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4"/>
  </p:sldMasterIdLst>
  <p:notesMasterIdLst>
    <p:notesMasterId r:id="rId15"/>
  </p:notesMasterIdLst>
  <p:sldIdLst>
    <p:sldId id="256" r:id="rId5"/>
    <p:sldId id="329" r:id="rId6"/>
    <p:sldId id="330" r:id="rId7"/>
    <p:sldId id="317" r:id="rId8"/>
    <p:sldId id="316" r:id="rId9"/>
    <p:sldId id="314" r:id="rId10"/>
    <p:sldId id="307" r:id="rId11"/>
    <p:sldId id="324" r:id="rId12"/>
    <p:sldId id="315" r:id="rId13"/>
    <p:sldId id="323" r:id="rId14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5465" userDrawn="1">
          <p15:clr>
            <a:srgbClr val="A4A3A4"/>
          </p15:clr>
        </p15:guide>
        <p15:guide id="3" pos="4241" userDrawn="1">
          <p15:clr>
            <a:srgbClr val="A4A3A4"/>
          </p15:clr>
        </p15:guide>
        <p15:guide id="4" pos="46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jcMN2Ly4+mrflrMCHwMHZydSZA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D5B9A0-8D8B-49DF-8467-6F0F699D72B4}">
  <a:tblStyle styleId="{59D5B9A0-8D8B-49DF-8467-6F0F699D72B4}" styleName="Table_0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EF7"/>
          </a:solidFill>
        </a:fill>
      </a:tcStyle>
    </a:wholeTbl>
    <a:band1H>
      <a:tcTxStyle/>
      <a:tcStyle>
        <a:tcBdr/>
        <a:fill>
          <a:solidFill>
            <a:srgbClr val="CADC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C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569"/>
  </p:normalViewPr>
  <p:slideViewPr>
    <p:cSldViewPr snapToGrid="0">
      <p:cViewPr varScale="1">
        <p:scale>
          <a:sx n="143" d="100"/>
          <a:sy n="143" d="100"/>
        </p:scale>
        <p:origin x="720" y="120"/>
      </p:cViewPr>
      <p:guideLst>
        <p:guide orient="horz" pos="1800"/>
        <p:guide pos="5465"/>
        <p:guide pos="4241"/>
        <p:guide pos="46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2827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zenbeisser, Isabella" userId="caea642c-6c8c-4238-a044-9943ee79392b" providerId="ADAL" clId="{7315B5E3-D349-46DE-B0F3-79A11EC8888C}"/>
    <pc:docChg chg="modSld">
      <pc:chgData name="Katzenbeisser, Isabella" userId="caea642c-6c8c-4238-a044-9943ee79392b" providerId="ADAL" clId="{7315B5E3-D349-46DE-B0F3-79A11EC8888C}" dt="2026-05-11T07:54:34.696" v="0" actId="20577"/>
      <pc:docMkLst>
        <pc:docMk/>
      </pc:docMkLst>
      <pc:sldChg chg="modSp mod">
        <pc:chgData name="Katzenbeisser, Isabella" userId="caea642c-6c8c-4238-a044-9943ee79392b" providerId="ADAL" clId="{7315B5E3-D349-46DE-B0F3-79A11EC8888C}" dt="2026-05-11T07:54:34.696" v="0" actId="20577"/>
        <pc:sldMkLst>
          <pc:docMk/>
          <pc:sldMk cId="17180178" sldId="314"/>
        </pc:sldMkLst>
        <pc:spChg chg="mod">
          <ac:chgData name="Katzenbeisser, Isabella" userId="caea642c-6c8c-4238-a044-9943ee79392b" providerId="ADAL" clId="{7315B5E3-D349-46DE-B0F3-79A11EC8888C}" dt="2026-05-11T07:54:34.696" v="0" actId="20577"/>
          <ac:spMkLst>
            <pc:docMk/>
            <pc:sldMk cId="17180178" sldId="314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‹Nr.›</a:t>
            </a:fld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userDrawn="1">
  <p:cSld name="Titelfolie L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B5EB6CC-4363-9D27-9F5A-5A60937B67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000" r="7000" b="22082"/>
          <a:stretch/>
        </p:blipFill>
        <p:spPr>
          <a:xfrm>
            <a:off x="0" y="3612911"/>
            <a:ext cx="9144000" cy="2102089"/>
          </a:xfrm>
          <a:prstGeom prst="rect">
            <a:avLst/>
          </a:prstGeom>
        </p:spPr>
      </p:pic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457206" y="138414"/>
            <a:ext cx="5436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454978" y="2512423"/>
            <a:ext cx="4284662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457202" y="1159005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5" name="Google Shape;22;p7" title="Logo WU Vienna white.png">
            <a:extLst>
              <a:ext uri="{FF2B5EF4-FFF2-40B4-BE49-F238E27FC236}">
                <a16:creationId xmlns:a16="http://schemas.microsoft.com/office/drawing/2014/main" id="{D284DA2E-E53C-A619-901A-8EB861E26C72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7894383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CFAC514-F95E-97C8-23BC-9EBB1247D8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968998" y="4019170"/>
            <a:ext cx="1835056" cy="29517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6" userDrawn="1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Zwischentitel EA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7894847" y="177278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38" y="2050499"/>
            <a:ext cx="4284662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65862" y="108531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62406" y="1129348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457202" y="965530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B27441-3590-7274-FE2E-6C0745EA86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76853" y="3321383"/>
            <a:ext cx="1835056" cy="2951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2D35F03-BFE1-BE72-ED8C-40A0C2A4A7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0650" t="-1136" r="-894" b="61422"/>
          <a:stretch/>
        </p:blipFill>
        <p:spPr>
          <a:xfrm>
            <a:off x="0" y="3279695"/>
            <a:ext cx="8458202" cy="24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4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 userDrawn="1">
          <p15:clr>
            <a:srgbClr val="E46962"/>
          </p15:clr>
        </p15:guide>
        <p15:guide id="2" orient="horz" pos="3451" userDrawn="1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Zwischentitel D3/AD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7894847" y="177278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38" y="2050499"/>
            <a:ext cx="4284662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65862" y="108531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62406" y="1129348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457202" y="965530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F5BAA8-A3B5-7A28-069A-F0D30CB58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8925" y="5183735"/>
            <a:ext cx="1835056" cy="2951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C72C4E4-E950-3CC7-56D1-1F8ABC5188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789" t="2621" r="7470" b="26431"/>
          <a:stretch/>
        </p:blipFill>
        <p:spPr>
          <a:xfrm>
            <a:off x="2509153" y="2217421"/>
            <a:ext cx="6634848" cy="34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472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 userDrawn="1">
          <p15:clr>
            <a:srgbClr val="E46962"/>
          </p15:clr>
        </p15:guide>
        <p15:guide id="2" orient="horz" pos="3451" userDrawn="1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Zwischentitel D2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7894847" y="177278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38" y="2050499"/>
            <a:ext cx="4284662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65862" y="108531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62406" y="1129348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457202" y="972564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0D8876-224F-3BC3-9CB5-D521E79A70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3807" y="4906875"/>
            <a:ext cx="1835056" cy="2951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D22A74D-4F95-A70F-50EA-3F23E56B0C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178" t="-26316" r="1672" b="39267"/>
          <a:stretch/>
        </p:blipFill>
        <p:spPr>
          <a:xfrm flipH="1">
            <a:off x="2278375" y="165090"/>
            <a:ext cx="6865625" cy="55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74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 userDrawn="1">
          <p15:clr>
            <a:srgbClr val="E46962"/>
          </p15:clr>
        </p15:guide>
        <p15:guide id="2" orient="horz" pos="3451" userDrawn="1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Zwischentitel TC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7894847" y="177278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38" y="2050499"/>
            <a:ext cx="4284662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65862" y="108531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62406" y="1129348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457202" y="965530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94019FB-6E6B-570B-3A92-B18FC001DD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7200" y="4101836"/>
            <a:ext cx="1835056" cy="2951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DA58583-AF83-F055-A7CA-0885199B50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650" t="286" r="1006" b="40299"/>
          <a:stretch/>
        </p:blipFill>
        <p:spPr>
          <a:xfrm flipH="1">
            <a:off x="0" y="2490013"/>
            <a:ext cx="9144000" cy="322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675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 userDrawn="1">
          <p15:clr>
            <a:srgbClr val="E46962"/>
          </p15:clr>
        </p15:guide>
        <p15:guide id="2" orient="horz" pos="3451" userDrawn="1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Zwischentitel D4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7894847" y="177278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38" y="2050499"/>
            <a:ext cx="4284662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65862" y="108531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62406" y="1129348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457202" y="965530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937A25-622A-ED0B-A4CA-6F05B644E4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7200" y="4900630"/>
            <a:ext cx="1835056" cy="2951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CB1DE63-C580-90D1-0BCC-3C3553326C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-11285" r="2055" b="50769"/>
          <a:stretch/>
        </p:blipFill>
        <p:spPr>
          <a:xfrm>
            <a:off x="1843032" y="2743371"/>
            <a:ext cx="7300968" cy="29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627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 userDrawn="1">
          <p15:clr>
            <a:srgbClr val="E46962"/>
          </p15:clr>
        </p15:guide>
        <p15:guide id="2" orient="horz" pos="3451" userDrawn="1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Zwischentitel blau">
    <p:bg>
      <p:bgPr>
        <a:solidFill>
          <a:srgbClr val="3399CC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ogo, Grafiken, Symbol, weiß enthält.&#10;&#10;KI-generierte Inhalte können fehlerhaft sein.">
            <a:extLst>
              <a:ext uri="{FF2B5EF4-FFF2-40B4-BE49-F238E27FC236}">
                <a16:creationId xmlns:a16="http://schemas.microsoft.com/office/drawing/2014/main" id="{C8CBC80C-05B5-E892-4CE7-976E7498F6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433" r="8433" b="33609"/>
          <a:stretch/>
        </p:blipFill>
        <p:spPr>
          <a:xfrm>
            <a:off x="-1" y="2857505"/>
            <a:ext cx="9144001" cy="2857496"/>
          </a:xfrm>
          <a:prstGeom prst="rect">
            <a:avLst/>
          </a:prstGeom>
        </p:spPr>
      </p:pic>
      <p:pic>
        <p:nvPicPr>
          <p:cNvPr id="22" name="Google Shape;22;p7" title="Logo WU Vienna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4383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38" y="2050499"/>
            <a:ext cx="4284662" cy="620885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408" y="-75565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pic>
        <p:nvPicPr>
          <p:cNvPr id="11" name="Google Shape;21;p7">
            <a:extLst>
              <a:ext uri="{FF2B5EF4-FFF2-40B4-BE49-F238E27FC236}">
                <a16:creationId xmlns:a16="http://schemas.microsoft.com/office/drawing/2014/main" id="{3ACB098A-E3F0-5782-A99B-2E6D38B2EC53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62407" y="2872630"/>
            <a:ext cx="1835944" cy="29531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62406" y="1129348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946417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1" userDrawn="1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344614"/>
            <a:ext cx="7759644" cy="3853906"/>
          </a:xfrm>
        </p:spPr>
        <p:txBody>
          <a:bodyPr lIns="0" rIns="0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AT"/>
              <a:t>Textmasterformat durch Klicken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B0F6-B814-432F-A5EF-779CD4E3E58E}" type="datetime1">
              <a:rPr lang="de-AT" smtClean="0"/>
              <a:t>11.05.2026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Fusszeile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‹Nr.›</a:t>
            </a:fld>
            <a:endParaRPr lang="de-AT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0A6BAB8-2B02-40A4-B543-51845FA39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6254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Titelfolie E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457206" y="142230"/>
            <a:ext cx="5436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pic>
        <p:nvPicPr>
          <p:cNvPr id="22" name="Google Shape;22;p7" title="Logo WU Vienna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4383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457202" y="1143135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4978" y="2547058"/>
            <a:ext cx="4284662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 descr="Ein Bild, das Quadrat, Rechteck, Screenshot, Reihe enthält.&#10;&#10;KI-generierte Inhalte können fehlerhaft sein.">
            <a:extLst>
              <a:ext uri="{FF2B5EF4-FFF2-40B4-BE49-F238E27FC236}">
                <a16:creationId xmlns:a16="http://schemas.microsoft.com/office/drawing/2014/main" id="{4D0E02F8-B30B-A8B7-3B40-A00A73D41E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rcRect l="11380" b="61447"/>
          <a:stretch/>
        </p:blipFill>
        <p:spPr>
          <a:xfrm>
            <a:off x="-1" y="3324224"/>
            <a:ext cx="8399761" cy="23907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976853" y="3329814"/>
            <a:ext cx="1835056" cy="2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283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8" userDrawn="1">
          <p15:clr>
            <a:srgbClr val="E46962"/>
          </p15:clr>
        </p15:guide>
        <p15:guide id="2" orient="horz" pos="3456" userDrawn="1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Titelfolie D3/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457206" y="142230"/>
            <a:ext cx="5436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pic>
        <p:nvPicPr>
          <p:cNvPr id="22" name="Google Shape;22;p7" title="Logo WU Vienna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4383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457202" y="1143135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4978" y="2547058"/>
            <a:ext cx="4284662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58925" y="5183735"/>
            <a:ext cx="1835056" cy="295170"/>
          </a:xfrm>
          <a:prstGeom prst="rect">
            <a:avLst/>
          </a:prstGeom>
        </p:spPr>
      </p:pic>
      <p:pic>
        <p:nvPicPr>
          <p:cNvPr id="4" name="Grafik 3" descr="Ein Bild, das Reihe, Schwarzweiß, weiß, Design enthält.&#10;&#10;KI-generierte Inhalte können fehlerhaft sein.">
            <a:extLst>
              <a:ext uri="{FF2B5EF4-FFF2-40B4-BE49-F238E27FC236}">
                <a16:creationId xmlns:a16="http://schemas.microsoft.com/office/drawing/2014/main" id="{126289E0-18B8-4892-8A79-CC38300DC1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rcRect r="8508" b="26627"/>
          <a:stretch/>
        </p:blipFill>
        <p:spPr>
          <a:xfrm>
            <a:off x="2375895" y="2015169"/>
            <a:ext cx="6768107" cy="36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523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6" userDrawn="1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Titelfolie D2"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457206" y="142230"/>
            <a:ext cx="5436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pic>
        <p:nvPicPr>
          <p:cNvPr id="22" name="Google Shape;22;p7" title="Logo WU Vienna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4383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457202" y="1143135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4978" y="2547058"/>
            <a:ext cx="4284662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3807" y="4906875"/>
            <a:ext cx="1835056" cy="295170"/>
          </a:xfrm>
          <a:prstGeom prst="rect">
            <a:avLst/>
          </a:prstGeom>
        </p:spPr>
      </p:pic>
      <p:pic>
        <p:nvPicPr>
          <p:cNvPr id="8" name="Grafik 7" descr="Ein Bild, das Quadrat, Reihe, Schwarzweiß, Schwarz enthält.&#10;&#10;KI-generierte Inhalte können fehlerhaft sein.">
            <a:extLst>
              <a:ext uri="{FF2B5EF4-FFF2-40B4-BE49-F238E27FC236}">
                <a16:creationId xmlns:a16="http://schemas.microsoft.com/office/drawing/2014/main" id="{593188AC-66BE-7558-17B0-021E782330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rcRect l="4500" b="39467"/>
          <a:stretch/>
        </p:blipFill>
        <p:spPr>
          <a:xfrm flipH="1">
            <a:off x="2156460" y="1842507"/>
            <a:ext cx="6987540" cy="387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699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6" userDrawn="1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Titelfolie T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457206" y="142230"/>
            <a:ext cx="5436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pic>
        <p:nvPicPr>
          <p:cNvPr id="22" name="Google Shape;22;p7" title="Logo WU Vienna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4383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457202" y="1143135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4978" y="2547058"/>
            <a:ext cx="4284662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5" name="Grafik 4" descr="Ein Bild, das Schatten, Reihe, Kunst, Schwarz enthält.&#10;&#10;KI-generierte Inhalte können fehlerhaft sein.">
            <a:extLst>
              <a:ext uri="{FF2B5EF4-FFF2-40B4-BE49-F238E27FC236}">
                <a16:creationId xmlns:a16="http://schemas.microsoft.com/office/drawing/2014/main" id="{B6CA5C30-5C0D-9BA8-93AA-5AF15897A1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rcRect l="2166" t="-1887" r="969" b="33850"/>
          <a:stretch/>
        </p:blipFill>
        <p:spPr>
          <a:xfrm flipH="1">
            <a:off x="-2" y="2857505"/>
            <a:ext cx="9144002" cy="28574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57200" y="4101836"/>
            <a:ext cx="1835056" cy="2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57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6" userDrawn="1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Titelfolie D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457206" y="142230"/>
            <a:ext cx="5436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pic>
        <p:nvPicPr>
          <p:cNvPr id="22" name="Google Shape;22;p7" title="Logo WU Vienna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4383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457202" y="1143135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4978" y="2547058"/>
            <a:ext cx="4284662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57200" y="4900630"/>
            <a:ext cx="1835056" cy="295170"/>
          </a:xfrm>
          <a:prstGeom prst="rect">
            <a:avLst/>
          </a:prstGeom>
        </p:spPr>
      </p:pic>
      <p:pic>
        <p:nvPicPr>
          <p:cNvPr id="4" name="Grafik 3" descr="Ein Bild, das Muster, Quadrat, Symmetrie, Kunst enthält.&#10;&#10;KI-generierte Inhalte können fehlerhaft sein.">
            <a:extLst>
              <a:ext uri="{FF2B5EF4-FFF2-40B4-BE49-F238E27FC236}">
                <a16:creationId xmlns:a16="http://schemas.microsoft.com/office/drawing/2014/main" id="{2712B3F1-CE6F-9543-A11A-A79FC2F814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rcRect r="2244" b="50864"/>
          <a:stretch/>
        </p:blipFill>
        <p:spPr>
          <a:xfrm>
            <a:off x="2597310" y="2743373"/>
            <a:ext cx="6546691" cy="29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625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6" userDrawn="1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Titelfolie ohne Bilder">
    <p:bg>
      <p:bgRef idx="1001">
        <a:schemeClr val="bg1"/>
      </p:bgRef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457206" y="142230"/>
            <a:ext cx="5436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7894383" y="263517"/>
            <a:ext cx="960200" cy="5401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457202" y="1143135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4978" y="2547059"/>
            <a:ext cx="4284662" cy="620885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C4C044-BBD5-66A9-77D6-2345EDA09C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43809" y="4911196"/>
            <a:ext cx="1835056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4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6" userDrawn="1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>
  <p:cSld name="Zwei Inhal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body" idx="1"/>
          </p:nvPr>
        </p:nvSpPr>
        <p:spPr>
          <a:xfrm>
            <a:off x="462406" y="1344613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182" lvl="0" indent="-3301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itchFamily="2" charset="2"/>
              <a:buChar char="§"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2"/>
          </p:nvPr>
        </p:nvSpPr>
        <p:spPr>
          <a:xfrm>
            <a:off x="4715688" y="1344613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182" lvl="0" indent="-3301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ingdings" pitchFamily="2" charset="2"/>
              <a:buChar char="§"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Google Shape;29;p8"/>
          <p:cNvSpPr txBox="1">
            <a:spLocks noGrp="1"/>
          </p:cNvSpPr>
          <p:nvPr>
            <p:ph type="title" hasCustomPrompt="1"/>
          </p:nvPr>
        </p:nvSpPr>
        <p:spPr>
          <a:xfrm>
            <a:off x="462408" y="139700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Zeile 2</a:t>
            </a:r>
            <a:endParaRPr dirty="0"/>
          </a:p>
        </p:txBody>
      </p:sp>
      <p:sp>
        <p:nvSpPr>
          <p:cNvPr id="2" name="Google Shape;40;p10">
            <a:extLst>
              <a:ext uri="{FF2B5EF4-FFF2-40B4-BE49-F238E27FC236}">
                <a16:creationId xmlns:a16="http://schemas.microsoft.com/office/drawing/2014/main" id="{6DF24133-9242-1231-40C5-FA5B6857EFFA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745183" y="5412063"/>
            <a:ext cx="987407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AT" dirty="0"/>
          </a:p>
        </p:txBody>
      </p:sp>
      <p:sp>
        <p:nvSpPr>
          <p:cNvPr id="3" name="Google Shape;41;p10">
            <a:extLst>
              <a:ext uri="{FF2B5EF4-FFF2-40B4-BE49-F238E27FC236}">
                <a16:creationId xmlns:a16="http://schemas.microsoft.com/office/drawing/2014/main" id="{5D19DDF9-6FDB-5207-DDC5-F857A91496A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54563" y="5412063"/>
            <a:ext cx="3217444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AT" dirty="0"/>
          </a:p>
        </p:txBody>
      </p:sp>
      <p:sp>
        <p:nvSpPr>
          <p:cNvPr id="4" name="Google Shape;42;p10">
            <a:extLst>
              <a:ext uri="{FF2B5EF4-FFF2-40B4-BE49-F238E27FC236}">
                <a16:creationId xmlns:a16="http://schemas.microsoft.com/office/drawing/2014/main" id="{9FAA3736-714F-B016-A42B-2385B9868C9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62407" y="5412063"/>
            <a:ext cx="892150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r>
              <a:rPr lang="de-AT"/>
              <a:t>Seite </a:t>
            </a:r>
            <a:fld id="{00000000-1234-1234-1234-123412341234}" type="slidenum">
              <a:rPr lang="de-AT" smtClean="0"/>
              <a:pPr/>
              <a:t>‹Nr.›</a:t>
            </a:fld>
            <a:endParaRPr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0CC81F7-6724-5B18-B870-292A3D25EB72}"/>
              </a:ext>
            </a:extLst>
          </p:cNvPr>
          <p:cNvSpPr/>
          <p:nvPr userDrawn="1"/>
        </p:nvSpPr>
        <p:spPr>
          <a:xfrm>
            <a:off x="457202" y="997090"/>
            <a:ext cx="773142" cy="5521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Zwischentitel LC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7894847" y="177278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38" y="2050499"/>
            <a:ext cx="4284662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65862" y="108531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pic>
        <p:nvPicPr>
          <p:cNvPr id="11" name="Google Shape;21;p7">
            <a:extLst>
              <a:ext uri="{FF2B5EF4-FFF2-40B4-BE49-F238E27FC236}">
                <a16:creationId xmlns:a16="http://schemas.microsoft.com/office/drawing/2014/main" id="{3ACB098A-E3F0-5782-A99B-2E6D38B2EC53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465863" y="2873184"/>
            <a:ext cx="1829035" cy="294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62406" y="1129348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457202" y="972564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190B3C-1DEE-52BB-4555-2538AC4D13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890" t="-2402" r="4348" b="25403"/>
          <a:stretch/>
        </p:blipFill>
        <p:spPr>
          <a:xfrm>
            <a:off x="1" y="3369186"/>
            <a:ext cx="9144000" cy="236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314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1" userDrawn="1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body" idx="1"/>
          </p:nvPr>
        </p:nvSpPr>
        <p:spPr>
          <a:xfrm>
            <a:off x="457200" y="1344613"/>
            <a:ext cx="7764463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venir"/>
              <a:buChar char="▪"/>
              <a:defRPr sz="16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venir"/>
              <a:buChar char="▪"/>
              <a:defRPr sz="15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nir"/>
              <a:buChar char="▪"/>
              <a:defRPr sz="14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venir"/>
              <a:buChar char="▪"/>
              <a:defRPr sz="12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venir"/>
              <a:buChar char="▪"/>
              <a:defRPr sz="12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11" name="Google Shape;11;p6"/>
          <p:cNvSpPr txBox="1">
            <a:spLocks noGrp="1"/>
          </p:cNvSpPr>
          <p:nvPr>
            <p:ph type="ftr" idx="11"/>
          </p:nvPr>
        </p:nvSpPr>
        <p:spPr>
          <a:xfrm>
            <a:off x="1354563" y="5412063"/>
            <a:ext cx="3217444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sldNum" idx="12"/>
          </p:nvPr>
        </p:nvSpPr>
        <p:spPr>
          <a:xfrm>
            <a:off x="462407" y="5412063"/>
            <a:ext cx="892150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de-AT"/>
              <a:t>Seite </a:t>
            </a:r>
            <a:fld id="{00000000-1234-1234-1234-123412341234}" type="slidenum">
              <a:rPr lang="de-AT" smtClean="0"/>
              <a:pPr/>
              <a:t>‹Nr.›</a:t>
            </a:fld>
            <a:endParaRPr dirty="0"/>
          </a:p>
        </p:txBody>
      </p:sp>
      <p:sp>
        <p:nvSpPr>
          <p:cNvPr id="13" name="Google Shape;13;p6"/>
          <p:cNvSpPr txBox="1">
            <a:spLocks noGrp="1"/>
          </p:cNvSpPr>
          <p:nvPr>
            <p:ph type="dt" idx="10"/>
          </p:nvPr>
        </p:nvSpPr>
        <p:spPr>
          <a:xfrm>
            <a:off x="5745183" y="5412063"/>
            <a:ext cx="987407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462408" y="139700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16" name="Google Shape;16;p6" title="Logo WU Vienna.png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849461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8360E246-A612-2441-89E8-7206FB6EA69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515606" y="5106220"/>
            <a:ext cx="1425197" cy="71259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67" r:id="rId7"/>
    <p:sldLayoutId id="214748365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54" r:id="rId15"/>
    <p:sldLayoutId id="2147483673" r:id="rId16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larendon LT Std" panose="02040704040505020204" pitchFamily="18" charset="0"/>
          <a:ea typeface="Clarendon LT Std" panose="02040704040505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182" marR="0" lvl="0" indent="-33018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Wingdings" pitchFamily="2" charset="2"/>
        <a:buChar char="§"/>
        <a:defRPr sz="1400" b="0" i="0" u="none" strike="noStrike" cap="none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5179" userDrawn="1">
          <p15:clr>
            <a:srgbClr val="F26B43"/>
          </p15:clr>
        </p15:guide>
        <p15:guide id="4" pos="5467" userDrawn="1">
          <p15:clr>
            <a:srgbClr val="F26B43"/>
          </p15:clr>
        </p15:guide>
        <p15:guide id="5" orient="horz" pos="3278" userDrawn="1">
          <p15:clr>
            <a:srgbClr val="F26B43"/>
          </p15:clr>
        </p15:guide>
        <p15:guide id="6" orient="horz" pos="182" userDrawn="1">
          <p15:clr>
            <a:srgbClr val="F26B43"/>
          </p15:clr>
        </p15:guide>
        <p15:guide id="7" orient="horz" pos="847" userDrawn="1">
          <p15:clr>
            <a:srgbClr val="F26B43"/>
          </p15:clr>
        </p15:guide>
        <p15:guide id="8" orient="horz" pos="35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oead.at/en/to-austria/entry-and-residence/visa-c-or-visa-d#c21837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i.gv.at/202/Fremdenpolizei_und_Grenzkontrolle/Visumpflichtige_Laender/start.aspx" TargetMode="External"/><Relationship Id="rId2" Type="http://schemas.openxmlformats.org/officeDocument/2006/relationships/hyperlink" Target="https://schengenvisainfo.com/schengen-area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bmi.gv.at/202/fremdenpolizei_und_grenzkontrolle/entry_exit_system/files/en/infographic_english_digital_version.pdf" TargetMode="External"/><Relationship Id="rId4" Type="http://schemas.openxmlformats.org/officeDocument/2006/relationships/hyperlink" Target="https://schengenvisainfo.com/calculator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u.sharepoint.com/sites/InternationalOffice/Incoming/Visa/visa_advisory_meeting/WiSe_26-27/Sample_application_form_WieSe26-27.pdf" TargetMode="External"/><Relationship Id="rId2" Type="http://schemas.openxmlformats.org/officeDocument/2006/relationships/hyperlink" Target="https://www.bmi.gv.at/202/fremdenpolizei_und_grenzkontrolle/einreise/files/421_2025_formular_visa_d_20251010_bf.pdf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view.officeapps.live.com/op/view.aspx?src=https%3A%2F%2Fwww.wu.ac.at%2Ffileadmin%2Fwu%2Fs%2Fio%2FDOWNLOADCENTER%2FIncomings%2FVisa_documents%2F2025_sample_letter_of_sponsorship.docx&amp;wdOrigin=BROWSELINK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1E3B3D-83A3-BE39-86A7-EF028E341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400" dirty="0"/>
              <a:t>Incoming Team</a:t>
            </a:r>
            <a:endParaRPr lang="de-AT" sz="24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A3CFDA-8401-43E6-F1FB-33492FA7D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6" y="1778233"/>
            <a:ext cx="6292894" cy="928661"/>
          </a:xfrm>
        </p:spPr>
        <p:txBody>
          <a:bodyPr/>
          <a:lstStyle/>
          <a:p>
            <a:r>
              <a:rPr lang="de-AT" sz="3200" b="1" dirty="0"/>
              <a:t>Visa Advisory Session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/>
              <a:t>Q&amp;A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type="body" idx="1"/>
          </p:nvPr>
        </p:nvSpPr>
        <p:spPr>
          <a:xfrm>
            <a:off x="457206" y="1639333"/>
            <a:ext cx="5331772" cy="99021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AT" sz="1800" dirty="0"/>
              <a:t>Any </a:t>
            </a:r>
            <a:r>
              <a:rPr lang="de-AT" sz="1800" dirty="0" err="1"/>
              <a:t>questions</a:t>
            </a:r>
            <a:r>
              <a:rPr lang="de-AT" sz="1800" dirty="0"/>
              <a:t> from </a:t>
            </a:r>
            <a:r>
              <a:rPr lang="de-AT" sz="1800" dirty="0" err="1"/>
              <a:t>your</a:t>
            </a:r>
            <a:r>
              <a:rPr lang="de-AT" sz="1800" dirty="0"/>
              <a:t> </a:t>
            </a:r>
            <a:r>
              <a:rPr lang="de-AT" sz="1800" dirty="0" err="1"/>
              <a:t>side</a:t>
            </a:r>
            <a:r>
              <a:rPr lang="de-AT" sz="1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381397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0FE1A-C327-16EC-15E3-A5B386A9B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FB3CD86-D06D-B937-3AB8-10C72591AF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</a:t>
            </a:r>
            <a:r>
              <a:rPr lang="de-AT" dirty="0"/>
              <a:t>he </a:t>
            </a:r>
            <a:r>
              <a:rPr lang="de-AT" dirty="0" err="1"/>
              <a:t>basics</a:t>
            </a:r>
            <a:endParaRPr lang="de-AT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3E973407-A168-A77C-6323-45352FAC2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553" y="1273628"/>
            <a:ext cx="8258717" cy="199971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/>
              <a:t>If you hold a </a:t>
            </a:r>
            <a:r>
              <a:rPr lang="en-US" sz="1600" b="1" dirty="0"/>
              <a:t>passport</a:t>
            </a:r>
            <a:r>
              <a:rPr lang="en-US" sz="1600" dirty="0"/>
              <a:t> of a member state of the </a:t>
            </a:r>
            <a:r>
              <a:rPr lang="en-US" sz="1600" b="1" dirty="0"/>
              <a:t>European Union, Liechtenstein, Norway, or Switzerland</a:t>
            </a:r>
            <a:r>
              <a:rPr lang="en-US" sz="1600" dirty="0"/>
              <a:t>, you </a:t>
            </a:r>
            <a:r>
              <a:rPr lang="en-US" sz="1600" b="1" u="sng" dirty="0"/>
              <a:t>do not </a:t>
            </a:r>
            <a:r>
              <a:rPr lang="en-US" sz="1600" b="1" dirty="0"/>
              <a:t>need a visa</a:t>
            </a:r>
            <a:r>
              <a:rPr lang="en-US" sz="1600" dirty="0"/>
              <a:t>. Please inform us about this ASAP!  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16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/>
              <a:t>Information on Visa D </a:t>
            </a:r>
            <a:r>
              <a:rPr lang="en-US" sz="1600" dirty="0">
                <a:sym typeface="Wingdings" panose="05000000000000000000" pitchFamily="2" charset="2"/>
              </a:rPr>
              <a:t> </a:t>
            </a:r>
            <a:r>
              <a:rPr lang="en-US" sz="1600" dirty="0">
                <a:sym typeface="Wingdings" panose="05000000000000000000" pitchFamily="2" charset="2"/>
                <a:hlinkClick r:id="rId2"/>
              </a:rPr>
              <a:t>OEAD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endParaRPr lang="de-AT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BAE055D4-D508-8388-AE70-2095C4A1E097}"/>
              </a:ext>
            </a:extLst>
          </p:cNvPr>
          <p:cNvSpPr txBox="1"/>
          <p:nvPr/>
        </p:nvSpPr>
        <p:spPr>
          <a:xfrm>
            <a:off x="2205094" y="2859718"/>
            <a:ext cx="1205982" cy="153312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200" kern="1200" dirty="0"/>
              <a:t>Residence Permit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043778CC-B778-ECE8-8B0B-896CC0AF0563}"/>
              </a:ext>
            </a:extLst>
          </p:cNvPr>
          <p:cNvSpPr txBox="1"/>
          <p:nvPr/>
        </p:nvSpPr>
        <p:spPr>
          <a:xfrm>
            <a:off x="4878934" y="2857501"/>
            <a:ext cx="1205982" cy="1530903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200" kern="1200" dirty="0"/>
              <a:t>Visa D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506C174D-D554-E1EF-4BCD-3250782FEBA2}"/>
              </a:ext>
            </a:extLst>
          </p:cNvPr>
          <p:cNvSpPr/>
          <p:nvPr/>
        </p:nvSpPr>
        <p:spPr>
          <a:xfrm>
            <a:off x="3493443" y="3154993"/>
            <a:ext cx="1294274" cy="676937"/>
          </a:xfrm>
          <a:prstGeom prst="mathNotEqual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5BA96C-AE16-B727-EF85-BCDABE897B83}"/>
              </a:ext>
            </a:extLst>
          </p:cNvPr>
          <p:cNvSpPr/>
          <p:nvPr/>
        </p:nvSpPr>
        <p:spPr>
          <a:xfrm rot="20720893">
            <a:off x="1167999" y="4375373"/>
            <a:ext cx="2074190" cy="371475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Residing in Austria for longer than 6 months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0EC265-7F01-301D-5D47-DD27AD1D9A57}"/>
              </a:ext>
            </a:extLst>
          </p:cNvPr>
          <p:cNvSpPr/>
          <p:nvPr/>
        </p:nvSpPr>
        <p:spPr>
          <a:xfrm rot="20720893">
            <a:off x="4585256" y="4283344"/>
            <a:ext cx="2074190" cy="371475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Residing in Austria for up to 6 months</a:t>
            </a:r>
          </a:p>
        </p:txBody>
      </p:sp>
    </p:spTree>
    <p:extLst>
      <p:ext uri="{BB962C8B-B14F-4D97-AF65-F5344CB8AC3E}">
        <p14:creationId xmlns:p14="http://schemas.microsoft.com/office/powerpoint/2010/main" val="419692081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EB933-101F-0245-50E3-8DE73A0BA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41C86BB-55C3-7CAF-DA7E-8E1D026B5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6" y="142230"/>
            <a:ext cx="6865678" cy="1026000"/>
          </a:xfrm>
        </p:spPr>
        <p:txBody>
          <a:bodyPr/>
          <a:lstStyle/>
          <a:p>
            <a:r>
              <a:rPr lang="de-DE" dirty="0"/>
              <a:t>T</a:t>
            </a:r>
            <a:r>
              <a:rPr lang="de-AT" dirty="0"/>
              <a:t>he </a:t>
            </a:r>
            <a:r>
              <a:rPr lang="de-AT" dirty="0" err="1"/>
              <a:t>basics</a:t>
            </a:r>
            <a:r>
              <a:rPr lang="de-AT" dirty="0"/>
              <a:t> – </a:t>
            </a:r>
            <a:r>
              <a:rPr lang="de-AT" dirty="0" err="1"/>
              <a:t>travelling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Austria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3BF3BC9D-E48A-EC21-2DB4-8CE8A69F3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553" y="1273628"/>
            <a:ext cx="8258717" cy="3813202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/>
              <a:t>Depending on your nationality, you may legally enter and stay in Austria (</a:t>
            </a:r>
            <a:r>
              <a:rPr lang="en-US" sz="1600" dirty="0">
                <a:hlinkClick r:id="rId2"/>
              </a:rPr>
              <a:t>Schengen Area)</a:t>
            </a:r>
            <a:r>
              <a:rPr lang="en-US" sz="1600" dirty="0"/>
              <a:t> without a visa </a:t>
            </a:r>
            <a:r>
              <a:rPr lang="en-US" sz="1600" dirty="0">
                <a:sym typeface="Wingdings" panose="05000000000000000000" pitchFamily="2" charset="2"/>
              </a:rPr>
              <a:t> </a:t>
            </a:r>
            <a:r>
              <a:rPr lang="en-US" sz="1600" dirty="0">
                <a:hlinkClick r:id="rId3"/>
              </a:rPr>
              <a:t>Schengen Area without a visa. </a:t>
            </a:r>
            <a:endParaRPr lang="en-US" sz="1600" dirty="0"/>
          </a:p>
          <a:p>
            <a:pPr marL="228592" indent="0" algn="just"/>
            <a:endParaRPr lang="en-US" sz="1600" dirty="0"/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900" dirty="0"/>
              <a:t>If so, please check how many visa-free days you are granted (e.g. US &amp; Canadian citizens have up to 90 days) </a:t>
            </a:r>
            <a:r>
              <a:rPr lang="en-US" sz="1900" dirty="0">
                <a:sym typeface="Wingdings" panose="05000000000000000000" pitchFamily="2" charset="2"/>
              </a:rPr>
              <a:t> </a:t>
            </a:r>
            <a:r>
              <a:rPr lang="en-US" sz="1900" dirty="0">
                <a:sym typeface="Wingdings" panose="05000000000000000000" pitchFamily="2" charset="2"/>
                <a:hlinkClick r:id="rId4"/>
              </a:rPr>
              <a:t>Schengen visa calculator</a:t>
            </a:r>
            <a:endParaRPr lang="en-US" sz="1900" dirty="0"/>
          </a:p>
          <a:p>
            <a:pPr marL="228592" indent="0" algn="just"/>
            <a:endParaRPr lang="en-US" sz="16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/>
              <a:t>Even if you are allowed to enter Austria visa-free, we still highly recommend applying for your visa D in your </a:t>
            </a:r>
            <a:r>
              <a:rPr lang="en-US" sz="1600" b="1" dirty="0"/>
              <a:t>country of residence</a:t>
            </a:r>
            <a:r>
              <a:rPr lang="en-US" sz="1600" dirty="0"/>
              <a:t> before travelling to Austria.</a:t>
            </a:r>
          </a:p>
          <a:p>
            <a:pPr marL="228592" indent="0" algn="just"/>
            <a:endParaRPr lang="en-US" sz="16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/>
              <a:t>Travelling to Austria on visa-free days? </a:t>
            </a:r>
            <a:r>
              <a:rPr lang="en-US" sz="1600" dirty="0">
                <a:sym typeface="Wingdings" panose="05000000000000000000" pitchFamily="2" charset="2"/>
              </a:rPr>
              <a:t> </a:t>
            </a:r>
            <a:r>
              <a:rPr lang="de-DE" sz="1600" dirty="0">
                <a:sym typeface="Wingdings" panose="05000000000000000000" pitchFamily="2" charset="2"/>
              </a:rPr>
              <a:t>R</a:t>
            </a:r>
            <a:r>
              <a:rPr lang="de-DE" sz="1600" dirty="0"/>
              <a:t>egister at the </a:t>
            </a:r>
            <a:r>
              <a:rPr lang="de-DE" sz="1600" dirty="0">
                <a:hlinkClick r:id="rId5"/>
              </a:rPr>
              <a:t>European Entry-Exit-System</a:t>
            </a:r>
            <a:r>
              <a:rPr lang="de-DE" sz="1600" dirty="0"/>
              <a:t> (EES)!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de-DE" dirty="0"/>
              <a:t>EES </a:t>
            </a:r>
            <a:r>
              <a:rPr lang="de-DE" dirty="0" err="1"/>
              <a:t>collects</a:t>
            </a:r>
            <a:r>
              <a:rPr lang="de-DE" dirty="0"/>
              <a:t> (</a:t>
            </a:r>
            <a:r>
              <a:rPr lang="de-DE" dirty="0" err="1"/>
              <a:t>digitally</a:t>
            </a:r>
            <a:r>
              <a:rPr lang="de-DE" dirty="0"/>
              <a:t>): personal </a:t>
            </a:r>
            <a:r>
              <a:rPr lang="de-DE" dirty="0" err="1"/>
              <a:t>data</a:t>
            </a:r>
            <a:r>
              <a:rPr lang="de-DE" dirty="0"/>
              <a:t>, </a:t>
            </a:r>
            <a:r>
              <a:rPr lang="de-DE" dirty="0" err="1"/>
              <a:t>travel</a:t>
            </a:r>
            <a:r>
              <a:rPr lang="de-DE" dirty="0"/>
              <a:t> </a:t>
            </a:r>
            <a:r>
              <a:rPr lang="de-DE" dirty="0" err="1"/>
              <a:t>document</a:t>
            </a:r>
            <a:r>
              <a:rPr lang="de-DE" dirty="0"/>
              <a:t>, </a:t>
            </a:r>
            <a:r>
              <a:rPr lang="de-DE" dirty="0" err="1"/>
              <a:t>facial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and/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fingerprints</a:t>
            </a:r>
            <a:endParaRPr lang="de-DE" dirty="0"/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de-DE" dirty="0"/>
              <a:t>Attention: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waiting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at the </a:t>
            </a:r>
            <a:r>
              <a:rPr lang="de-DE" dirty="0" err="1"/>
              <a:t>airport</a:t>
            </a:r>
            <a:r>
              <a:rPr lang="de-DE" dirty="0"/>
              <a:t>!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1600" dirty="0"/>
          </a:p>
          <a:p>
            <a:pPr algn="just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903288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Visa D - </a:t>
            </a:r>
            <a:r>
              <a:rPr lang="de-AT" dirty="0" err="1"/>
              <a:t>where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apply</a:t>
            </a:r>
            <a:endParaRPr lang="de-AT" dirty="0"/>
          </a:p>
        </p:txBody>
      </p:sp>
      <p:sp>
        <p:nvSpPr>
          <p:cNvPr id="9" name="Inhaltsplatzhalter 8"/>
          <p:cNvSpPr>
            <a:spLocks noGrp="1"/>
          </p:cNvSpPr>
          <p:nvPr>
            <p:ph type="body" idx="1"/>
          </p:nvPr>
        </p:nvSpPr>
        <p:spPr>
          <a:xfrm>
            <a:off x="457206" y="1171106"/>
            <a:ext cx="8048276" cy="442856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/>
              <a:t>Please apply at an Austrian embassy/consulate in your country of residence.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/>
              <a:t>US &amp; Canadian citizens apply at VFS offices.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2100" dirty="0"/>
              <a:t>US: Chicago, Houston, Los Angeles, Miami, New York, San Francisco, Washington DC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2100" dirty="0"/>
              <a:t>Canada: Edmonton, Ottawa, Vancouver</a:t>
            </a:r>
          </a:p>
          <a:p>
            <a:pPr marL="228592" indent="0" algn="just"/>
            <a:endParaRPr lang="en-US" sz="18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/>
              <a:t>Book your appointment ASAP and no later than beginning of</a:t>
            </a:r>
            <a:r>
              <a:rPr lang="en-US" sz="1800" b="1" dirty="0"/>
              <a:t> July!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1800" b="1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/>
              <a:t>Attention: the embassy/consulate keeps your passport during the application process!</a:t>
            </a:r>
          </a:p>
          <a:p>
            <a:pPr algn="just"/>
            <a:endParaRPr lang="en-US" sz="1800" dirty="0"/>
          </a:p>
          <a:p>
            <a:pPr marL="228592" indent="0" algn="just"/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58129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Visa D - the </a:t>
            </a:r>
            <a:r>
              <a:rPr lang="de-AT" dirty="0" err="1"/>
              <a:t>paperwork</a:t>
            </a:r>
            <a:r>
              <a:rPr lang="de-AT" dirty="0"/>
              <a:t> 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type="body" idx="1"/>
          </p:nvPr>
        </p:nvSpPr>
        <p:spPr>
          <a:xfrm>
            <a:off x="457206" y="1168230"/>
            <a:ext cx="8315254" cy="4446494"/>
          </a:xfrm>
        </p:spPr>
        <p:txBody>
          <a:bodyPr>
            <a:normAutofit fontScale="92500" lnSpcReduction="10000"/>
          </a:bodyPr>
          <a:lstStyle/>
          <a:p>
            <a:pPr marL="0" indent="0" algn="just"/>
            <a:r>
              <a:rPr lang="de-AT" dirty="0" err="1"/>
              <a:t>Documents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submit</a:t>
            </a:r>
            <a:r>
              <a:rPr lang="de-AT" dirty="0"/>
              <a:t> at the Austrian </a:t>
            </a:r>
            <a:r>
              <a:rPr lang="de-AT" dirty="0" err="1"/>
              <a:t>representative</a:t>
            </a:r>
            <a:r>
              <a:rPr lang="de-AT" dirty="0"/>
              <a:t> </a:t>
            </a:r>
            <a:r>
              <a:rPr lang="de-AT" dirty="0" err="1"/>
              <a:t>authority</a:t>
            </a:r>
            <a:r>
              <a:rPr lang="de-AT" dirty="0"/>
              <a:t> </a:t>
            </a:r>
            <a:r>
              <a:rPr lang="de-AT" dirty="0" err="1"/>
              <a:t>abroad</a:t>
            </a:r>
            <a:r>
              <a:rPr lang="de-AT" dirty="0"/>
              <a:t> (</a:t>
            </a:r>
            <a:r>
              <a:rPr lang="de-AT" dirty="0" err="1"/>
              <a:t>embassy</a:t>
            </a:r>
            <a:r>
              <a:rPr lang="de-AT" dirty="0"/>
              <a:t>/</a:t>
            </a:r>
            <a:r>
              <a:rPr lang="de-AT" dirty="0" err="1"/>
              <a:t>consulate</a:t>
            </a:r>
            <a:r>
              <a:rPr lang="de-AT" dirty="0"/>
              <a:t>/VFS):</a:t>
            </a:r>
          </a:p>
          <a:p>
            <a:pPr marL="0" indent="0" algn="just"/>
            <a:endParaRPr lang="de-AT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AT" dirty="0" err="1"/>
              <a:t>Completed</a:t>
            </a:r>
            <a:r>
              <a:rPr lang="de-AT" dirty="0"/>
              <a:t> and </a:t>
            </a:r>
            <a:r>
              <a:rPr lang="de-AT" dirty="0" err="1"/>
              <a:t>signed</a:t>
            </a:r>
            <a:r>
              <a:rPr lang="de-AT" dirty="0"/>
              <a:t> Visa D </a:t>
            </a:r>
            <a:r>
              <a:rPr lang="de-AT" dirty="0" err="1"/>
              <a:t>application</a:t>
            </a:r>
            <a:r>
              <a:rPr lang="de-AT" dirty="0"/>
              <a:t> form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1 recent color passport picture, sized 3.5 x 4.5 cm for EU, not older than 6 months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AT" dirty="0"/>
              <a:t>Valid </a:t>
            </a:r>
            <a:r>
              <a:rPr lang="de-AT" dirty="0" err="1"/>
              <a:t>passport</a:t>
            </a:r>
            <a:r>
              <a:rPr lang="de-AT" dirty="0"/>
              <a:t> (</a:t>
            </a:r>
            <a:r>
              <a:rPr lang="en-US" dirty="0"/>
              <a:t>valid until at least three months after leaving the Schengen territory; it must contain at lest 2 empty pages, it must have been issued within the past ten years)</a:t>
            </a:r>
            <a:endParaRPr lang="de-AT" dirty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/>
              <a:t>photocopy of data page of passport (black and white copy)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/>
              <a:t>photocopies of pages that contain entries and stamps </a:t>
            </a:r>
            <a:r>
              <a:rPr lang="de-AT" dirty="0"/>
              <a:t> (</a:t>
            </a:r>
            <a:r>
              <a:rPr lang="de-AT" dirty="0" err="1"/>
              <a:t>color</a:t>
            </a:r>
            <a:r>
              <a:rPr lang="de-AT" dirty="0"/>
              <a:t> </a:t>
            </a:r>
            <a:r>
              <a:rPr lang="de-AT" dirty="0" err="1"/>
              <a:t>copies</a:t>
            </a:r>
            <a:r>
              <a:rPr lang="de-AT" dirty="0"/>
              <a:t>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Proof of accommodation in Austria (OEAD contract or tenancy contract)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AT" dirty="0"/>
              <a:t>Proof of </a:t>
            </a:r>
            <a:r>
              <a:rPr lang="de-AT" dirty="0" err="1"/>
              <a:t>appropriate</a:t>
            </a:r>
            <a:r>
              <a:rPr lang="de-AT" dirty="0"/>
              <a:t> </a:t>
            </a:r>
            <a:r>
              <a:rPr lang="de-AT" dirty="0" err="1"/>
              <a:t>health</a:t>
            </a:r>
            <a:r>
              <a:rPr lang="de-AT" dirty="0"/>
              <a:t> </a:t>
            </a:r>
            <a:r>
              <a:rPr lang="de-AT" dirty="0" err="1"/>
              <a:t>insurance</a:t>
            </a:r>
            <a:r>
              <a:rPr lang="de-AT" dirty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AT" dirty="0"/>
              <a:t>Proof of </a:t>
            </a:r>
            <a:r>
              <a:rPr lang="de-AT" dirty="0" err="1"/>
              <a:t>financial</a:t>
            </a:r>
            <a:r>
              <a:rPr lang="de-AT" dirty="0"/>
              <a:t> </a:t>
            </a:r>
            <a:r>
              <a:rPr lang="de-AT" dirty="0" err="1"/>
              <a:t>means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cover</a:t>
            </a:r>
            <a:r>
              <a:rPr lang="de-AT" dirty="0"/>
              <a:t> the </a:t>
            </a:r>
            <a:r>
              <a:rPr lang="de-AT" dirty="0" err="1"/>
              <a:t>living</a:t>
            </a:r>
            <a:r>
              <a:rPr lang="de-AT" dirty="0"/>
              <a:t> </a:t>
            </a:r>
            <a:r>
              <a:rPr lang="de-AT" dirty="0" err="1"/>
              <a:t>costs</a:t>
            </a:r>
            <a:r>
              <a:rPr lang="de-AT" dirty="0"/>
              <a:t> for the </a:t>
            </a:r>
            <a:r>
              <a:rPr lang="de-AT" dirty="0" err="1"/>
              <a:t>whole</a:t>
            </a:r>
            <a:r>
              <a:rPr lang="de-AT" dirty="0"/>
              <a:t> </a:t>
            </a:r>
            <a:r>
              <a:rPr lang="de-AT" dirty="0" err="1"/>
              <a:t>duration</a:t>
            </a:r>
            <a:r>
              <a:rPr lang="de-AT" dirty="0"/>
              <a:t> of the </a:t>
            </a:r>
            <a:r>
              <a:rPr lang="de-AT" dirty="0" err="1"/>
              <a:t>visa</a:t>
            </a:r>
            <a:endParaRPr lang="de-AT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WU Letter of acceptance = confirmation of admission to study in Austria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Letter of your home university = confirmation of your exchange at WU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Flight, bus or train reservation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/>
          </a:p>
          <a:p>
            <a:pPr marL="0" indent="0"/>
            <a:r>
              <a:rPr lang="en-US" b="1" dirty="0">
                <a:sym typeface="Wingdings" panose="05000000000000000000" pitchFamily="2" charset="2"/>
              </a:rPr>
              <a:t>	 At the appointment: show originals and hand in copies of EVERYTHING</a:t>
            </a:r>
            <a:br>
              <a:rPr lang="en-US" dirty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8875207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sz="2400" dirty="0"/>
              <a:t>The </a:t>
            </a:r>
            <a:r>
              <a:rPr lang="de-AT" sz="2400" dirty="0" err="1"/>
              <a:t>paperwork</a:t>
            </a:r>
            <a:r>
              <a:rPr lang="de-AT" sz="2400" dirty="0"/>
              <a:t> - </a:t>
            </a:r>
            <a:r>
              <a:rPr lang="de-AT" sz="2400" dirty="0" err="1">
                <a:hlinkClick r:id="rId2"/>
              </a:rPr>
              <a:t>application</a:t>
            </a:r>
            <a:r>
              <a:rPr lang="de-AT" sz="2400" dirty="0">
                <a:hlinkClick r:id="rId2"/>
              </a:rPr>
              <a:t> form</a:t>
            </a:r>
            <a:endParaRPr lang="de-AT" sz="2400" dirty="0"/>
          </a:p>
        </p:txBody>
      </p:sp>
      <p:sp>
        <p:nvSpPr>
          <p:cNvPr id="2" name="Inhaltsplatzhalter 1"/>
          <p:cNvSpPr>
            <a:spLocks noGrp="1"/>
          </p:cNvSpPr>
          <p:nvPr>
            <p:ph type="body" idx="1"/>
          </p:nvPr>
        </p:nvSpPr>
        <p:spPr>
          <a:xfrm>
            <a:off x="457206" y="1551977"/>
            <a:ext cx="8113053" cy="3098486"/>
          </a:xfrm>
        </p:spPr>
        <p:txBody>
          <a:bodyPr/>
          <a:lstStyle/>
          <a:p>
            <a:pPr marL="514342" indent="-285750" algn="just">
              <a:buFont typeface="Wingdings" panose="05000000000000000000" pitchFamily="2" charset="2"/>
              <a:buChar char="§"/>
            </a:pPr>
            <a:r>
              <a:rPr lang="de-AT" sz="1800" dirty="0" err="1"/>
              <a:t>Filling</a:t>
            </a:r>
            <a:r>
              <a:rPr lang="de-AT" sz="1800" dirty="0"/>
              <a:t> in the form - </a:t>
            </a:r>
            <a:r>
              <a:rPr lang="de-AT" sz="1800" dirty="0" err="1"/>
              <a:t>clarifications</a:t>
            </a:r>
            <a:r>
              <a:rPr lang="de-AT" sz="1800" dirty="0"/>
              <a:t>: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Bordercrossing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= the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place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where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you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enter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the Schengen Area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Multiple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entries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able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enter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leave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the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Shengen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area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more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than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once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Intended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arrival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departure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date: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semester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dates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; min. 91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days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duration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Inviting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person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accommodation</a:t>
            </a:r>
            <a:r>
              <a:rPr lang="de-AT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provider</a:t>
            </a:r>
            <a:endParaRPr lang="de-AT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endParaRPr lang="de-AT" sz="24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de-AT" sz="1800" dirty="0"/>
              <a:t>See </a:t>
            </a:r>
            <a:r>
              <a:rPr lang="de-AT" sz="1800" dirty="0" err="1"/>
              <a:t>filled</a:t>
            </a:r>
            <a:r>
              <a:rPr lang="de-AT" sz="1800" dirty="0"/>
              <a:t>-in </a:t>
            </a:r>
            <a:r>
              <a:rPr lang="de-AT" sz="1800" dirty="0" err="1"/>
              <a:t>application</a:t>
            </a:r>
            <a:r>
              <a:rPr lang="de-AT" sz="1800" dirty="0"/>
              <a:t> form </a:t>
            </a:r>
            <a:r>
              <a:rPr lang="de-AT" sz="1800" dirty="0">
                <a:hlinkClick r:id="rId3"/>
              </a:rPr>
              <a:t>sample</a:t>
            </a:r>
            <a:r>
              <a:rPr lang="de-AT" sz="18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de-AT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017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sz="2800" dirty="0"/>
              <a:t>The </a:t>
            </a:r>
            <a:r>
              <a:rPr lang="de-AT" sz="2800" dirty="0" err="1"/>
              <a:t>paperwork</a:t>
            </a:r>
            <a:r>
              <a:rPr lang="de-AT" sz="2800" dirty="0"/>
              <a:t> - </a:t>
            </a:r>
            <a:r>
              <a:rPr lang="de-AT" sz="2800" dirty="0" err="1"/>
              <a:t>picture</a:t>
            </a:r>
            <a:endParaRPr lang="de-AT" sz="2800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8689B53-A9DE-CB02-7EFB-5AB2E0F8E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28180" t="8019" r="26550" b="8949"/>
          <a:stretch/>
        </p:blipFill>
        <p:spPr>
          <a:xfrm>
            <a:off x="0" y="1354138"/>
            <a:ext cx="3298825" cy="3779837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 rotWithShape="1">
          <a:blip r:embed="rId3"/>
          <a:srcRect l="24471" t="9259" r="37996" b="4762"/>
          <a:stretch/>
        </p:blipFill>
        <p:spPr bwMode="auto">
          <a:xfrm>
            <a:off x="3547128" y="1646036"/>
            <a:ext cx="3056872" cy="3760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/>
          <p:nvPr/>
        </p:nvPicPr>
        <p:blipFill rotWithShape="1">
          <a:blip r:embed="rId4"/>
          <a:srcRect l="68453" t="42064" r="18816" b="25397"/>
          <a:stretch/>
        </p:blipFill>
        <p:spPr bwMode="auto">
          <a:xfrm>
            <a:off x="7272262" y="1564069"/>
            <a:ext cx="1524304" cy="1784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706888" y="3800803"/>
            <a:ext cx="2193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/>
              <a:t>Must </a:t>
            </a:r>
            <a:r>
              <a:rPr lang="de-AT" err="1"/>
              <a:t>meet</a:t>
            </a:r>
            <a:r>
              <a:rPr lang="de-AT"/>
              <a:t> EU </a:t>
            </a:r>
            <a:r>
              <a:rPr lang="de-AT" err="1"/>
              <a:t>photo</a:t>
            </a:r>
            <a:r>
              <a:rPr lang="de-AT"/>
              <a:t> </a:t>
            </a:r>
            <a:r>
              <a:rPr lang="de-AT" err="1"/>
              <a:t>standards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248371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457205" y="142230"/>
            <a:ext cx="7503453" cy="1026000"/>
          </a:xfrm>
        </p:spPr>
        <p:txBody>
          <a:bodyPr/>
          <a:lstStyle/>
          <a:p>
            <a:r>
              <a:rPr lang="de-AT" sz="2800" dirty="0"/>
              <a:t>The </a:t>
            </a:r>
            <a:r>
              <a:rPr lang="de-AT" sz="2800" dirty="0" err="1"/>
              <a:t>paperwork</a:t>
            </a:r>
            <a:r>
              <a:rPr lang="de-AT" sz="2800" dirty="0"/>
              <a:t> – </a:t>
            </a:r>
            <a:r>
              <a:rPr lang="de-AT" sz="2800" dirty="0" err="1"/>
              <a:t>travel</a:t>
            </a:r>
            <a:r>
              <a:rPr lang="de-AT" sz="2800" dirty="0"/>
              <a:t> </a:t>
            </a:r>
            <a:r>
              <a:rPr lang="de-AT" sz="2800" dirty="0" err="1"/>
              <a:t>health</a:t>
            </a:r>
            <a:r>
              <a:rPr lang="de-AT" sz="2800" dirty="0"/>
              <a:t> </a:t>
            </a:r>
            <a:r>
              <a:rPr lang="de-AT" sz="2800" dirty="0" err="1"/>
              <a:t>insurance</a:t>
            </a:r>
            <a:endParaRPr lang="de-AT" sz="2800" dirty="0"/>
          </a:p>
        </p:txBody>
      </p:sp>
      <p:sp>
        <p:nvSpPr>
          <p:cNvPr id="2" name="Inhaltsplatzhalter 1"/>
          <p:cNvSpPr>
            <a:spLocks noGrp="1"/>
          </p:cNvSpPr>
          <p:nvPr>
            <p:ph type="body" idx="1"/>
          </p:nvPr>
        </p:nvSpPr>
        <p:spPr>
          <a:xfrm>
            <a:off x="619057" y="1168230"/>
            <a:ext cx="7924308" cy="4218278"/>
          </a:xfrm>
        </p:spPr>
        <p:txBody>
          <a:bodyPr>
            <a:normAutofit fontScale="62500" lnSpcReduction="20000"/>
          </a:bodyPr>
          <a:lstStyle/>
          <a:p>
            <a:pPr marL="514342" indent="-285750" algn="just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de-AT" sz="2900" dirty="0" err="1"/>
              <a:t>You</a:t>
            </a:r>
            <a:r>
              <a:rPr lang="de-AT" sz="2900" dirty="0"/>
              <a:t> </a:t>
            </a:r>
            <a:r>
              <a:rPr lang="de-AT" sz="2900" dirty="0" err="1"/>
              <a:t>must</a:t>
            </a:r>
            <a:r>
              <a:rPr lang="de-AT" sz="2900" dirty="0"/>
              <a:t> </a:t>
            </a:r>
            <a:r>
              <a:rPr lang="de-AT" sz="2900" dirty="0" err="1"/>
              <a:t>purchase</a:t>
            </a:r>
            <a:r>
              <a:rPr lang="de-AT" sz="2900" dirty="0"/>
              <a:t> </a:t>
            </a:r>
            <a:r>
              <a:rPr lang="de-AT" sz="2900" dirty="0" err="1"/>
              <a:t>appropriate</a:t>
            </a:r>
            <a:r>
              <a:rPr lang="de-AT" sz="2900" dirty="0"/>
              <a:t> </a:t>
            </a:r>
            <a:r>
              <a:rPr lang="de-AT" sz="2900" dirty="0" err="1"/>
              <a:t>travel</a:t>
            </a:r>
            <a:r>
              <a:rPr lang="de-AT" sz="2900" dirty="0"/>
              <a:t> </a:t>
            </a:r>
            <a:r>
              <a:rPr lang="de-AT" sz="2900" dirty="0" err="1"/>
              <a:t>health</a:t>
            </a:r>
            <a:r>
              <a:rPr lang="de-AT" sz="2900" dirty="0"/>
              <a:t> </a:t>
            </a:r>
            <a:r>
              <a:rPr lang="de-AT" sz="2900" dirty="0" err="1"/>
              <a:t>insurance</a:t>
            </a:r>
            <a:r>
              <a:rPr lang="de-AT" sz="2900" dirty="0"/>
              <a:t> </a:t>
            </a:r>
            <a:r>
              <a:rPr lang="de-AT" sz="2900" dirty="0">
                <a:sym typeface="Wingdings" panose="05000000000000000000" pitchFamily="2" charset="2"/>
              </a:rPr>
              <a:t> </a:t>
            </a:r>
            <a:r>
              <a:rPr lang="de-AT" sz="2900" dirty="0" err="1">
                <a:sym typeface="Wingdings" panose="05000000000000000000" pitchFamily="2" charset="2"/>
              </a:rPr>
              <a:t>i</a:t>
            </a:r>
            <a:r>
              <a:rPr lang="de-AT" sz="2900" dirty="0" err="1"/>
              <a:t>nsurance</a:t>
            </a:r>
            <a:r>
              <a:rPr lang="de-AT" sz="2900" dirty="0"/>
              <a:t> </a:t>
            </a:r>
            <a:r>
              <a:rPr lang="de-AT" sz="2900" dirty="0" err="1"/>
              <a:t>card</a:t>
            </a:r>
            <a:r>
              <a:rPr lang="de-AT" sz="2900" dirty="0"/>
              <a:t> </a:t>
            </a:r>
            <a:r>
              <a:rPr lang="de-AT" sz="2900" dirty="0" err="1"/>
              <a:t>is</a:t>
            </a:r>
            <a:r>
              <a:rPr lang="de-AT" sz="2900" dirty="0"/>
              <a:t> NOT </a:t>
            </a:r>
            <a:r>
              <a:rPr lang="de-AT" sz="2900" dirty="0" err="1"/>
              <a:t>sufficient</a:t>
            </a:r>
            <a:r>
              <a:rPr lang="de-AT" sz="2900" dirty="0"/>
              <a:t>!</a:t>
            </a:r>
          </a:p>
          <a:p>
            <a:pPr marL="514342" indent="-285750" algn="just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de-AT" sz="2900" dirty="0"/>
              <a:t> </a:t>
            </a:r>
            <a:r>
              <a:rPr lang="en-US" sz="2900" dirty="0"/>
              <a:t>The insurance company must provide you with an explicit written statement, which includes: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 dirty="0">
                <a:latin typeface="Verdana" panose="020B0604030504040204" pitchFamily="34" charset="0"/>
                <a:ea typeface="Verdana" panose="020B0604030504040204" pitchFamily="34" charset="0"/>
              </a:rPr>
              <a:t>Your name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 dirty="0">
                <a:latin typeface="Verdana" panose="020B0604030504040204" pitchFamily="34" charset="0"/>
                <a:ea typeface="Verdana" panose="020B0604030504040204" pitchFamily="34" charset="0"/>
              </a:rPr>
              <a:t>Countries of validity (Europe or Worldwide)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AT" sz="2900" dirty="0" err="1">
                <a:latin typeface="Verdana" panose="020B0604030504040204" pitchFamily="34" charset="0"/>
                <a:ea typeface="Verdana" panose="020B0604030504040204" pitchFamily="34" charset="0"/>
              </a:rPr>
              <a:t>Period</a:t>
            </a:r>
            <a:r>
              <a:rPr lang="de-AT" sz="2900" dirty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de-AT" sz="2900" dirty="0" err="1">
                <a:latin typeface="Verdana" panose="020B0604030504040204" pitchFamily="34" charset="0"/>
                <a:ea typeface="Verdana" panose="020B0604030504040204" pitchFamily="34" charset="0"/>
              </a:rPr>
              <a:t>validity</a:t>
            </a:r>
            <a:r>
              <a:rPr lang="de-AT" sz="290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de-AT" sz="2900" dirty="0" err="1">
                <a:latin typeface="Verdana" panose="020B0604030504040204" pitchFamily="34" charset="0"/>
                <a:ea typeface="Verdana" panose="020B0604030504040204" pitchFamily="34" charset="0"/>
              </a:rPr>
              <a:t>must</a:t>
            </a:r>
            <a:r>
              <a:rPr lang="de-AT" sz="29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2900" dirty="0" err="1">
                <a:latin typeface="Verdana" panose="020B0604030504040204" pitchFamily="34" charset="0"/>
                <a:ea typeface="Verdana" panose="020B0604030504040204" pitchFamily="34" charset="0"/>
              </a:rPr>
              <a:t>cover</a:t>
            </a:r>
            <a:r>
              <a:rPr lang="de-AT" sz="2900" dirty="0">
                <a:latin typeface="Verdana" panose="020B0604030504040204" pitchFamily="34" charset="0"/>
                <a:ea typeface="Verdana" panose="020B0604030504040204" pitchFamily="34" charset="0"/>
              </a:rPr>
              <a:t> the </a:t>
            </a:r>
            <a:r>
              <a:rPr lang="de-AT" sz="2900" dirty="0" err="1">
                <a:latin typeface="Verdana" panose="020B0604030504040204" pitchFamily="34" charset="0"/>
                <a:ea typeface="Verdana" panose="020B0604030504040204" pitchFamily="34" charset="0"/>
              </a:rPr>
              <a:t>entire</a:t>
            </a:r>
            <a:r>
              <a:rPr lang="de-AT" sz="29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2900" dirty="0" err="1">
                <a:latin typeface="Verdana" panose="020B0604030504040204" pitchFamily="34" charset="0"/>
                <a:ea typeface="Verdana" panose="020B0604030504040204" pitchFamily="34" charset="0"/>
              </a:rPr>
              <a:t>visa</a:t>
            </a:r>
            <a:r>
              <a:rPr lang="de-AT" sz="29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2900" dirty="0" err="1">
                <a:latin typeface="Verdana" panose="020B0604030504040204" pitchFamily="34" charset="0"/>
                <a:ea typeface="Verdana" panose="020B0604030504040204" pitchFamily="34" charset="0"/>
              </a:rPr>
              <a:t>period</a:t>
            </a:r>
            <a:r>
              <a:rPr lang="de-AT" sz="29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AT" sz="2900" dirty="0">
                <a:latin typeface="Verdana" panose="020B0604030504040204" pitchFamily="34" charset="0"/>
                <a:ea typeface="Verdana" panose="020B0604030504040204" pitchFamily="34" charset="0"/>
              </a:rPr>
              <a:t>Minimum </a:t>
            </a:r>
            <a:r>
              <a:rPr lang="de-AT" sz="2900" dirty="0" err="1">
                <a:latin typeface="Verdana" panose="020B0604030504040204" pitchFamily="34" charset="0"/>
                <a:ea typeface="Verdana" panose="020B0604030504040204" pitchFamily="34" charset="0"/>
              </a:rPr>
              <a:t>coverage</a:t>
            </a:r>
            <a:r>
              <a:rPr lang="de-AT" sz="29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2900" dirty="0" err="1">
                <a:latin typeface="Verdana" panose="020B0604030504040204" pitchFamily="34" charset="0"/>
                <a:ea typeface="Verdana" panose="020B0604030504040204" pitchFamily="34" charset="0"/>
              </a:rPr>
              <a:t>sum</a:t>
            </a:r>
            <a:r>
              <a:rPr lang="de-AT" sz="2900" dirty="0">
                <a:latin typeface="Verdana" panose="020B0604030504040204" pitchFamily="34" charset="0"/>
                <a:ea typeface="Verdana" panose="020B0604030504040204" pitchFamily="34" charset="0"/>
              </a:rPr>
              <a:t>: EUR 30,000 (= USD 50,000) </a:t>
            </a:r>
            <a:r>
              <a:rPr lang="de-AT" sz="2900" dirty="0" err="1"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de-AT" sz="29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AT" sz="2900" dirty="0" err="1">
                <a:latin typeface="Verdana" panose="020B0604030504040204" pitchFamily="34" charset="0"/>
                <a:ea typeface="Verdana" panose="020B0604030504040204" pitchFamily="34" charset="0"/>
              </a:rPr>
              <a:t>unlimited</a:t>
            </a:r>
            <a:endParaRPr lang="de-AT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 dirty="0">
                <a:latin typeface="Verdana" panose="020B0604030504040204" pitchFamily="34" charset="0"/>
                <a:ea typeface="Verdana" panose="020B0604030504040204" pitchFamily="34" charset="0"/>
              </a:rPr>
              <a:t>Guarantee to cover various health issues AND possible recovery and repatriation costs</a:t>
            </a:r>
          </a:p>
          <a:p>
            <a:pPr marL="228592" indent="0"/>
            <a:endParaRPr lang="en-US" sz="2900" dirty="0">
              <a:solidFill>
                <a:srgbClr val="000000"/>
              </a:solidFill>
              <a:cs typeface="AvenirLTStd-Medium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e-AT" sz="2900" dirty="0"/>
          </a:p>
          <a:p>
            <a:pPr marL="1028674" lvl="1" indent="-342900" algn="just">
              <a:lnSpc>
                <a:spcPct val="160000"/>
              </a:lnSpc>
              <a:buFont typeface="Courier New" panose="02070309020205020404" pitchFamily="49" charset="0"/>
              <a:buChar char="o"/>
            </a:pPr>
            <a:endParaRPr lang="en-US" sz="2100" dirty="0"/>
          </a:p>
          <a:p>
            <a:pPr marL="514342" indent="-285750" algn="just">
              <a:lnSpc>
                <a:spcPct val="160000"/>
              </a:lnSpc>
              <a:buFont typeface="Wingdings" panose="05000000000000000000" pitchFamily="2" charset="2"/>
              <a:buChar char="§"/>
            </a:pPr>
            <a:endParaRPr lang="de-AT" sz="1800" dirty="0"/>
          </a:p>
          <a:p>
            <a:pPr marL="514342" indent="-285750" algn="just">
              <a:lnSpc>
                <a:spcPct val="160000"/>
              </a:lnSpc>
              <a:buFont typeface="Wingdings" panose="05000000000000000000" pitchFamily="2" charset="2"/>
              <a:buChar char="§"/>
            </a:pPr>
            <a:endParaRPr lang="de-AT" sz="1800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9106723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457205" y="142230"/>
            <a:ext cx="7438671" cy="1026000"/>
          </a:xfrm>
        </p:spPr>
        <p:txBody>
          <a:bodyPr/>
          <a:lstStyle/>
          <a:p>
            <a:r>
              <a:rPr lang="de-AT" sz="2800" dirty="0"/>
              <a:t>The </a:t>
            </a:r>
            <a:r>
              <a:rPr lang="de-AT" sz="2800" dirty="0" err="1"/>
              <a:t>paperwork</a:t>
            </a:r>
            <a:r>
              <a:rPr lang="de-AT" sz="2800" dirty="0"/>
              <a:t> - </a:t>
            </a:r>
            <a:r>
              <a:rPr lang="de-AT" sz="2800" dirty="0" err="1"/>
              <a:t>financial</a:t>
            </a:r>
            <a:r>
              <a:rPr lang="de-AT" sz="2800" dirty="0"/>
              <a:t> </a:t>
            </a:r>
            <a:r>
              <a:rPr lang="de-AT" sz="2800" dirty="0" err="1"/>
              <a:t>means</a:t>
            </a:r>
            <a:endParaRPr lang="de-AT" sz="2800" dirty="0"/>
          </a:p>
        </p:txBody>
      </p:sp>
      <p:sp>
        <p:nvSpPr>
          <p:cNvPr id="2" name="Inhaltsplatzhalter 1"/>
          <p:cNvSpPr>
            <a:spLocks noGrp="1"/>
          </p:cNvSpPr>
          <p:nvPr>
            <p:ph type="body" idx="1"/>
          </p:nvPr>
        </p:nvSpPr>
        <p:spPr>
          <a:xfrm>
            <a:off x="457205" y="1168230"/>
            <a:ext cx="8442068" cy="4267199"/>
          </a:xfrm>
        </p:spPr>
        <p:txBody>
          <a:bodyPr>
            <a:normAutofit/>
          </a:bodyPr>
          <a:lstStyle/>
          <a:p>
            <a:pPr marL="514342" indent="-285750" algn="just">
              <a:buFont typeface="Wingdings" panose="05000000000000000000" pitchFamily="2" charset="2"/>
              <a:buChar char="§"/>
            </a:pPr>
            <a:r>
              <a:rPr lang="de-AT" sz="1600" dirty="0" err="1"/>
              <a:t>Necessary</a:t>
            </a:r>
            <a:r>
              <a:rPr lang="de-AT" sz="1600" dirty="0"/>
              <a:t> </a:t>
            </a:r>
            <a:r>
              <a:rPr lang="de-AT" sz="1600" dirty="0" err="1"/>
              <a:t>amount</a:t>
            </a:r>
            <a:r>
              <a:rPr lang="de-AT" sz="1600" dirty="0"/>
              <a:t>: </a:t>
            </a:r>
            <a:r>
              <a:rPr lang="de-AT" sz="1600" dirty="0" err="1"/>
              <a:t>app</a:t>
            </a:r>
            <a:r>
              <a:rPr lang="de-AT" sz="1600" dirty="0"/>
              <a:t>. 4,500 </a:t>
            </a:r>
            <a:r>
              <a:rPr lang="de-AT" sz="1600" dirty="0" err="1"/>
              <a:t>to</a:t>
            </a:r>
            <a:r>
              <a:rPr lang="de-AT" sz="1600" dirty="0"/>
              <a:t> 6,000 EUR (</a:t>
            </a:r>
            <a:r>
              <a:rPr lang="de-AT" sz="1600" dirty="0" err="1"/>
              <a:t>depending</a:t>
            </a:r>
            <a:r>
              <a:rPr lang="de-AT" sz="1600" dirty="0"/>
              <a:t> on </a:t>
            </a:r>
            <a:r>
              <a:rPr lang="de-AT" sz="1600" dirty="0" err="1"/>
              <a:t>age</a:t>
            </a:r>
            <a:r>
              <a:rPr lang="de-AT" sz="1600" dirty="0"/>
              <a:t>/</a:t>
            </a:r>
            <a:r>
              <a:rPr lang="de-AT" sz="1600" dirty="0" err="1"/>
              <a:t>accommodation</a:t>
            </a:r>
            <a:r>
              <a:rPr lang="de-AT" sz="1600" dirty="0"/>
              <a:t> </a:t>
            </a:r>
            <a:r>
              <a:rPr lang="de-AT" sz="1600" dirty="0" err="1"/>
              <a:t>costs</a:t>
            </a:r>
            <a:r>
              <a:rPr lang="de-AT" sz="1600" dirty="0"/>
              <a:t>).</a:t>
            </a:r>
          </a:p>
          <a:p>
            <a:pPr marL="514342" indent="-285750" algn="just">
              <a:buFont typeface="Wingdings" panose="05000000000000000000" pitchFamily="2" charset="2"/>
              <a:buChar char="§"/>
            </a:pPr>
            <a:endParaRPr lang="de-AT" sz="1600" dirty="0"/>
          </a:p>
          <a:p>
            <a:pPr marL="514342" indent="-285750" algn="just">
              <a:buFont typeface="Wingdings" panose="05000000000000000000" pitchFamily="2" charset="2"/>
              <a:buChar char="§"/>
            </a:pPr>
            <a:r>
              <a:rPr lang="de-AT" sz="1600" b="1" dirty="0"/>
              <a:t>The </a:t>
            </a:r>
            <a:r>
              <a:rPr lang="de-AT" sz="1600" b="1" dirty="0" err="1"/>
              <a:t>amount</a:t>
            </a:r>
            <a:r>
              <a:rPr lang="de-AT" sz="1600" b="1" dirty="0"/>
              <a:t> </a:t>
            </a:r>
            <a:r>
              <a:rPr lang="de-AT" sz="1600" b="1" dirty="0" err="1"/>
              <a:t>must</a:t>
            </a:r>
            <a:r>
              <a:rPr lang="de-AT" sz="1600" b="1" dirty="0"/>
              <a:t> </a:t>
            </a:r>
            <a:r>
              <a:rPr lang="de-AT" sz="1600" b="1" dirty="0" err="1"/>
              <a:t>be</a:t>
            </a:r>
            <a:r>
              <a:rPr lang="de-AT" sz="1600" b="1" dirty="0"/>
              <a:t> in a </a:t>
            </a:r>
            <a:r>
              <a:rPr lang="de-AT" sz="1600" b="1" dirty="0" err="1"/>
              <a:t>bank</a:t>
            </a:r>
            <a:r>
              <a:rPr lang="de-AT" sz="1600" b="1" dirty="0"/>
              <a:t> </a:t>
            </a:r>
            <a:r>
              <a:rPr lang="de-AT" sz="1600" b="1" dirty="0" err="1"/>
              <a:t>account</a:t>
            </a:r>
            <a:r>
              <a:rPr lang="de-AT" sz="1600" b="1" dirty="0"/>
              <a:t> in </a:t>
            </a:r>
            <a:r>
              <a:rPr lang="de-AT" sz="1600" b="1" dirty="0" err="1"/>
              <a:t>your</a:t>
            </a:r>
            <a:r>
              <a:rPr lang="de-AT" sz="1600" b="1" dirty="0"/>
              <a:t> </a:t>
            </a:r>
            <a:r>
              <a:rPr lang="de-AT" sz="1600" b="1" dirty="0" err="1"/>
              <a:t>name</a:t>
            </a:r>
            <a:r>
              <a:rPr lang="de-AT" sz="1600" b="1" dirty="0"/>
              <a:t> (</a:t>
            </a:r>
            <a:r>
              <a:rPr lang="de-AT" sz="1600" b="1" dirty="0" err="1"/>
              <a:t>only</a:t>
            </a:r>
            <a:r>
              <a:rPr lang="de-AT" sz="1600" b="1" dirty="0"/>
              <a:t>).</a:t>
            </a:r>
          </a:p>
          <a:p>
            <a:pPr marL="514342" indent="-285750" algn="just">
              <a:buFont typeface="Wingdings" panose="05000000000000000000" pitchFamily="2" charset="2"/>
              <a:buChar char="§"/>
            </a:pPr>
            <a:endParaRPr lang="de-AT" sz="1600" b="1" dirty="0">
              <a:sym typeface="Wingdings" panose="05000000000000000000" pitchFamily="2" charset="2"/>
            </a:endParaRPr>
          </a:p>
          <a:p>
            <a:pPr marL="514342" indent="-285750" algn="just">
              <a:buFont typeface="Wingdings" panose="05000000000000000000" pitchFamily="2" charset="2"/>
              <a:buChar char="§"/>
            </a:pPr>
            <a:r>
              <a:rPr lang="de-AT" sz="1600" dirty="0" err="1"/>
              <a:t>You</a:t>
            </a:r>
            <a:r>
              <a:rPr lang="de-AT" sz="1600" dirty="0"/>
              <a:t> </a:t>
            </a:r>
            <a:r>
              <a:rPr lang="de-AT" sz="1600" dirty="0" err="1"/>
              <a:t>can</a:t>
            </a:r>
            <a:r>
              <a:rPr lang="de-AT" sz="1600" dirty="0"/>
              <a:t> </a:t>
            </a:r>
            <a:r>
              <a:rPr lang="de-AT" sz="1600" dirty="0" err="1"/>
              <a:t>submit</a:t>
            </a:r>
            <a:r>
              <a:rPr lang="de-AT" sz="1600" dirty="0"/>
              <a:t> a </a:t>
            </a:r>
            <a:r>
              <a:rPr lang="de-AT" sz="1600" dirty="0" err="1"/>
              <a:t>foreign</a:t>
            </a:r>
            <a:r>
              <a:rPr lang="de-AT" sz="1600" dirty="0"/>
              <a:t> </a:t>
            </a:r>
            <a:r>
              <a:rPr lang="de-AT" sz="1600" dirty="0" err="1"/>
              <a:t>bank</a:t>
            </a:r>
            <a:r>
              <a:rPr lang="de-AT" sz="1600" dirty="0"/>
              <a:t> </a:t>
            </a:r>
            <a:r>
              <a:rPr lang="de-AT" sz="1600" dirty="0" err="1"/>
              <a:t>account</a:t>
            </a:r>
            <a:r>
              <a:rPr lang="de-AT" sz="1600" dirty="0"/>
              <a:t>. </a:t>
            </a:r>
            <a:r>
              <a:rPr lang="de-AT" sz="1600" dirty="0" err="1"/>
              <a:t>Please</a:t>
            </a:r>
            <a:r>
              <a:rPr lang="de-AT" sz="1600" dirty="0"/>
              <a:t> </a:t>
            </a:r>
            <a:r>
              <a:rPr lang="de-AT" sz="1600" dirty="0" err="1"/>
              <a:t>include</a:t>
            </a:r>
            <a:r>
              <a:rPr lang="de-AT" sz="1600" dirty="0"/>
              <a:t> the </a:t>
            </a:r>
            <a:r>
              <a:rPr lang="de-AT" sz="1600" dirty="0" err="1"/>
              <a:t>currency</a:t>
            </a:r>
            <a:r>
              <a:rPr lang="de-AT" sz="1600" dirty="0"/>
              <a:t> </a:t>
            </a:r>
            <a:r>
              <a:rPr lang="de-AT" sz="1600" dirty="0" err="1"/>
              <a:t>conversion</a:t>
            </a:r>
            <a:r>
              <a:rPr lang="de-AT" sz="1600" dirty="0"/>
              <a:t> rate, </a:t>
            </a:r>
            <a:r>
              <a:rPr lang="de-AT" sz="1600" dirty="0" err="1"/>
              <a:t>if</a:t>
            </a:r>
            <a:r>
              <a:rPr lang="de-AT" sz="1600" dirty="0"/>
              <a:t> </a:t>
            </a:r>
            <a:r>
              <a:rPr lang="de-AT" sz="1600" dirty="0" err="1"/>
              <a:t>needed</a:t>
            </a:r>
            <a:r>
              <a:rPr lang="de-AT" sz="1600" dirty="0"/>
              <a:t>. </a:t>
            </a:r>
            <a:r>
              <a:rPr lang="de-AT" sz="1600" dirty="0" err="1"/>
              <a:t>You</a:t>
            </a:r>
            <a:r>
              <a:rPr lang="de-AT" sz="1600" dirty="0"/>
              <a:t> </a:t>
            </a:r>
            <a:r>
              <a:rPr lang="de-AT" sz="1600" dirty="0" err="1"/>
              <a:t>must</a:t>
            </a:r>
            <a:r>
              <a:rPr lang="de-AT" sz="1600" dirty="0"/>
              <a:t> </a:t>
            </a:r>
            <a:r>
              <a:rPr lang="de-AT" sz="1600" dirty="0" err="1"/>
              <a:t>have</a:t>
            </a:r>
            <a:r>
              <a:rPr lang="de-AT" sz="1600" dirty="0"/>
              <a:t> </a:t>
            </a:r>
            <a:r>
              <a:rPr lang="de-AT" sz="1600" dirty="0" err="1"/>
              <a:t>full</a:t>
            </a:r>
            <a:r>
              <a:rPr lang="de-AT" sz="1600" dirty="0"/>
              <a:t> </a:t>
            </a:r>
            <a:r>
              <a:rPr lang="de-AT" sz="1600" dirty="0" err="1"/>
              <a:t>access</a:t>
            </a:r>
            <a:r>
              <a:rPr lang="de-AT" sz="1600" dirty="0"/>
              <a:t> </a:t>
            </a:r>
            <a:r>
              <a:rPr lang="de-AT" sz="1600" dirty="0" err="1"/>
              <a:t>to</a:t>
            </a:r>
            <a:r>
              <a:rPr lang="de-AT" sz="1600" dirty="0"/>
              <a:t> </a:t>
            </a:r>
            <a:r>
              <a:rPr lang="de-AT" sz="1600" dirty="0" err="1"/>
              <a:t>it</a:t>
            </a:r>
            <a:r>
              <a:rPr lang="de-AT" sz="1600" dirty="0"/>
              <a:t> </a:t>
            </a:r>
            <a:r>
              <a:rPr lang="de-AT" sz="1600" dirty="0" err="1"/>
              <a:t>while</a:t>
            </a:r>
            <a:r>
              <a:rPr lang="de-AT" sz="1600" dirty="0"/>
              <a:t> in Austria.</a:t>
            </a:r>
          </a:p>
          <a:p>
            <a:pPr marL="514342" indent="-285750" algn="just">
              <a:buFont typeface="Wingdings" panose="05000000000000000000" pitchFamily="2" charset="2"/>
              <a:buChar char="§"/>
            </a:pPr>
            <a:endParaRPr lang="de-AT" sz="1600" dirty="0"/>
          </a:p>
          <a:p>
            <a:pPr marL="514342" indent="-285750" algn="just">
              <a:buFont typeface="Wingdings" panose="05000000000000000000" pitchFamily="2" charset="2"/>
              <a:buChar char="§"/>
            </a:pPr>
            <a:r>
              <a:rPr lang="de-AT" sz="1600" dirty="0"/>
              <a:t>Proof of </a:t>
            </a:r>
            <a:r>
              <a:rPr lang="de-AT" sz="1600" dirty="0" err="1"/>
              <a:t>sources</a:t>
            </a:r>
            <a:r>
              <a:rPr lang="de-AT" sz="1600" dirty="0"/>
              <a:t> of </a:t>
            </a:r>
            <a:r>
              <a:rPr lang="de-AT" sz="1600" dirty="0" err="1"/>
              <a:t>financial</a:t>
            </a:r>
            <a:r>
              <a:rPr lang="de-AT" sz="1600" dirty="0"/>
              <a:t> </a:t>
            </a:r>
            <a:r>
              <a:rPr lang="de-AT" sz="1600" dirty="0" err="1"/>
              <a:t>means</a:t>
            </a:r>
            <a:r>
              <a:rPr lang="de-AT" sz="1600" dirty="0"/>
              <a:t>:</a:t>
            </a:r>
          </a:p>
          <a:p>
            <a:pPr marL="804844" lvl="2" indent="-1714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AvenirLTStd-Medium"/>
              </a:rPr>
              <a:t>Bank statements of the </a:t>
            </a: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AvenirLTStd-Medium"/>
              </a:rPr>
              <a:t>past 3 months 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AvenirLTStd-Medium"/>
              </a:rPr>
              <a:t>clearly showing the full transactions and including the name/address of the bank account holder 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AvenirLTStd-Medium"/>
                <a:sym typeface="Wingdings" panose="05000000000000000000" pitchFamily="2" charset="2"/>
              </a:rPr>
              <a:t> your own or your sponsor’s</a:t>
            </a:r>
            <a:endParaRPr lang="de-AT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4844" lvl="2" indent="-1714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AvenirLTStd-Medium"/>
              </a:rPr>
              <a:t>If financially sponsored, also include sponsor’s 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AvenirLTStd-Medium"/>
                <a:hlinkClick r:id="rId2"/>
              </a:rPr>
              <a:t>letter of support </a:t>
            </a: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Calibri" panose="020F0502020204030204" pitchFamily="34" charset="0"/>
              <a:cs typeface="AvenirLTStd-Medium"/>
            </a:endParaRPr>
          </a:p>
          <a:p>
            <a:pPr marL="804844" lvl="2" indent="-1714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de-AT" sz="12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Scholarships, </a:t>
            </a:r>
            <a:r>
              <a:rPr lang="de-AT" sz="12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letter</a:t>
            </a:r>
            <a:r>
              <a:rPr lang="de-AT" sz="12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 of </a:t>
            </a:r>
            <a:r>
              <a:rPr lang="de-AT" sz="12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grants</a:t>
            </a:r>
            <a:r>
              <a:rPr lang="de-AT" sz="12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 etc. </a:t>
            </a:r>
            <a:r>
              <a:rPr lang="de-AT" sz="12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stating</a:t>
            </a:r>
            <a:r>
              <a:rPr lang="de-AT" sz="12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de-AT" sz="12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clearly</a:t>
            </a:r>
            <a:r>
              <a:rPr lang="de-AT" sz="12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 time </a:t>
            </a:r>
            <a:r>
              <a:rPr lang="de-AT" sz="12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period</a:t>
            </a:r>
            <a:r>
              <a:rPr lang="de-AT" sz="12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 and </a:t>
            </a:r>
            <a:r>
              <a:rPr lang="de-AT" sz="12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amount</a:t>
            </a:r>
            <a:endParaRPr lang="de-AT" sz="1200" dirty="0">
              <a:solidFill>
                <a:srgbClr val="000000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pPr marL="804844" lvl="2" indent="-1714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de-AT" sz="1200" dirty="0">
              <a:solidFill>
                <a:srgbClr val="000000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4475504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WU 16:10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U_Präsentationsvorlage_16zu10.pptx" id="{63389C75-3FB5-453B-A53E-1F3735434957}" vid="{33E490EB-9BFB-4CB0-864B-7C34406B26C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0b8c6a-9d57-4636-b24c-3f6a749b130a" xsi:nil="true"/>
    <lcf76f155ced4ddcb4097134ff3c332f xmlns="5829bb58-a127-4de7-b7a5-0c478c32551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BC2F1D1911474EB4CCFFEA112037D4" ma:contentTypeVersion="13" ma:contentTypeDescription="Ein neues Dokument erstellen." ma:contentTypeScope="" ma:versionID="dc985ea51a0c0f6fb237fec11d793dc6">
  <xsd:schema xmlns:xsd="http://www.w3.org/2001/XMLSchema" xmlns:xs="http://www.w3.org/2001/XMLSchema" xmlns:p="http://schemas.microsoft.com/office/2006/metadata/properties" xmlns:ns2="5829bb58-a127-4de7-b7a5-0c478c325512" xmlns:ns3="d50b8c6a-9d57-4636-b24c-3f6a749b130a" targetNamespace="http://schemas.microsoft.com/office/2006/metadata/properties" ma:root="true" ma:fieldsID="eaff02cde51cce4225521ad9075353b0" ns2:_="" ns3:_="">
    <xsd:import namespace="5829bb58-a127-4de7-b7a5-0c478c325512"/>
    <xsd:import namespace="d50b8c6a-9d57-4636-b24c-3f6a749b130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9bb58-a127-4de7-b7a5-0c478c32551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ildmarkierungen" ma:readOnly="false" ma:fieldId="{5cf76f15-5ced-4ddc-b409-7134ff3c332f}" ma:taxonomyMulti="true" ma:sspId="1a14e36f-e084-4b04-bba6-548b1473dc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0b8c6a-9d57-4636-b24c-3f6a749b130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ce019c3d-52da-448b-b8e5-c97734321ae5}" ma:internalName="TaxCatchAll" ma:showField="CatchAllData" ma:web="d50b8c6a-9d57-4636-b24c-3f6a749b13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5FB506-0B9E-4AF8-9C7D-0EE436CA37B5}">
  <ds:schemaRefs>
    <ds:schemaRef ds:uri="http://schemas.microsoft.com/office/2006/metadata/properties"/>
    <ds:schemaRef ds:uri="http://schemas.microsoft.com/office/infopath/2007/PartnerControls"/>
    <ds:schemaRef ds:uri="dde413db-0745-4f3a-8dca-564dc7ff6f7d"/>
    <ds:schemaRef ds:uri="08b0a3ee-3d2a-451c-9a1a-7e5d5b0c9c77"/>
    <ds:schemaRef ds:uri="1a8d9a65-8471-4209-a900-f8e11db75e0a"/>
    <ds:schemaRef ds:uri="d50b8c6a-9d57-4636-b24c-3f6a749b130a"/>
    <ds:schemaRef ds:uri="5829bb58-a127-4de7-b7a5-0c478c325512"/>
  </ds:schemaRefs>
</ds:datastoreItem>
</file>

<file path=customXml/itemProps2.xml><?xml version="1.0" encoding="utf-8"?>
<ds:datastoreItem xmlns:ds="http://schemas.openxmlformats.org/officeDocument/2006/customXml" ds:itemID="{04F823CB-A468-42C0-AA67-8508AF163E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71DA1D-1A18-4D72-8484-9034173978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29bb58-a127-4de7-b7a5-0c478c325512"/>
    <ds:schemaRef ds:uri="d50b8c6a-9d57-4636-b24c-3f6a749b13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WU_Präsentationsvorlage_16zu10</Template>
  <TotalTime>0</TotalTime>
  <Words>755</Words>
  <Application>Microsoft Office PowerPoint</Application>
  <PresentationFormat>Bildschirmpräsentation (16:10)</PresentationFormat>
  <Paragraphs>86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21" baseType="lpstr">
      <vt:lpstr>Arial</vt:lpstr>
      <vt:lpstr>Avenir</vt:lpstr>
      <vt:lpstr>AvenirLTStd-Medium</vt:lpstr>
      <vt:lpstr>Calibri</vt:lpstr>
      <vt:lpstr>Clarendon LT Std</vt:lpstr>
      <vt:lpstr>Courier New</vt:lpstr>
      <vt:lpstr>Georgia</vt:lpstr>
      <vt:lpstr>Noto Sans Symbols</vt:lpstr>
      <vt:lpstr>Verdana</vt:lpstr>
      <vt:lpstr>Wingdings</vt:lpstr>
      <vt:lpstr>WU 16:10</vt:lpstr>
      <vt:lpstr>Incoming Team</vt:lpstr>
      <vt:lpstr>The basics</vt:lpstr>
      <vt:lpstr>The basics – travelling to Austria</vt:lpstr>
      <vt:lpstr>Visa D - where to apply</vt:lpstr>
      <vt:lpstr>Visa D - the paperwork </vt:lpstr>
      <vt:lpstr>The paperwork - application form</vt:lpstr>
      <vt:lpstr>The paperwork - picture</vt:lpstr>
      <vt:lpstr>The paperwork – travel health insurance</vt:lpstr>
      <vt:lpstr>The paperwork - financial means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Buitrago Barroso, Laura</dc:creator>
  <cp:lastModifiedBy>Katzenbeisser, Isabella</cp:lastModifiedBy>
  <cp:revision>72</cp:revision>
  <dcterms:created xsi:type="dcterms:W3CDTF">2026-04-08T14:33:05Z</dcterms:created>
  <dcterms:modified xsi:type="dcterms:W3CDTF">2026-05-11T07:54:45Z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U Thema">
    <vt:lpwstr>1028;#WU Vorlagen|e1b88cb0-f013-4860-af99-230b47ac7aa3</vt:lpwstr>
  </property>
  <property fmtid="{D5CDD505-2E9C-101B-9397-08002B2CF9AE}" pid="3" name="Dokumentenart">
    <vt:lpwstr>266;#Vorlagen|17fc50ed-8ad1-47be-ab12-04243fd74ddb</vt:lpwstr>
  </property>
  <property fmtid="{D5CDD505-2E9C-101B-9397-08002B2CF9AE}" pid="4" name="ContentTypeId">
    <vt:lpwstr>0x010100B8BC2F1D1911474EB4CCFFEA112037D4</vt:lpwstr>
  </property>
  <property fmtid="{D5CDD505-2E9C-101B-9397-08002B2CF9AE}" pid="5" name="MediaServiceImageTags">
    <vt:lpwstr/>
  </property>
</Properties>
</file>