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06" r:id="rId1"/>
    <p:sldMasterId id="2147484018" r:id="rId2"/>
  </p:sldMasterIdLst>
  <p:notesMasterIdLst>
    <p:notesMasterId r:id="rId12"/>
  </p:notesMasterIdLst>
  <p:sldIdLst>
    <p:sldId id="258" r:id="rId3"/>
    <p:sldId id="260" r:id="rId4"/>
    <p:sldId id="261" r:id="rId5"/>
    <p:sldId id="262" r:id="rId6"/>
    <p:sldId id="270" r:id="rId7"/>
    <p:sldId id="264" r:id="rId8"/>
    <p:sldId id="268" r:id="rId9"/>
    <p:sldId id="263" r:id="rId10"/>
    <p:sldId id="26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740656D0-6D77-46E5-A613-3597B721CEB9}">
          <p14:sldIdLst>
            <p14:sldId id="258"/>
            <p14:sldId id="260"/>
            <p14:sldId id="261"/>
            <p14:sldId id="262"/>
            <p14:sldId id="270"/>
            <p14:sldId id="264"/>
            <p14:sldId id="268"/>
            <p14:sldId id="263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aderer Philipp" initials="HP" lastIdx="1" clrIdx="0">
    <p:extLst>
      <p:ext uri="{19B8F6BF-5375-455C-9EA6-DF929625EA0E}">
        <p15:presenceInfo xmlns:p15="http://schemas.microsoft.com/office/powerpoint/2012/main" userId="S-1-5-21-1733185770-547761138-953900138-2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494BA"/>
    <a:srgbClr val="F78C8C"/>
    <a:srgbClr val="C1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1" autoAdjust="0"/>
    <p:restoredTop sz="93800" autoAdjust="0"/>
  </p:normalViewPr>
  <p:slideViewPr>
    <p:cSldViewPr snapToGrid="0">
      <p:cViewPr varScale="1">
        <p:scale>
          <a:sx n="64" d="100"/>
          <a:sy n="64" d="100"/>
        </p:scale>
        <p:origin x="748" y="56"/>
      </p:cViewPr>
      <p:guideLst/>
    </p:cSldViewPr>
  </p:slideViewPr>
  <p:outlineViewPr>
    <p:cViewPr>
      <p:scale>
        <a:sx n="33" d="100"/>
        <a:sy n="33" d="100"/>
      </p:scale>
      <p:origin x="0" y="-736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B4D1F-08B7-4816-9E9C-EC3763EEC3F8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DDDB5-DAC1-48E9-B621-50728E564DED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0732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DDB5-DAC1-48E9-B621-50728E564DED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46936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DDB5-DAC1-48E9-B621-50728E564DED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723248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DDB5-DAC1-48E9-B621-50728E564DED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087336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smtClean="0"/>
              <a:t>I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DDB5-DAC1-48E9-B621-50728E564DED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09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DDB5-DAC1-48E9-B621-50728E564DED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45183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DDDB5-DAC1-48E9-B621-50728E564DED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91056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D8C0D8A-A789-4566-AA82-A9F5A9C1364B}" type="datetime1">
              <a:rPr lang="de-AT" smtClean="0"/>
              <a:t>06.02.2019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1540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52EFF-80AC-4029-8B44-053BDED20AED}" type="datetime1">
              <a:rPr lang="de-AT" smtClean="0"/>
              <a:t>06.02.2019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6627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D80DE-E7BD-4720-A2C2-AFD48A82AE6A}" type="datetime1">
              <a:rPr lang="de-AT" smtClean="0"/>
              <a:t>06.02.2019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6741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38680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38894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202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37413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59293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88852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185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838597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84A43-447D-4395-8EE2-112F4E2B6690}" type="datetime1">
              <a:rPr lang="de-AT" smtClean="0"/>
              <a:t>06.02.2019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46450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545320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9893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1898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47132-569F-4B9C-9EEB-A6D799375221}" type="datetime1">
              <a:rPr lang="de-AT" smtClean="0"/>
              <a:t>06.02.2019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93700" ty="-8255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9164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6E2DB-D9EC-4793-901C-E3FE646C77C8}" type="datetime1">
              <a:rPr lang="de-AT" smtClean="0"/>
              <a:t>06.02.2019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4958129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de-DE"/>
              <a:t>Formatvorlagen des Textmasters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894F8-F8EB-47B7-B083-F4ED867D26A2}" type="datetime1">
              <a:rPr lang="de-AT" smtClean="0"/>
              <a:t>06.02.2019</a:t>
            </a:fld>
            <a:endParaRPr lang="de-A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87081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FC797-42CB-44D0-A256-18EDA8DE990E}" type="datetime1">
              <a:rPr lang="de-AT" smtClean="0"/>
              <a:t>06.02.2019</a:t>
            </a:fld>
            <a:endParaRPr lang="de-A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69927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725F2-A512-45E9-B8C9-BAB8694DD1F7}" type="datetime1">
              <a:rPr lang="de-AT" smtClean="0"/>
              <a:t>06.02.2019</a:t>
            </a:fld>
            <a:endParaRPr lang="de-A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04846" y="3642189"/>
            <a:ext cx="5282824" cy="2666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08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353B-D85E-49D5-BB3F-FC1BC086EF09}" type="datetime1">
              <a:rPr lang="de-AT" smtClean="0"/>
              <a:t>06.02.2019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8028583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94D72-81CA-4599-A3A8-D7CFBD05FDA0}" type="datetime1">
              <a:rPr lang="de-AT" smtClean="0"/>
              <a:t>06.02.2019</a:t>
            </a:fld>
            <a:endParaRPr lang="de-A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Institute for Social Change and Sustainability (IGN) | margaret.haderer@wu.ac.at</a:t>
            </a:r>
            <a:endParaRPr lang="de-A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‹Nr.›</a:t>
            </a:fld>
            <a:endParaRPr lang="de-AT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573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9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75F9A4E-254B-4DFE-BF86-98FB70E5C176}" type="datetime1">
              <a:rPr lang="de-AT" smtClean="0"/>
              <a:t>06.02.2019</a:t>
            </a:fld>
            <a:endParaRPr lang="de-A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24128" y="6470704"/>
            <a:ext cx="972026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dirty="0" smtClean="0"/>
              <a:t>Institute for Social Change and Sustainability (IGN) | margaret.haderer@wu.ac.at</a:t>
            </a:r>
            <a:endParaRPr lang="de-A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E2757CB-5338-4D71-9FB9-07F0A2C07A88}" type="slidenum">
              <a:rPr lang="de-AT" smtClean="0"/>
              <a:pPr/>
              <a:t>‹Nr.›</a:t>
            </a:fld>
            <a:r>
              <a:rPr lang="de-AT" dirty="0" smtClean="0"/>
              <a:t>/12</a:t>
            </a:r>
            <a:endParaRPr lang="de-AT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6381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494B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1AA0B-CFB3-467E-888C-256FCECB2C36}" type="datetimeFigureOut">
              <a:rPr lang="de-AT" smtClean="0"/>
              <a:t>06.02.2019</a:t>
            </a:fld>
            <a:endParaRPr lang="de-AT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0F95-9A56-4E96-A1B0-CE6D46ABA21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32881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6B347-44CF-48EE-ABF9-9080851D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45" y="4022333"/>
            <a:ext cx="9348318" cy="2655526"/>
          </a:xfrm>
        </p:spPr>
        <p:txBody>
          <a:bodyPr>
            <a:noAutofit/>
          </a:bodyPr>
          <a:lstStyle/>
          <a:p>
            <a:pPr algn="l"/>
            <a:r>
              <a:rPr lang="de-AT" sz="3200" b="1" dirty="0" smtClean="0">
                <a:solidFill>
                  <a:schemeClr val="bg1"/>
                </a:solidFill>
              </a:rPr>
              <a:t/>
            </a:r>
            <a:br>
              <a:rPr lang="de-AT" sz="3200" b="1" dirty="0" smtClean="0">
                <a:solidFill>
                  <a:schemeClr val="bg1"/>
                </a:solidFill>
              </a:rPr>
            </a:br>
            <a:r>
              <a:rPr lang="de-AT" sz="3200" b="1" dirty="0" err="1" smtClean="0">
                <a:solidFill>
                  <a:schemeClr val="bg1"/>
                </a:solidFill>
              </a:rPr>
              <a:t>Local</a:t>
            </a:r>
            <a:r>
              <a:rPr lang="de-AT" sz="3200" b="1" dirty="0" smtClean="0">
                <a:solidFill>
                  <a:schemeClr val="bg1"/>
                </a:solidFill>
              </a:rPr>
              <a:t> Experiments in</a:t>
            </a:r>
            <a:br>
              <a:rPr lang="de-AT" sz="3200" b="1" dirty="0" smtClean="0">
                <a:solidFill>
                  <a:schemeClr val="bg1"/>
                </a:solidFill>
              </a:rPr>
            </a:br>
            <a:r>
              <a:rPr lang="de-AT" sz="3200" b="1" dirty="0" err="1" smtClean="0">
                <a:solidFill>
                  <a:schemeClr val="bg1"/>
                </a:solidFill>
              </a:rPr>
              <a:t>Socio-Ecological</a:t>
            </a:r>
            <a:r>
              <a:rPr lang="de-AT" sz="3200" b="1" dirty="0" smtClean="0">
                <a:solidFill>
                  <a:schemeClr val="bg1"/>
                </a:solidFill>
              </a:rPr>
              <a:t> Change:</a:t>
            </a:r>
            <a:br>
              <a:rPr lang="de-AT" sz="3200" b="1" dirty="0" smtClean="0">
                <a:solidFill>
                  <a:schemeClr val="bg1"/>
                </a:solidFill>
              </a:rPr>
            </a:br>
            <a:r>
              <a:rPr lang="de-AT" sz="3200" b="1" dirty="0" err="1" smtClean="0">
                <a:solidFill>
                  <a:schemeClr val="tx1"/>
                </a:solidFill>
              </a:rPr>
              <a:t>Signs</a:t>
            </a:r>
            <a:r>
              <a:rPr lang="de-AT" sz="3200" b="1" dirty="0" smtClean="0">
                <a:solidFill>
                  <a:schemeClr val="tx1"/>
                </a:solidFill>
              </a:rPr>
              <a:t> </a:t>
            </a:r>
            <a:r>
              <a:rPr lang="de-AT" sz="3200" b="1" dirty="0" err="1">
                <a:solidFill>
                  <a:schemeClr val="tx1"/>
                </a:solidFill>
              </a:rPr>
              <a:t>of</a:t>
            </a:r>
            <a:r>
              <a:rPr lang="de-AT" sz="3200" b="1" dirty="0">
                <a:solidFill>
                  <a:schemeClr val="tx1"/>
                </a:solidFill>
              </a:rPr>
              <a:t> Hope </a:t>
            </a:r>
            <a:r>
              <a:rPr lang="de-AT" sz="3200" b="1" dirty="0" err="1">
                <a:solidFill>
                  <a:schemeClr val="tx1"/>
                </a:solidFill>
              </a:rPr>
              <a:t>or</a:t>
            </a:r>
            <a:r>
              <a:rPr lang="de-AT" sz="3200" b="1" dirty="0">
                <a:solidFill>
                  <a:schemeClr val="tx1"/>
                </a:solidFill>
              </a:rPr>
              <a:t> </a:t>
            </a:r>
            <a:r>
              <a:rPr lang="de-AT" sz="3200" b="1" dirty="0" err="1">
                <a:solidFill>
                  <a:schemeClr val="tx1"/>
                </a:solidFill>
              </a:rPr>
              <a:t>symptoms</a:t>
            </a:r>
            <a:r>
              <a:rPr lang="de-AT" sz="3200" b="1" dirty="0">
                <a:solidFill>
                  <a:schemeClr val="tx1"/>
                </a:solidFill>
              </a:rPr>
              <a:t> </a:t>
            </a:r>
            <a:br>
              <a:rPr lang="de-AT" sz="3200" b="1" dirty="0">
                <a:solidFill>
                  <a:schemeClr val="tx1"/>
                </a:solidFill>
              </a:rPr>
            </a:br>
            <a:r>
              <a:rPr lang="de-AT" sz="3200" b="1" dirty="0" err="1">
                <a:solidFill>
                  <a:schemeClr val="tx1"/>
                </a:solidFill>
              </a:rPr>
              <a:t>of</a:t>
            </a:r>
            <a:r>
              <a:rPr lang="de-AT" sz="3200" b="1" dirty="0">
                <a:solidFill>
                  <a:schemeClr val="tx1"/>
                </a:solidFill>
              </a:rPr>
              <a:t> a limited </a:t>
            </a:r>
            <a:r>
              <a:rPr lang="de-AT" sz="3200" b="1" dirty="0" err="1">
                <a:solidFill>
                  <a:schemeClr val="tx1"/>
                </a:solidFill>
              </a:rPr>
              <a:t>scope</a:t>
            </a:r>
            <a:r>
              <a:rPr lang="de-AT" sz="3200" b="1" dirty="0">
                <a:solidFill>
                  <a:schemeClr val="tx1"/>
                </a:solidFill>
              </a:rPr>
              <a:t> </a:t>
            </a:r>
            <a:r>
              <a:rPr lang="de-AT" sz="3200" b="1" dirty="0" err="1">
                <a:solidFill>
                  <a:schemeClr val="tx1"/>
                </a:solidFill>
              </a:rPr>
              <a:t>for</a:t>
            </a:r>
            <a:r>
              <a:rPr lang="de-AT" sz="3200" b="1" dirty="0">
                <a:solidFill>
                  <a:schemeClr val="tx1"/>
                </a:solidFill>
              </a:rPr>
              <a:t> </a:t>
            </a:r>
            <a:r>
              <a:rPr lang="de-AT" sz="3200" b="1" dirty="0" err="1">
                <a:solidFill>
                  <a:schemeClr val="tx1"/>
                </a:solidFill>
              </a:rPr>
              <a:t>action</a:t>
            </a:r>
            <a:r>
              <a:rPr lang="de-AT" sz="3200" b="1" dirty="0" smtClean="0">
                <a:solidFill>
                  <a:schemeClr val="tx1"/>
                </a:solidFill>
              </a:rPr>
              <a:t>?</a:t>
            </a:r>
            <a:br>
              <a:rPr lang="de-AT" sz="3200" b="1" dirty="0" smtClean="0">
                <a:solidFill>
                  <a:schemeClr val="tx1"/>
                </a:solidFill>
              </a:rPr>
            </a:br>
            <a:r>
              <a:rPr lang="de-AT" sz="3200" b="1" dirty="0" smtClean="0"/>
              <a:t/>
            </a:r>
            <a:br>
              <a:rPr lang="de-AT" sz="3200" b="1" dirty="0" smtClean="0"/>
            </a:br>
            <a:r>
              <a:rPr lang="de-AT" sz="2000" dirty="0" smtClean="0">
                <a:solidFill>
                  <a:schemeClr val="bg1"/>
                </a:solidFill>
              </a:rPr>
              <a:t>Dr</a:t>
            </a:r>
            <a:r>
              <a:rPr lang="de-AT" sz="2000" dirty="0">
                <a:solidFill>
                  <a:schemeClr val="bg1"/>
                </a:solidFill>
              </a:rPr>
              <a:t>. Margaret Haderer, </a:t>
            </a:r>
            <a:r>
              <a:rPr lang="de-AT" sz="2000" dirty="0" smtClean="0">
                <a:solidFill>
                  <a:schemeClr val="bg1"/>
                </a:solidFill>
              </a:rPr>
              <a:t/>
            </a:r>
            <a:br>
              <a:rPr lang="de-AT" sz="2000" dirty="0" smtClean="0">
                <a:solidFill>
                  <a:schemeClr val="bg1"/>
                </a:solidFill>
              </a:rPr>
            </a:br>
            <a:r>
              <a:rPr lang="de-AT" sz="2000" dirty="0" smtClean="0">
                <a:solidFill>
                  <a:schemeClr val="bg1"/>
                </a:solidFill>
              </a:rPr>
              <a:t>Institute </a:t>
            </a:r>
            <a:r>
              <a:rPr lang="de-AT" sz="2000" dirty="0" err="1">
                <a:solidFill>
                  <a:schemeClr val="bg1"/>
                </a:solidFill>
              </a:rPr>
              <a:t>for</a:t>
            </a:r>
            <a:r>
              <a:rPr lang="de-AT" sz="2000" dirty="0">
                <a:solidFill>
                  <a:schemeClr val="bg1"/>
                </a:solidFill>
              </a:rPr>
              <a:t> </a:t>
            </a:r>
            <a:r>
              <a:rPr lang="de-AT" sz="2000" dirty="0" err="1">
                <a:solidFill>
                  <a:schemeClr val="bg1"/>
                </a:solidFill>
              </a:rPr>
              <a:t>Social</a:t>
            </a:r>
            <a:r>
              <a:rPr lang="de-AT" sz="2000" dirty="0">
                <a:solidFill>
                  <a:schemeClr val="bg1"/>
                </a:solidFill>
              </a:rPr>
              <a:t> Change </a:t>
            </a:r>
            <a:r>
              <a:rPr lang="de-AT" sz="2000" dirty="0" err="1">
                <a:solidFill>
                  <a:schemeClr val="bg1"/>
                </a:solidFill>
              </a:rPr>
              <a:t>and</a:t>
            </a:r>
            <a:r>
              <a:rPr lang="de-AT" sz="2000" dirty="0">
                <a:solidFill>
                  <a:schemeClr val="bg1"/>
                </a:solidFill>
              </a:rPr>
              <a:t> </a:t>
            </a:r>
            <a:r>
              <a:rPr lang="de-AT" sz="2000" dirty="0" err="1">
                <a:solidFill>
                  <a:schemeClr val="bg1"/>
                </a:solidFill>
              </a:rPr>
              <a:t>Sustainability</a:t>
            </a:r>
            <a:r>
              <a:rPr lang="de-AT" sz="2000" dirty="0">
                <a:solidFill>
                  <a:schemeClr val="bg1"/>
                </a:solidFill>
              </a:rPr>
              <a:t> (IGN)</a:t>
            </a:r>
            <a:br>
              <a:rPr lang="de-AT" sz="2000" dirty="0">
                <a:solidFill>
                  <a:schemeClr val="bg1"/>
                </a:solidFill>
              </a:rPr>
            </a:br>
            <a:r>
              <a:rPr lang="de-AT" sz="2000" dirty="0">
                <a:solidFill>
                  <a:schemeClr val="bg1"/>
                </a:solidFill>
              </a:rPr>
              <a:t>WU Vienna</a:t>
            </a:r>
            <a:r>
              <a:rPr lang="de-AT" sz="3200" b="1" dirty="0">
                <a:solidFill>
                  <a:schemeClr val="tx1"/>
                </a:solidFill>
              </a:rPr>
              <a:t/>
            </a:r>
            <a:br>
              <a:rPr lang="de-AT" sz="3200" b="1" dirty="0">
                <a:solidFill>
                  <a:schemeClr val="tx1"/>
                </a:solidFill>
              </a:rPr>
            </a:br>
            <a:r>
              <a:rPr lang="de-AT" sz="3200" b="1" dirty="0" smtClean="0"/>
              <a:t> </a:t>
            </a:r>
            <a:endParaRPr lang="de-AT" sz="3200" b="1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66" b="9057"/>
          <a:stretch/>
        </p:blipFill>
        <p:spPr>
          <a:xfrm>
            <a:off x="0" y="1"/>
            <a:ext cx="12192000" cy="39515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6826"/>
                    </a14:imgEffect>
                    <a14:imgEffect>
                      <a14:saturation sat="174000"/>
                    </a14:imgEffect>
                    <a14:imgEffect>
                      <a14:brightnessContrast bright="90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66" b="9295"/>
          <a:stretch/>
        </p:blipFill>
        <p:spPr>
          <a:xfrm>
            <a:off x="0" y="0"/>
            <a:ext cx="12192000" cy="3344238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65685" y="5072574"/>
            <a:ext cx="2514453" cy="1341195"/>
          </a:xfrm>
          <a:prstGeom prst="rect">
            <a:avLst/>
          </a:prstGeom>
        </p:spPr>
      </p:pic>
      <p:grpSp>
        <p:nvGrpSpPr>
          <p:cNvPr id="11" name="Gruppieren 10"/>
          <p:cNvGrpSpPr/>
          <p:nvPr/>
        </p:nvGrpSpPr>
        <p:grpSpPr>
          <a:xfrm>
            <a:off x="8265684" y="4147285"/>
            <a:ext cx="2514454" cy="800338"/>
            <a:chOff x="8605157" y="4907401"/>
            <a:chExt cx="3586843" cy="1123565"/>
          </a:xfrm>
        </p:grpSpPr>
        <p:sp>
          <p:nvSpPr>
            <p:cNvPr id="10" name="Rechteck 9"/>
            <p:cNvSpPr/>
            <p:nvPr/>
          </p:nvSpPr>
          <p:spPr>
            <a:xfrm>
              <a:off x="8605157" y="4907401"/>
              <a:ext cx="3586843" cy="112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4" name="Grafik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8471" y="5242240"/>
              <a:ext cx="3246570" cy="40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1742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EAAE4-4097-4590-8A48-D82DCB1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3816"/>
            <a:ext cx="10515600" cy="1573198"/>
          </a:xfrm>
        </p:spPr>
        <p:txBody>
          <a:bodyPr>
            <a:noAutofit/>
          </a:bodyPr>
          <a:lstStyle/>
          <a:p>
            <a:r>
              <a:rPr lang="de-AT" dirty="0"/>
              <a:t/>
            </a:r>
            <a:br>
              <a:rPr lang="de-AT" dirty="0"/>
            </a:br>
            <a:r>
              <a:rPr lang="de-AT" b="1" dirty="0"/>
              <a:t>The </a:t>
            </a:r>
            <a:r>
              <a:rPr lang="de-AT" b="1" dirty="0">
                <a:solidFill>
                  <a:schemeClr val="bg1"/>
                </a:solidFill>
              </a:rPr>
              <a:t>City </a:t>
            </a:r>
            <a:r>
              <a:rPr lang="de-AT" b="1" dirty="0" err="1">
                <a:solidFill>
                  <a:schemeClr val="bg1"/>
                </a:solidFill>
              </a:rPr>
              <a:t>as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smtClean="0">
                <a:solidFill>
                  <a:schemeClr val="bg1"/>
                </a:solidFill>
              </a:rPr>
              <a:t>An </a:t>
            </a:r>
            <a:r>
              <a:rPr lang="de-AT" b="1" dirty="0" err="1" smtClean="0">
                <a:solidFill>
                  <a:schemeClr val="bg1"/>
                </a:solidFill>
              </a:rPr>
              <a:t>Incubator</a:t>
            </a:r>
            <a:r>
              <a:rPr lang="de-AT" b="1" dirty="0" smtClean="0">
                <a:solidFill>
                  <a:schemeClr val="bg1"/>
                </a:solidFill>
              </a:rPr>
              <a:t> </a:t>
            </a:r>
            <a:r>
              <a:rPr lang="de-AT" b="1" dirty="0" err="1" smtClean="0"/>
              <a:t>for</a:t>
            </a:r>
            <a:r>
              <a:rPr lang="de-AT" b="1" dirty="0" smtClean="0"/>
              <a:t> </a:t>
            </a:r>
            <a:r>
              <a:rPr lang="de-AT" b="1" dirty="0" err="1" smtClean="0"/>
              <a:t>Socio-Ecological</a:t>
            </a:r>
            <a:r>
              <a:rPr lang="de-AT" b="1" dirty="0" smtClean="0"/>
              <a:t> Change?</a:t>
            </a:r>
            <a:r>
              <a:rPr lang="de-AT" b="1" dirty="0"/>
              <a:t/>
            </a:r>
            <a:br>
              <a:rPr lang="de-AT" b="1" dirty="0"/>
            </a:b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BA943-E993-4F8D-BB95-3F61254A6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757268"/>
            <a:ext cx="10515600" cy="48391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r>
              <a:rPr lang="en-US" dirty="0" smtClean="0"/>
              <a:t>… especially in the Global North, cities seem </a:t>
            </a:r>
            <a:r>
              <a:rPr lang="en-US" dirty="0"/>
              <a:t>to be turning into vibrant </a:t>
            </a:r>
            <a:r>
              <a:rPr lang="en-US" b="1" dirty="0"/>
              <a:t>laboratories for new pathways</a:t>
            </a:r>
            <a:r>
              <a:rPr lang="en-US" dirty="0"/>
              <a:t> towards tackling the </a:t>
            </a:r>
            <a:r>
              <a:rPr lang="en-US" dirty="0" smtClean="0"/>
              <a:t>socio-ecological crisis</a:t>
            </a:r>
            <a:r>
              <a:rPr lang="en-US" dirty="0"/>
              <a:t>. Two experiments </a:t>
            </a:r>
            <a:r>
              <a:rPr lang="en-US" dirty="0" smtClean="0"/>
              <a:t>in socio-ecological change </a:t>
            </a:r>
            <a:r>
              <a:rPr lang="en-US" dirty="0"/>
              <a:t>have become especially prominent: </a:t>
            </a:r>
            <a:r>
              <a:rPr lang="en-US" b="1" dirty="0">
                <a:solidFill>
                  <a:schemeClr val="bg1"/>
                </a:solidFill>
              </a:rPr>
              <a:t>the smart city </a:t>
            </a:r>
            <a:r>
              <a:rPr lang="en-US" dirty="0"/>
              <a:t>and </a:t>
            </a:r>
            <a:r>
              <a:rPr lang="en-US" b="1" dirty="0">
                <a:solidFill>
                  <a:schemeClr val="bg1"/>
                </a:solidFill>
              </a:rPr>
              <a:t>degrowth spaces</a:t>
            </a:r>
            <a:r>
              <a:rPr lang="en-US" dirty="0"/>
              <a:t>. 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234440" y="6470704"/>
            <a:ext cx="9509951" cy="274320"/>
          </a:xfrm>
        </p:spPr>
        <p:txBody>
          <a:bodyPr/>
          <a:lstStyle/>
          <a:p>
            <a:pPr algn="ctr"/>
            <a:r>
              <a:rPr lang="en-US" sz="1600" dirty="0" smtClean="0"/>
              <a:t>Dr. Margaret Haderer | Institute for Social Change and Sustainability (IGN) | margaret.haderer@wu.ac.at</a:t>
            </a:r>
            <a:endParaRPr lang="de-AT" sz="16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E2757CB-5338-4D71-9FB9-07F0A2C07A88}" type="slidenum">
              <a:rPr lang="de-AT" sz="1600" smtClean="0"/>
              <a:pPr algn="ctr"/>
              <a:t>2</a:t>
            </a:fld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279616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EAAE4-4097-4590-8A48-D82DCB1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818" cy="2265533"/>
          </a:xfrm>
        </p:spPr>
        <p:txBody>
          <a:bodyPr>
            <a:normAutofit/>
          </a:bodyPr>
          <a:lstStyle/>
          <a:p>
            <a:r>
              <a:rPr lang="de-AT" b="1" dirty="0" smtClean="0"/>
              <a:t>Common </a:t>
            </a:r>
            <a:r>
              <a:rPr lang="de-AT" b="1" dirty="0" err="1" smtClean="0"/>
              <a:t>Ground</a:t>
            </a:r>
            <a:r>
              <a:rPr lang="de-AT" b="1" dirty="0" smtClean="0"/>
              <a:t> </a:t>
            </a:r>
            <a:r>
              <a:rPr lang="de-AT" b="1" dirty="0" err="1" smtClean="0"/>
              <a:t>of</a:t>
            </a:r>
            <a:r>
              <a:rPr lang="de-AT" b="1" dirty="0" smtClean="0"/>
              <a:t> urban initiatives</a:t>
            </a:r>
            <a:r>
              <a:rPr lang="de-AT" dirty="0" smtClean="0"/>
              <a:t>: </a:t>
            </a:r>
            <a:br>
              <a:rPr lang="de-AT" dirty="0" smtClean="0"/>
            </a:br>
            <a:r>
              <a:rPr lang="de-AT" b="1" dirty="0" err="1" smtClean="0">
                <a:solidFill>
                  <a:schemeClr val="bg1"/>
                </a:solidFill>
              </a:rPr>
              <a:t>Localism</a:t>
            </a:r>
            <a:r>
              <a:rPr lang="de-AT" b="1" dirty="0" smtClean="0"/>
              <a:t> </a:t>
            </a:r>
            <a:r>
              <a:rPr lang="de-AT" b="1" dirty="0" err="1"/>
              <a:t>and</a:t>
            </a:r>
            <a:r>
              <a:rPr lang="de-AT" b="1" dirty="0"/>
              <a:t> </a:t>
            </a:r>
            <a:r>
              <a:rPr lang="de-AT" b="1" dirty="0" err="1" smtClean="0">
                <a:solidFill>
                  <a:schemeClr val="bg1"/>
                </a:solidFill>
              </a:rPr>
              <a:t>Experimentalism</a:t>
            </a:r>
            <a:endParaRPr lang="de-AT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BA943-E993-4F8D-BB95-3F61254A6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996417"/>
            <a:ext cx="10387817" cy="349645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/>
              <a:t>…there are obvious </a:t>
            </a:r>
            <a:r>
              <a:rPr lang="en-US" b="1" dirty="0"/>
              <a:t>differences</a:t>
            </a:r>
            <a:r>
              <a:rPr lang="en-US" dirty="0"/>
              <a:t> between the smart city and urban degrowth spaces (</a:t>
            </a:r>
            <a:r>
              <a:rPr lang="en-US" i="1" dirty="0"/>
              <a:t>green growth/incremental change</a:t>
            </a:r>
            <a:r>
              <a:rPr lang="en-US" dirty="0"/>
              <a:t> vs. </a:t>
            </a:r>
            <a:r>
              <a:rPr lang="en-US" i="1" dirty="0"/>
              <a:t>degrowth/structural </a:t>
            </a:r>
            <a:r>
              <a:rPr lang="en-US" i="1" dirty="0" smtClean="0"/>
              <a:t>change),</a:t>
            </a:r>
            <a:r>
              <a:rPr lang="en-US" dirty="0" smtClean="0"/>
              <a:t> </a:t>
            </a:r>
            <a:r>
              <a:rPr lang="en-US" dirty="0"/>
              <a:t>but also </a:t>
            </a:r>
            <a:r>
              <a:rPr lang="en-US" b="1" dirty="0" smtClean="0"/>
              <a:t>similarities</a:t>
            </a:r>
            <a:r>
              <a:rPr lang="en-US" dirty="0"/>
              <a:t>: </a:t>
            </a:r>
            <a:endParaRPr lang="en-US" dirty="0" smtClean="0"/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 smtClean="0"/>
              <a:t> Responsiveness </a:t>
            </a:r>
            <a:r>
              <a:rPr lang="en-US" dirty="0"/>
              <a:t>to the widely perceived urgency to act on the socio-ecological crisis by making </a:t>
            </a:r>
            <a:r>
              <a:rPr lang="en-US" b="1" dirty="0">
                <a:solidFill>
                  <a:schemeClr val="bg1"/>
                </a:solidFill>
              </a:rPr>
              <a:t>the local level, the level of urban everyday life</a:t>
            </a:r>
            <a:r>
              <a:rPr lang="en-US" dirty="0"/>
              <a:t>, their main site of intervention;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n-US" dirty="0"/>
              <a:t> Emphasis on the importance of </a:t>
            </a:r>
            <a:r>
              <a:rPr lang="en-US" b="1" dirty="0">
                <a:solidFill>
                  <a:schemeClr val="bg1"/>
                </a:solidFill>
              </a:rPr>
              <a:t>real-life, hands-on experiments </a:t>
            </a:r>
            <a:r>
              <a:rPr lang="en-US" dirty="0"/>
              <a:t>in socio-ecological change.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Margaret Haderer | Institute for Social Change and Sustainability (IGN) | margaret.haderer@wu.ac.at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3212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EAAE4-4097-4590-8A48-D82DCB1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7200"/>
            <a:ext cx="10387818" cy="1499159"/>
          </a:xfrm>
        </p:spPr>
        <p:txBody>
          <a:bodyPr>
            <a:normAutofit/>
          </a:bodyPr>
          <a:lstStyle/>
          <a:p>
            <a:r>
              <a:rPr lang="de-AT" b="1" dirty="0" smtClean="0">
                <a:solidFill>
                  <a:schemeClr val="tx1"/>
                </a:solidFill>
              </a:rPr>
              <a:t>Research </a:t>
            </a:r>
            <a:r>
              <a:rPr lang="de-AT" b="1" dirty="0" err="1" smtClean="0">
                <a:solidFill>
                  <a:schemeClr val="tx1"/>
                </a:solidFill>
              </a:rPr>
              <a:t>question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BA943-E993-4F8D-BB95-3F61254A6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08508"/>
            <a:ext cx="10387817" cy="4284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dirty="0" smtClean="0"/>
              <a:t>Are </a:t>
            </a:r>
            <a:r>
              <a:rPr lang="de-AT" dirty="0" err="1" smtClean="0"/>
              <a:t>local</a:t>
            </a:r>
            <a:r>
              <a:rPr lang="de-AT" dirty="0" smtClean="0"/>
              <a:t> </a:t>
            </a:r>
            <a:r>
              <a:rPr lang="de-AT" dirty="0" err="1" smtClean="0"/>
              <a:t>exerpiments</a:t>
            </a:r>
            <a:r>
              <a:rPr lang="de-AT" dirty="0" smtClean="0"/>
              <a:t> in </a:t>
            </a:r>
            <a:r>
              <a:rPr lang="de-AT" dirty="0" err="1" smtClean="0"/>
              <a:t>socio-ecologocical</a:t>
            </a:r>
            <a:r>
              <a:rPr lang="de-AT" dirty="0" smtClean="0"/>
              <a:t> </a:t>
            </a:r>
            <a:r>
              <a:rPr lang="de-AT" dirty="0" err="1" smtClean="0"/>
              <a:t>change</a:t>
            </a:r>
            <a:r>
              <a:rPr lang="de-AT" dirty="0" smtClean="0"/>
              <a:t> </a:t>
            </a:r>
            <a:r>
              <a:rPr lang="de-AT" b="1" dirty="0" smtClean="0">
                <a:solidFill>
                  <a:schemeClr val="bg1"/>
                </a:solidFill>
              </a:rPr>
              <a:t>a</a:t>
            </a:r>
            <a:r>
              <a:rPr lang="de-AT" dirty="0" smtClean="0"/>
              <a:t> </a:t>
            </a:r>
            <a:r>
              <a:rPr lang="de-AT" b="1" dirty="0" err="1" smtClean="0">
                <a:solidFill>
                  <a:schemeClr val="bg1"/>
                </a:solidFill>
              </a:rPr>
              <a:t>sign</a:t>
            </a:r>
            <a:r>
              <a:rPr lang="de-AT" b="1" dirty="0" smtClean="0">
                <a:solidFill>
                  <a:schemeClr val="bg1"/>
                </a:solidFill>
              </a:rPr>
              <a:t> </a:t>
            </a:r>
            <a:r>
              <a:rPr lang="de-AT" b="1" dirty="0" err="1" smtClean="0">
                <a:solidFill>
                  <a:schemeClr val="bg1"/>
                </a:solidFill>
              </a:rPr>
              <a:t>of</a:t>
            </a:r>
            <a:r>
              <a:rPr lang="de-AT" b="1" dirty="0" smtClean="0">
                <a:solidFill>
                  <a:schemeClr val="bg1"/>
                </a:solidFill>
              </a:rPr>
              <a:t> </a:t>
            </a:r>
            <a:r>
              <a:rPr lang="de-AT" b="1" dirty="0" err="1" smtClean="0">
                <a:solidFill>
                  <a:schemeClr val="bg1"/>
                </a:solidFill>
              </a:rPr>
              <a:t>hope</a:t>
            </a:r>
            <a:r>
              <a:rPr lang="de-AT" b="1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/>
              <a:t>for</a:t>
            </a:r>
            <a:r>
              <a:rPr lang="de-AT" dirty="0" smtClean="0"/>
              <a:t> transformative </a:t>
            </a:r>
            <a:r>
              <a:rPr lang="de-AT" dirty="0" err="1" smtClean="0"/>
              <a:t>change</a:t>
            </a:r>
            <a:r>
              <a:rPr lang="de-AT" dirty="0" smtClean="0"/>
              <a:t>,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widely</a:t>
            </a:r>
            <a:r>
              <a:rPr lang="de-AT" dirty="0" smtClean="0"/>
              <a:t> </a:t>
            </a:r>
            <a:r>
              <a:rPr lang="de-AT" dirty="0" err="1" smtClean="0"/>
              <a:t>suggested</a:t>
            </a:r>
            <a:r>
              <a:rPr lang="de-AT" dirty="0" smtClean="0"/>
              <a:t>? </a:t>
            </a:r>
            <a:r>
              <a:rPr lang="de-AT" dirty="0" err="1" smtClean="0"/>
              <a:t>Or</a:t>
            </a:r>
            <a:r>
              <a:rPr lang="de-AT" dirty="0"/>
              <a:t> </a:t>
            </a:r>
            <a:r>
              <a:rPr lang="de-AT" dirty="0" err="1" smtClean="0"/>
              <a:t>could</a:t>
            </a:r>
            <a:r>
              <a:rPr lang="de-AT" dirty="0" smtClean="0"/>
              <a:t> </a:t>
            </a:r>
            <a:r>
              <a:rPr lang="de-AT" dirty="0" err="1" smtClean="0"/>
              <a:t>they</a:t>
            </a:r>
            <a:r>
              <a:rPr lang="de-AT" dirty="0" smtClean="0"/>
              <a:t> </a:t>
            </a:r>
            <a:r>
              <a:rPr lang="de-AT" dirty="0" err="1" smtClean="0"/>
              <a:t>be</a:t>
            </a:r>
            <a:r>
              <a:rPr lang="de-AT" dirty="0" smtClean="0"/>
              <a:t> </a:t>
            </a:r>
            <a:r>
              <a:rPr lang="de-AT" dirty="0" err="1" smtClean="0"/>
              <a:t>interpreted</a:t>
            </a:r>
            <a:r>
              <a:rPr lang="de-AT" dirty="0" smtClean="0"/>
              <a:t> </a:t>
            </a:r>
            <a:r>
              <a:rPr lang="de-AT" dirty="0" err="1" smtClean="0"/>
              <a:t>differently</a:t>
            </a:r>
            <a:r>
              <a:rPr lang="de-AT" dirty="0" smtClean="0"/>
              <a:t>, </a:t>
            </a:r>
            <a:r>
              <a:rPr lang="de-AT" dirty="0" err="1" smtClean="0"/>
              <a:t>namely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a </a:t>
            </a:r>
            <a:r>
              <a:rPr lang="de-AT" b="1" dirty="0" err="1" smtClean="0">
                <a:solidFill>
                  <a:schemeClr val="bg1"/>
                </a:solidFill>
              </a:rPr>
              <a:t>manifestation</a:t>
            </a:r>
            <a:r>
              <a:rPr lang="de-AT" b="1" dirty="0" smtClean="0">
                <a:solidFill>
                  <a:schemeClr val="bg1"/>
                </a:solidFill>
              </a:rPr>
              <a:t> </a:t>
            </a:r>
            <a:r>
              <a:rPr lang="de-AT" b="1" dirty="0" err="1" smtClean="0">
                <a:solidFill>
                  <a:schemeClr val="bg1"/>
                </a:solidFill>
              </a:rPr>
              <a:t>of</a:t>
            </a:r>
            <a:r>
              <a:rPr lang="de-AT" b="1" dirty="0" smtClean="0">
                <a:solidFill>
                  <a:schemeClr val="bg1"/>
                </a:solidFill>
              </a:rPr>
              <a:t> a </a:t>
            </a:r>
            <a:r>
              <a:rPr lang="de-AT" b="1" dirty="0" err="1" smtClean="0">
                <a:solidFill>
                  <a:schemeClr val="bg1"/>
                </a:solidFill>
              </a:rPr>
              <a:t>constrained</a:t>
            </a:r>
            <a:r>
              <a:rPr lang="de-AT" b="1" dirty="0" smtClean="0">
                <a:solidFill>
                  <a:schemeClr val="bg1"/>
                </a:solidFill>
              </a:rPr>
              <a:t> </a:t>
            </a:r>
            <a:r>
              <a:rPr lang="de-AT" b="1" dirty="0" err="1" smtClean="0">
                <a:solidFill>
                  <a:schemeClr val="bg1"/>
                </a:solidFill>
              </a:rPr>
              <a:t>scope</a:t>
            </a:r>
            <a:r>
              <a:rPr lang="de-AT" b="1" dirty="0" smtClean="0">
                <a:solidFill>
                  <a:schemeClr val="bg1"/>
                </a:solidFill>
              </a:rPr>
              <a:t> </a:t>
            </a:r>
            <a:r>
              <a:rPr lang="de-AT" b="1" dirty="0" err="1" smtClean="0">
                <a:solidFill>
                  <a:schemeClr val="bg1"/>
                </a:solidFill>
              </a:rPr>
              <a:t>for</a:t>
            </a:r>
            <a:r>
              <a:rPr lang="de-AT" b="1" dirty="0" smtClean="0">
                <a:solidFill>
                  <a:schemeClr val="bg1"/>
                </a:solidFill>
              </a:rPr>
              <a:t> transformative </a:t>
            </a:r>
            <a:r>
              <a:rPr lang="de-AT" b="1" dirty="0" err="1" smtClean="0">
                <a:solidFill>
                  <a:schemeClr val="bg1"/>
                </a:solidFill>
              </a:rPr>
              <a:t>action</a:t>
            </a:r>
            <a:r>
              <a:rPr lang="de-AT" dirty="0" smtClean="0"/>
              <a:t> in </a:t>
            </a:r>
            <a:r>
              <a:rPr lang="de-AT" dirty="0" err="1" smtClean="0"/>
              <a:t>contemporary</a:t>
            </a:r>
            <a:r>
              <a:rPr lang="de-AT" dirty="0" smtClean="0"/>
              <a:t> </a:t>
            </a:r>
            <a:r>
              <a:rPr lang="de-AT" dirty="0" err="1" smtClean="0"/>
              <a:t>societies</a:t>
            </a:r>
            <a:r>
              <a:rPr lang="de-AT" dirty="0" smtClean="0"/>
              <a:t>?</a:t>
            </a: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38198" y="6470704"/>
            <a:ext cx="9906193" cy="274320"/>
          </a:xfrm>
        </p:spPr>
        <p:txBody>
          <a:bodyPr/>
          <a:lstStyle/>
          <a:p>
            <a:r>
              <a:rPr lang="en-US" dirty="0"/>
              <a:t>Dr. Margaret Haderer | Institute for Social Change and Sustainability (IGN) | margaret.haderer@wu.ac.at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E2757CB-5338-4D71-9FB9-07F0A2C07A88}" type="slidenum">
              <a:rPr lang="de-AT" smtClean="0"/>
              <a:pPr algn="ctr"/>
              <a:t>4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42625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EAAE4-4097-4590-8A48-D82DCB1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57200"/>
            <a:ext cx="10387818" cy="1499159"/>
          </a:xfrm>
        </p:spPr>
        <p:txBody>
          <a:bodyPr>
            <a:normAutofit/>
          </a:bodyPr>
          <a:lstStyle/>
          <a:p>
            <a:r>
              <a:rPr lang="de-AT" b="1" dirty="0" smtClean="0">
                <a:solidFill>
                  <a:schemeClr val="tx1"/>
                </a:solidFill>
              </a:rPr>
              <a:t>MOTIVATION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BA943-E993-4F8D-BB95-3F61254A6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208508"/>
            <a:ext cx="10387817" cy="42843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AT" b="1" dirty="0" err="1">
                <a:solidFill>
                  <a:schemeClr val="bg1"/>
                </a:solidFill>
              </a:rPr>
              <a:t>Bracketing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solutionism</a:t>
            </a:r>
            <a:r>
              <a:rPr lang="de-AT" dirty="0"/>
              <a:t>: not </a:t>
            </a:r>
            <a:r>
              <a:rPr lang="de-AT" dirty="0" err="1"/>
              <a:t>because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do not </a:t>
            </a:r>
            <a:r>
              <a:rPr lang="de-AT" dirty="0" err="1"/>
              <a:t>need</a:t>
            </a:r>
            <a:r>
              <a:rPr lang="de-AT" dirty="0"/>
              <a:t> </a:t>
            </a:r>
            <a:r>
              <a:rPr lang="de-AT" dirty="0" err="1"/>
              <a:t>solutions</a:t>
            </a:r>
            <a:r>
              <a:rPr lang="de-AT" dirty="0"/>
              <a:t>, but </a:t>
            </a:r>
            <a:r>
              <a:rPr lang="de-AT" dirty="0" err="1"/>
              <a:t>because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have</a:t>
            </a:r>
            <a:r>
              <a:rPr lang="de-AT" dirty="0"/>
              <a:t> a </a:t>
            </a:r>
            <a:r>
              <a:rPr lang="de-AT" dirty="0" err="1"/>
              <a:t>plethora</a:t>
            </a:r>
            <a:r>
              <a:rPr lang="de-AT" dirty="0"/>
              <a:t> </a:t>
            </a:r>
            <a:r>
              <a:rPr lang="de-AT" dirty="0" err="1"/>
              <a:t>of</a:t>
            </a:r>
            <a:r>
              <a:rPr lang="de-AT" dirty="0"/>
              <a:t> </a:t>
            </a:r>
            <a:r>
              <a:rPr lang="de-AT" dirty="0" err="1"/>
              <a:t>proposed</a:t>
            </a:r>
            <a:r>
              <a:rPr lang="de-AT" dirty="0"/>
              <a:t> </a:t>
            </a:r>
            <a:r>
              <a:rPr lang="de-AT" dirty="0" err="1"/>
              <a:t>solutions</a:t>
            </a:r>
            <a:r>
              <a:rPr lang="de-AT" dirty="0"/>
              <a:t> </a:t>
            </a:r>
            <a:r>
              <a:rPr lang="de-AT" dirty="0" err="1"/>
              <a:t>and</a:t>
            </a:r>
            <a:r>
              <a:rPr lang="de-AT" dirty="0"/>
              <a:t> </a:t>
            </a:r>
            <a:r>
              <a:rPr lang="de-AT" dirty="0" err="1"/>
              <a:t>remain</a:t>
            </a:r>
            <a:r>
              <a:rPr lang="de-AT" dirty="0"/>
              <a:t> stuck in „</a:t>
            </a:r>
            <a:r>
              <a:rPr lang="de-AT" dirty="0" err="1"/>
              <a:t>sustained</a:t>
            </a:r>
            <a:r>
              <a:rPr lang="de-AT" dirty="0"/>
              <a:t> </a:t>
            </a:r>
            <a:r>
              <a:rPr lang="de-AT" dirty="0" err="1"/>
              <a:t>unsustainability</a:t>
            </a:r>
            <a:r>
              <a:rPr lang="de-AT" dirty="0"/>
              <a:t>“ (</a:t>
            </a:r>
            <a:r>
              <a:rPr lang="de-AT" dirty="0" err="1"/>
              <a:t>Blühdorn</a:t>
            </a:r>
            <a:r>
              <a:rPr lang="de-AT" dirty="0"/>
              <a:t>) </a:t>
            </a:r>
            <a:r>
              <a:rPr lang="de-AT" dirty="0" err="1"/>
              <a:t>nonethless</a:t>
            </a:r>
            <a:endParaRPr lang="de-AT" dirty="0"/>
          </a:p>
          <a:p>
            <a:pPr marL="0" indent="0">
              <a:buNone/>
            </a:pPr>
            <a:r>
              <a:rPr lang="de-AT" b="1" dirty="0" err="1">
                <a:solidFill>
                  <a:schemeClr val="bg1"/>
                </a:solidFill>
              </a:rPr>
              <a:t>Asking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core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social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science</a:t>
            </a:r>
            <a:r>
              <a:rPr lang="de-AT" b="1" dirty="0">
                <a:solidFill>
                  <a:schemeClr val="bg1"/>
                </a:solidFill>
              </a:rPr>
              <a:t> </a:t>
            </a:r>
            <a:r>
              <a:rPr lang="de-AT" b="1" dirty="0" err="1">
                <a:solidFill>
                  <a:schemeClr val="bg1"/>
                </a:solidFill>
              </a:rPr>
              <a:t>questions</a:t>
            </a:r>
            <a:r>
              <a:rPr lang="de-AT" dirty="0"/>
              <a:t>: </a:t>
            </a:r>
            <a:r>
              <a:rPr lang="de-AT" dirty="0" err="1"/>
              <a:t>Why</a:t>
            </a:r>
            <a:r>
              <a:rPr lang="de-AT" dirty="0"/>
              <a:t> </a:t>
            </a:r>
            <a:r>
              <a:rPr lang="de-AT" dirty="0" err="1"/>
              <a:t>may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frame</a:t>
            </a:r>
            <a:r>
              <a:rPr lang="de-AT" dirty="0"/>
              <a:t> </a:t>
            </a:r>
            <a:r>
              <a:rPr lang="de-AT" dirty="0" err="1"/>
              <a:t>issues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way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frame</a:t>
            </a:r>
            <a:r>
              <a:rPr lang="de-AT" dirty="0"/>
              <a:t> </a:t>
            </a:r>
            <a:r>
              <a:rPr lang="de-AT" dirty="0" err="1"/>
              <a:t>them</a:t>
            </a:r>
            <a:r>
              <a:rPr lang="de-AT" dirty="0"/>
              <a:t>? </a:t>
            </a:r>
            <a:r>
              <a:rPr lang="de-AT" dirty="0" err="1"/>
              <a:t>Why</a:t>
            </a:r>
            <a:r>
              <a:rPr lang="de-AT" dirty="0"/>
              <a:t> </a:t>
            </a:r>
            <a:r>
              <a:rPr lang="de-AT" dirty="0" err="1"/>
              <a:t>may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act</a:t>
            </a:r>
            <a:r>
              <a:rPr lang="de-AT" dirty="0"/>
              <a:t> </a:t>
            </a:r>
            <a:r>
              <a:rPr lang="de-AT" dirty="0" err="1"/>
              <a:t>the</a:t>
            </a:r>
            <a:r>
              <a:rPr lang="de-AT" dirty="0"/>
              <a:t> </a:t>
            </a:r>
            <a:r>
              <a:rPr lang="de-AT" dirty="0" err="1"/>
              <a:t>way</a:t>
            </a:r>
            <a:r>
              <a:rPr lang="de-AT" dirty="0"/>
              <a:t> </a:t>
            </a:r>
            <a:r>
              <a:rPr lang="de-AT" dirty="0" err="1"/>
              <a:t>we</a:t>
            </a:r>
            <a:r>
              <a:rPr lang="de-AT" dirty="0"/>
              <a:t> </a:t>
            </a:r>
            <a:r>
              <a:rPr lang="de-AT" dirty="0" err="1"/>
              <a:t>act</a:t>
            </a:r>
            <a:r>
              <a:rPr lang="de-AT" dirty="0"/>
              <a:t>?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838198" y="6470704"/>
            <a:ext cx="9906193" cy="274320"/>
          </a:xfrm>
        </p:spPr>
        <p:txBody>
          <a:bodyPr/>
          <a:lstStyle/>
          <a:p>
            <a:r>
              <a:rPr lang="en-US" dirty="0"/>
              <a:t>Dr. Margaret Haderer | Institute for Social Change and Sustainability (IGN) | margaret.haderer@wu.ac.at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9E2757CB-5338-4D71-9FB9-07F0A2C07A88}" type="slidenum">
              <a:rPr lang="de-AT" smtClean="0"/>
              <a:pPr algn="ctr"/>
              <a:t>5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52793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EAAE4-4097-4590-8A48-D82DCB1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818" cy="2265533"/>
          </a:xfrm>
        </p:spPr>
        <p:txBody>
          <a:bodyPr>
            <a:normAutofit/>
          </a:bodyPr>
          <a:lstStyle/>
          <a:p>
            <a:r>
              <a:rPr lang="de-AT" sz="4200" b="1" dirty="0" smtClean="0">
                <a:solidFill>
                  <a:schemeClr val="bg1"/>
                </a:solidFill>
              </a:rPr>
              <a:t/>
            </a:r>
            <a:br>
              <a:rPr lang="de-AT" sz="4200" b="1" dirty="0" smtClean="0">
                <a:solidFill>
                  <a:schemeClr val="bg1"/>
                </a:solidFill>
              </a:rPr>
            </a:br>
            <a:r>
              <a:rPr lang="de-AT" sz="4200" b="1" dirty="0" err="1" smtClean="0">
                <a:solidFill>
                  <a:schemeClr val="tx1"/>
                </a:solidFill>
              </a:rPr>
              <a:t>From</a:t>
            </a:r>
            <a:r>
              <a:rPr lang="de-AT" sz="4200" b="1" dirty="0" smtClean="0">
                <a:solidFill>
                  <a:schemeClr val="tx1"/>
                </a:solidFill>
              </a:rPr>
              <a:t> a </a:t>
            </a:r>
            <a:r>
              <a:rPr lang="de-AT" sz="4200" b="1" dirty="0" err="1" smtClean="0">
                <a:solidFill>
                  <a:schemeClr val="tx1"/>
                </a:solidFill>
              </a:rPr>
              <a:t>macro-political</a:t>
            </a:r>
            <a:r>
              <a:rPr lang="de-AT" sz="4200" b="1" dirty="0" smtClean="0">
                <a:solidFill>
                  <a:schemeClr val="tx1"/>
                </a:solidFill>
              </a:rPr>
              <a:t> </a:t>
            </a:r>
            <a:r>
              <a:rPr lang="de-AT" sz="4200" b="1" dirty="0" err="1" smtClean="0">
                <a:solidFill>
                  <a:schemeClr val="tx1"/>
                </a:solidFill>
              </a:rPr>
              <a:t>perspective</a:t>
            </a:r>
            <a:r>
              <a:rPr lang="de-AT" sz="4200" b="1" dirty="0" smtClean="0">
                <a:solidFill>
                  <a:schemeClr val="tx1"/>
                </a:solidFill>
              </a:rPr>
              <a:t>, </a:t>
            </a:r>
            <a:r>
              <a:rPr lang="de-AT" sz="4200" b="1" dirty="0" err="1" smtClean="0">
                <a:solidFill>
                  <a:schemeClr val="tx1"/>
                </a:solidFill>
              </a:rPr>
              <a:t>the</a:t>
            </a:r>
            <a:r>
              <a:rPr lang="de-AT" sz="4200" b="1" dirty="0" smtClean="0">
                <a:solidFill>
                  <a:schemeClr val="tx1"/>
                </a:solidFill>
              </a:rPr>
              <a:t> </a:t>
            </a:r>
            <a:r>
              <a:rPr lang="de-AT" sz="4200" b="1" dirty="0" err="1" smtClean="0">
                <a:solidFill>
                  <a:schemeClr val="tx1"/>
                </a:solidFill>
              </a:rPr>
              <a:t>dominance</a:t>
            </a:r>
            <a:r>
              <a:rPr lang="de-AT" sz="4200" b="1" dirty="0" smtClean="0">
                <a:solidFill>
                  <a:schemeClr val="tx1"/>
                </a:solidFill>
              </a:rPr>
              <a:t> </a:t>
            </a:r>
            <a:r>
              <a:rPr lang="de-AT" sz="4200" b="1" dirty="0" err="1" smtClean="0">
                <a:solidFill>
                  <a:schemeClr val="tx1"/>
                </a:solidFill>
              </a:rPr>
              <a:t>of</a:t>
            </a:r>
            <a:r>
              <a:rPr lang="de-AT" sz="4200" b="1" dirty="0" smtClean="0">
                <a:solidFill>
                  <a:schemeClr val="tx1"/>
                </a:solidFill>
              </a:rPr>
              <a:t> </a:t>
            </a:r>
            <a:r>
              <a:rPr lang="de-AT" sz="4200" b="1" dirty="0" err="1" smtClean="0">
                <a:solidFill>
                  <a:schemeClr val="tx1"/>
                </a:solidFill>
              </a:rPr>
              <a:t>localism</a:t>
            </a:r>
            <a:r>
              <a:rPr lang="de-AT" sz="4200" b="1" dirty="0" smtClean="0">
                <a:solidFill>
                  <a:schemeClr val="tx1"/>
                </a:solidFill>
              </a:rPr>
              <a:t> </a:t>
            </a:r>
            <a:r>
              <a:rPr lang="de-AT" sz="4200" b="1" dirty="0" err="1" smtClean="0">
                <a:solidFill>
                  <a:schemeClr val="tx1"/>
                </a:solidFill>
              </a:rPr>
              <a:t>and</a:t>
            </a:r>
            <a:r>
              <a:rPr lang="de-AT" sz="4200" b="1" dirty="0" smtClean="0">
                <a:solidFill>
                  <a:schemeClr val="tx1"/>
                </a:solidFill>
              </a:rPr>
              <a:t> </a:t>
            </a:r>
            <a:r>
              <a:rPr lang="de-AT" sz="4200" b="1" dirty="0" err="1" smtClean="0">
                <a:solidFill>
                  <a:schemeClr val="tx1"/>
                </a:solidFill>
              </a:rPr>
              <a:t>experimentalism</a:t>
            </a:r>
            <a:r>
              <a:rPr lang="de-AT" sz="4200" b="1" dirty="0" smtClean="0">
                <a:solidFill>
                  <a:schemeClr val="tx1"/>
                </a:solidFill>
              </a:rPr>
              <a:t> </a:t>
            </a:r>
            <a:r>
              <a:rPr lang="de-AT" sz="4200" b="1" dirty="0" err="1" smtClean="0">
                <a:solidFill>
                  <a:schemeClr val="tx1"/>
                </a:solidFill>
              </a:rPr>
              <a:t>may</a:t>
            </a:r>
            <a:r>
              <a:rPr lang="de-AT" sz="4200" b="1" dirty="0" smtClean="0">
                <a:solidFill>
                  <a:schemeClr val="tx1"/>
                </a:solidFill>
              </a:rPr>
              <a:t> </a:t>
            </a:r>
            <a:r>
              <a:rPr lang="de-AT" sz="4200" b="1" dirty="0" err="1" smtClean="0">
                <a:solidFill>
                  <a:schemeClr val="tx1"/>
                </a:solidFill>
              </a:rPr>
              <a:t>be</a:t>
            </a:r>
            <a:r>
              <a:rPr lang="de-AT" sz="4200" b="1" dirty="0">
                <a:solidFill>
                  <a:schemeClr val="tx1"/>
                </a:solidFill>
              </a:rPr>
              <a:t> </a:t>
            </a:r>
            <a:r>
              <a:rPr lang="de-AT" sz="4200" b="1" dirty="0" smtClean="0">
                <a:solidFill>
                  <a:schemeClr val="bg1"/>
                </a:solidFill>
              </a:rPr>
              <a:t>a Manifestation </a:t>
            </a:r>
            <a:r>
              <a:rPr lang="de-AT" sz="4200" b="1" dirty="0" err="1" smtClean="0">
                <a:solidFill>
                  <a:schemeClr val="bg1"/>
                </a:solidFill>
              </a:rPr>
              <a:t>of</a:t>
            </a:r>
            <a:r>
              <a:rPr lang="de-AT" sz="4200" b="1" dirty="0" smtClean="0">
                <a:solidFill>
                  <a:schemeClr val="tx1"/>
                </a:solidFill>
              </a:rPr>
              <a:t>… </a:t>
            </a:r>
            <a:endParaRPr lang="de-AT" sz="4200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BA943-E993-4F8D-BB95-3F61254A6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2441749"/>
            <a:ext cx="10387817" cy="4051126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endParaRPr lang="en-US" b="1" dirty="0" smtClean="0"/>
          </a:p>
          <a:p>
            <a:pPr>
              <a:buFont typeface="Courier New" panose="02070309020205020404" pitchFamily="49" charset="0"/>
              <a:buChar char="o"/>
            </a:pPr>
            <a:endParaRPr lang="en-US" b="1" dirty="0" smtClean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 smtClean="0"/>
              <a:t> </a:t>
            </a:r>
            <a:r>
              <a:rPr lang="en-US" b="1" dirty="0" smtClean="0">
                <a:solidFill>
                  <a:schemeClr val="bg1"/>
                </a:solidFill>
              </a:rPr>
              <a:t>Uncertain </a:t>
            </a:r>
            <a:r>
              <a:rPr lang="en-US" b="1" dirty="0">
                <a:solidFill>
                  <a:schemeClr val="bg1"/>
                </a:solidFill>
              </a:rPr>
              <a:t>Facts, Disputed </a:t>
            </a:r>
            <a:r>
              <a:rPr lang="en-US" b="1" dirty="0" smtClean="0">
                <a:solidFill>
                  <a:schemeClr val="bg1"/>
                </a:solidFill>
              </a:rPr>
              <a:t>Values: 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de-AT" dirty="0" smtClean="0"/>
              <a:t>(</a:t>
            </a:r>
            <a:r>
              <a:rPr lang="de-AT" dirty="0" err="1" smtClean="0"/>
              <a:t>scientific</a:t>
            </a:r>
            <a:r>
              <a:rPr lang="de-AT" dirty="0" smtClean="0"/>
              <a:t>) </a:t>
            </a:r>
            <a:r>
              <a:rPr lang="de-AT" dirty="0" err="1" smtClean="0"/>
              <a:t>knowledge</a:t>
            </a:r>
            <a:r>
              <a:rPr lang="de-AT" dirty="0" smtClean="0"/>
              <a:t> </a:t>
            </a:r>
            <a:r>
              <a:rPr lang="de-AT" dirty="0" err="1" smtClean="0"/>
              <a:t>is</a:t>
            </a:r>
            <a:r>
              <a:rPr lang="de-AT" dirty="0" smtClean="0"/>
              <a:t> </a:t>
            </a:r>
            <a:r>
              <a:rPr lang="de-AT" dirty="0" err="1" smtClean="0"/>
              <a:t>regarded</a:t>
            </a:r>
            <a:r>
              <a:rPr lang="de-AT" dirty="0" smtClean="0"/>
              <a:t> </a:t>
            </a:r>
            <a:r>
              <a:rPr lang="de-AT" dirty="0" err="1" smtClean="0"/>
              <a:t>as</a:t>
            </a:r>
            <a:r>
              <a:rPr lang="de-AT" dirty="0" smtClean="0"/>
              <a:t> </a:t>
            </a:r>
            <a:r>
              <a:rPr lang="de-AT" dirty="0" err="1" smtClean="0"/>
              <a:t>insufficient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uncertain</a:t>
            </a:r>
            <a:r>
              <a:rPr lang="de-AT" dirty="0" smtClean="0"/>
              <a:t>, normative </a:t>
            </a:r>
            <a:r>
              <a:rPr lang="de-AT" dirty="0" err="1" smtClean="0"/>
              <a:t>orientations</a:t>
            </a:r>
            <a:r>
              <a:rPr lang="de-AT" dirty="0" smtClean="0"/>
              <a:t> (</a:t>
            </a:r>
            <a:r>
              <a:rPr lang="de-AT" dirty="0" err="1" smtClean="0"/>
              <a:t>ethical</a:t>
            </a:r>
            <a:r>
              <a:rPr lang="de-AT" dirty="0" smtClean="0"/>
              <a:t>, </a:t>
            </a:r>
            <a:r>
              <a:rPr lang="de-AT" dirty="0" err="1" smtClean="0"/>
              <a:t>religious</a:t>
            </a:r>
            <a:r>
              <a:rPr lang="de-AT" dirty="0" smtClean="0"/>
              <a:t>, </a:t>
            </a:r>
            <a:r>
              <a:rPr lang="de-AT" dirty="0" err="1" smtClean="0"/>
              <a:t>aesthetic</a:t>
            </a:r>
            <a:r>
              <a:rPr lang="de-AT" dirty="0" smtClean="0"/>
              <a:t>) </a:t>
            </a:r>
            <a:r>
              <a:rPr lang="de-AT" dirty="0" err="1" smtClean="0"/>
              <a:t>are</a:t>
            </a:r>
            <a:r>
              <a:rPr lang="de-AT" dirty="0" smtClean="0"/>
              <a:t> </a:t>
            </a:r>
            <a:r>
              <a:rPr lang="de-AT" dirty="0" err="1" smtClean="0"/>
              <a:t>no</a:t>
            </a:r>
            <a:r>
              <a:rPr lang="de-AT" dirty="0" smtClean="0"/>
              <a:t> </a:t>
            </a:r>
            <a:r>
              <a:rPr lang="de-AT" dirty="0" err="1" smtClean="0"/>
              <a:t>longer</a:t>
            </a:r>
            <a:r>
              <a:rPr lang="de-AT" dirty="0" smtClean="0"/>
              <a:t> </a:t>
            </a:r>
            <a:r>
              <a:rPr lang="de-AT" dirty="0" err="1" smtClean="0"/>
              <a:t>binding</a:t>
            </a:r>
            <a:endParaRPr lang="de-AT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b="1" dirty="0" smtClean="0"/>
              <a:t> </a:t>
            </a:r>
            <a:r>
              <a:rPr lang="en-CA" b="1" dirty="0" smtClean="0">
                <a:solidFill>
                  <a:schemeClr val="bg1"/>
                </a:solidFill>
              </a:rPr>
              <a:t>Liquid subjectivities and commitments: </a:t>
            </a:r>
            <a:r>
              <a:rPr lang="en-CA" dirty="0" smtClean="0"/>
              <a:t>neoliberal</a:t>
            </a:r>
            <a:r>
              <a:rPr lang="en-CA" b="1" dirty="0" smtClean="0">
                <a:solidFill>
                  <a:schemeClr val="bg1"/>
                </a:solidFill>
              </a:rPr>
              <a:t> </a:t>
            </a:r>
            <a:r>
              <a:rPr lang="de-AT" dirty="0" err="1" smtClean="0"/>
              <a:t>subjects</a:t>
            </a:r>
            <a:r>
              <a:rPr lang="de-AT" dirty="0" smtClean="0"/>
              <a:t> – </a:t>
            </a:r>
            <a:r>
              <a:rPr lang="de-AT" dirty="0" err="1" smtClean="0"/>
              <a:t>their</a:t>
            </a:r>
            <a:r>
              <a:rPr lang="de-AT" dirty="0" smtClean="0"/>
              <a:t> </a:t>
            </a:r>
            <a:r>
              <a:rPr lang="de-AT" dirty="0" err="1" smtClean="0"/>
              <a:t>identities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commitments</a:t>
            </a:r>
            <a:r>
              <a:rPr lang="de-AT" dirty="0" smtClean="0"/>
              <a:t> – </a:t>
            </a:r>
            <a:r>
              <a:rPr lang="de-AT" dirty="0" err="1" smtClean="0"/>
              <a:t>are</a:t>
            </a:r>
            <a:r>
              <a:rPr lang="de-AT" dirty="0" smtClean="0"/>
              <a:t> in </a:t>
            </a:r>
            <a:r>
              <a:rPr lang="de-AT" dirty="0" err="1" smtClean="0"/>
              <a:t>flux</a:t>
            </a:r>
            <a:r>
              <a:rPr lang="de-AT" dirty="0"/>
              <a:t> </a:t>
            </a:r>
            <a:r>
              <a:rPr lang="de-AT" dirty="0" smtClean="0"/>
              <a:t>- </a:t>
            </a:r>
            <a:r>
              <a:rPr lang="de-AT" dirty="0" err="1" smtClean="0"/>
              <a:t>arguably</a:t>
            </a:r>
            <a:r>
              <a:rPr lang="de-AT" dirty="0" smtClean="0"/>
              <a:t> </a:t>
            </a:r>
            <a:r>
              <a:rPr lang="de-AT" dirty="0" err="1" smtClean="0"/>
              <a:t>more</a:t>
            </a:r>
            <a:r>
              <a:rPr lang="de-AT" dirty="0" smtClean="0"/>
              <a:t> </a:t>
            </a:r>
            <a:r>
              <a:rPr lang="de-AT" dirty="0" err="1" smtClean="0"/>
              <a:t>than</a:t>
            </a:r>
            <a:r>
              <a:rPr lang="de-AT" dirty="0" smtClean="0"/>
              <a:t> </a:t>
            </a:r>
            <a:r>
              <a:rPr lang="de-AT" dirty="0" err="1" smtClean="0"/>
              <a:t>ever</a:t>
            </a:r>
            <a:endParaRPr lang="en-US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CA" b="1" dirty="0" smtClean="0"/>
              <a:t> </a:t>
            </a:r>
            <a:r>
              <a:rPr lang="en-CA" b="1" dirty="0" smtClean="0">
                <a:solidFill>
                  <a:schemeClr val="bg1"/>
                </a:solidFill>
              </a:rPr>
              <a:t>Fragmented governance: </a:t>
            </a:r>
            <a:r>
              <a:rPr lang="en-CA" b="1" dirty="0" smtClean="0"/>
              <a:t>(</a:t>
            </a:r>
            <a:r>
              <a:rPr lang="en-CA" dirty="0"/>
              <a:t>co-)governing and being governed has become </a:t>
            </a:r>
            <a:r>
              <a:rPr lang="en-CA" dirty="0" smtClean="0"/>
              <a:t>indiscernible</a:t>
            </a:r>
            <a:endParaRPr lang="en-US" dirty="0"/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endParaRPr lang="de-AT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Margaret Haderer | Institute for Social Change and Sustainability (IGN) | margaret.haderer@wu.ac.at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1863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EAAE4-4097-4590-8A48-D82DCB1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387818" cy="1900997"/>
          </a:xfrm>
        </p:spPr>
        <p:txBody>
          <a:bodyPr>
            <a:normAutofit/>
          </a:bodyPr>
          <a:lstStyle/>
          <a:p>
            <a:r>
              <a:rPr lang="de-AT" b="1" dirty="0" err="1" smtClean="0">
                <a:solidFill>
                  <a:schemeClr val="tx1"/>
                </a:solidFill>
              </a:rPr>
              <a:t>Possibly</a:t>
            </a:r>
            <a:r>
              <a:rPr lang="de-AT" b="1" dirty="0" smtClean="0">
                <a:solidFill>
                  <a:schemeClr val="tx1"/>
                </a:solidFill>
              </a:rPr>
              <a:t>…</a:t>
            </a:r>
            <a:endParaRPr lang="de-AT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BA943-E993-4F8D-BB95-3F61254A6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122"/>
            <a:ext cx="10387816" cy="4226753"/>
          </a:xfrm>
        </p:spPr>
        <p:txBody>
          <a:bodyPr>
            <a:normAutofit/>
          </a:bodyPr>
          <a:lstStyle/>
          <a:p>
            <a:r>
              <a:rPr lang="en-US" dirty="0"/>
              <a:t>… </a:t>
            </a:r>
            <a:r>
              <a:rPr lang="en-US" b="1" dirty="0"/>
              <a:t>local</a:t>
            </a:r>
            <a:r>
              <a:rPr lang="en-US" dirty="0"/>
              <a:t> and </a:t>
            </a:r>
            <a:r>
              <a:rPr lang="en-US" b="1" dirty="0"/>
              <a:t>experimenta</a:t>
            </a:r>
            <a:r>
              <a:rPr lang="en-US" dirty="0"/>
              <a:t>l interventions </a:t>
            </a:r>
            <a:r>
              <a:rPr lang="en-US" dirty="0" smtClean="0"/>
              <a:t>may be what </a:t>
            </a:r>
            <a:r>
              <a:rPr lang="en-US" dirty="0"/>
              <a:t>we are currently </a:t>
            </a:r>
            <a:r>
              <a:rPr lang="en-US" b="1" dirty="0"/>
              <a:t>left </a:t>
            </a:r>
            <a:r>
              <a:rPr lang="en-US" b="1" dirty="0" smtClean="0"/>
              <a:t>with, </a:t>
            </a:r>
          </a:p>
          <a:p>
            <a:endParaRPr lang="en-US" b="1" dirty="0" smtClean="0"/>
          </a:p>
          <a:p>
            <a:r>
              <a:rPr lang="en-US" b="1" dirty="0" smtClean="0">
                <a:solidFill>
                  <a:schemeClr val="bg1"/>
                </a:solidFill>
              </a:rPr>
              <a:t>given the </a:t>
            </a:r>
            <a:r>
              <a:rPr lang="en-US" b="1" dirty="0">
                <a:solidFill>
                  <a:schemeClr val="bg1"/>
                </a:solidFill>
              </a:rPr>
              <a:t>absence </a:t>
            </a:r>
            <a:r>
              <a:rPr lang="en-US" b="1" dirty="0" smtClean="0">
                <a:solidFill>
                  <a:schemeClr val="bg1"/>
                </a:solidFill>
              </a:rPr>
              <a:t>of</a:t>
            </a:r>
            <a:r>
              <a:rPr lang="en-US" b="1" dirty="0" smtClean="0"/>
              <a:t>…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b="1" dirty="0" smtClean="0"/>
              <a:t> </a:t>
            </a:r>
            <a:r>
              <a:rPr lang="en-US" dirty="0" smtClean="0"/>
              <a:t>widely </a:t>
            </a:r>
            <a:r>
              <a:rPr lang="en-US" dirty="0"/>
              <a:t>shared </a:t>
            </a:r>
            <a:r>
              <a:rPr lang="en-US" dirty="0" smtClean="0"/>
              <a:t>perceptions of problems or solutions (uncertain facts, disputed values)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long-term </a:t>
            </a:r>
            <a:r>
              <a:rPr lang="en-US" dirty="0"/>
              <a:t>subjective </a:t>
            </a:r>
            <a:r>
              <a:rPr lang="en-US" dirty="0" smtClean="0"/>
              <a:t>commitments (liquid subjectivity)</a:t>
            </a:r>
          </a:p>
          <a:p>
            <a:pPr>
              <a:buClr>
                <a:schemeClr val="bg1"/>
              </a:buClr>
              <a:buFont typeface="Wingdings" panose="05000000000000000000" pitchFamily="2" charset="2"/>
              <a:buChar char="§"/>
            </a:pPr>
            <a:r>
              <a:rPr lang="en-US" dirty="0"/>
              <a:t> </a:t>
            </a:r>
            <a:r>
              <a:rPr lang="en-US" dirty="0" smtClean="0"/>
              <a:t>institutions </a:t>
            </a:r>
            <a:r>
              <a:rPr lang="en-US" dirty="0"/>
              <a:t>that </a:t>
            </a:r>
            <a:r>
              <a:rPr lang="en-US" dirty="0" smtClean="0"/>
              <a:t>steer (fragmented governance)</a:t>
            </a:r>
          </a:p>
          <a:p>
            <a:pPr marL="0" indent="0">
              <a:buNone/>
            </a:pPr>
            <a:r>
              <a:rPr lang="en-US" dirty="0" smtClean="0"/>
              <a:t>…</a:t>
            </a:r>
            <a:r>
              <a:rPr lang="en-US" b="1" dirty="0">
                <a:solidFill>
                  <a:schemeClr val="bg1"/>
                </a:solidFill>
              </a:rPr>
              <a:t> which decisive and effective action on the socio-ecological crisis would, however, hinge </a:t>
            </a:r>
            <a:r>
              <a:rPr lang="en-US" b="1" dirty="0" smtClean="0">
                <a:solidFill>
                  <a:schemeClr val="bg1"/>
                </a:solidFill>
              </a:rPr>
              <a:t>on.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Margaret Haderer | Institute for Social Change and Sustainability (IGN) | margaret.haderer@wu.ac.at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279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DEAAE4-4097-4590-8A48-D82DCB1F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8855"/>
            <a:ext cx="10387818" cy="937142"/>
          </a:xfrm>
        </p:spPr>
        <p:txBody>
          <a:bodyPr>
            <a:normAutofit fontScale="90000"/>
          </a:bodyPr>
          <a:lstStyle/>
          <a:p>
            <a:r>
              <a:rPr lang="de-AT" sz="4800" b="1" dirty="0" smtClean="0">
                <a:solidFill>
                  <a:schemeClr val="tx1"/>
                </a:solidFill>
              </a:rPr>
              <a:t/>
            </a:r>
            <a:br>
              <a:rPr lang="de-AT" sz="4800" b="1" dirty="0" smtClean="0">
                <a:solidFill>
                  <a:schemeClr val="tx1"/>
                </a:solidFill>
              </a:rPr>
            </a:br>
            <a:r>
              <a:rPr lang="de-AT" sz="4800" b="1" dirty="0" err="1" smtClean="0">
                <a:solidFill>
                  <a:schemeClr val="bg1"/>
                </a:solidFill>
              </a:rPr>
              <a:t>Shift</a:t>
            </a:r>
            <a:r>
              <a:rPr lang="de-AT" sz="4800" b="1" dirty="0" smtClean="0">
                <a:solidFill>
                  <a:schemeClr val="bg1"/>
                </a:solidFill>
              </a:rPr>
              <a:t> in </a:t>
            </a:r>
            <a:r>
              <a:rPr lang="de-AT" sz="4800" b="1" dirty="0" err="1" smtClean="0">
                <a:solidFill>
                  <a:schemeClr val="bg1"/>
                </a:solidFill>
              </a:rPr>
              <a:t>perspective</a:t>
            </a:r>
            <a:r>
              <a:rPr lang="de-AT" sz="4800" b="1" dirty="0">
                <a:solidFill>
                  <a:schemeClr val="bg1"/>
                </a:solidFill>
              </a:rPr>
              <a:t> </a:t>
            </a:r>
            <a:r>
              <a:rPr lang="de-AT" sz="4800" b="1" dirty="0" smtClean="0">
                <a:solidFill>
                  <a:schemeClr val="tx1"/>
                </a:solidFill>
              </a:rPr>
              <a:t>on </a:t>
            </a:r>
            <a:r>
              <a:rPr lang="de-AT" sz="4800" b="1" dirty="0" err="1" smtClean="0">
                <a:solidFill>
                  <a:schemeClr val="tx1"/>
                </a:solidFill>
              </a:rPr>
              <a:t>local</a:t>
            </a:r>
            <a:r>
              <a:rPr lang="de-AT" sz="4800" b="1" dirty="0" smtClean="0">
                <a:solidFill>
                  <a:schemeClr val="tx1"/>
                </a:solidFill>
              </a:rPr>
              <a:t> </a:t>
            </a:r>
            <a:r>
              <a:rPr lang="de-AT" sz="4800" b="1" dirty="0" err="1" smtClean="0">
                <a:solidFill>
                  <a:schemeClr val="tx1"/>
                </a:solidFill>
              </a:rPr>
              <a:t>experiments</a:t>
            </a:r>
            <a:r>
              <a:rPr lang="de-AT" sz="4800" b="1" dirty="0" smtClean="0">
                <a:solidFill>
                  <a:schemeClr val="tx1"/>
                </a:solidFill>
              </a:rPr>
              <a:t> in </a:t>
            </a:r>
            <a:r>
              <a:rPr lang="de-AT" sz="4800" b="1" dirty="0" err="1" smtClean="0">
                <a:solidFill>
                  <a:schemeClr val="tx1"/>
                </a:solidFill>
              </a:rPr>
              <a:t>socio-ecological</a:t>
            </a:r>
            <a:r>
              <a:rPr lang="de-AT" sz="4800" b="1" dirty="0" smtClean="0">
                <a:solidFill>
                  <a:schemeClr val="tx1"/>
                </a:solidFill>
              </a:rPr>
              <a:t> </a:t>
            </a:r>
            <a:r>
              <a:rPr lang="de-AT" sz="4800" b="1" dirty="0" err="1" smtClean="0">
                <a:solidFill>
                  <a:schemeClr val="tx1"/>
                </a:solidFill>
              </a:rPr>
              <a:t>change</a:t>
            </a:r>
            <a:endParaRPr lang="de-AT" sz="4800" b="1" dirty="0">
              <a:solidFill>
                <a:schemeClr val="tx1"/>
              </a:solidFill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9BA943-E993-4F8D-BB95-3F61254A68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24743"/>
            <a:ext cx="10387816" cy="42454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The point is </a:t>
            </a:r>
            <a:r>
              <a:rPr lang="en-US" b="1" i="1" dirty="0" smtClean="0"/>
              <a:t>not</a:t>
            </a:r>
            <a:r>
              <a:rPr lang="en-US" b="1" dirty="0" smtClean="0"/>
              <a:t>: </a:t>
            </a:r>
            <a:r>
              <a:rPr lang="en-US" dirty="0" smtClean="0"/>
              <a:t>hope busting or abysmal thinking</a:t>
            </a:r>
          </a:p>
          <a:p>
            <a:pPr marL="0" indent="0">
              <a:buNone/>
            </a:pPr>
            <a:r>
              <a:rPr lang="en-US" b="1" dirty="0" smtClean="0"/>
              <a:t>The </a:t>
            </a:r>
            <a:r>
              <a:rPr lang="en-US" b="1" dirty="0" smtClean="0"/>
              <a:t>point </a:t>
            </a:r>
            <a:r>
              <a:rPr lang="en-US" b="1" i="1" dirty="0" smtClean="0"/>
              <a:t>is</a:t>
            </a:r>
            <a:r>
              <a:rPr lang="en-US" b="1" dirty="0" smtClean="0"/>
              <a:t>: </a:t>
            </a:r>
            <a:r>
              <a:rPr lang="en-US" dirty="0" smtClean="0"/>
              <a:t>if</a:t>
            </a:r>
            <a:r>
              <a:rPr lang="en-US" b="1" dirty="0" smtClean="0"/>
              <a:t> </a:t>
            </a:r>
            <a:r>
              <a:rPr lang="en-US" dirty="0" smtClean="0"/>
              <a:t>going beyond “</a:t>
            </a:r>
            <a:r>
              <a:rPr lang="en-US" dirty="0" smtClean="0"/>
              <a:t>sustained unsustainability” (Blühdorn 2013) is the goal, delivering a better </a:t>
            </a:r>
            <a:r>
              <a:rPr lang="en-US" dirty="0" smtClean="0"/>
              <a:t>understanding of why we frame and act on </a:t>
            </a:r>
            <a:r>
              <a:rPr lang="en-US" dirty="0" err="1" smtClean="0"/>
              <a:t>isssues</a:t>
            </a:r>
            <a:r>
              <a:rPr lang="en-US" dirty="0" smtClean="0"/>
              <a:t> the way we do is key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Conceptually</a:t>
            </a:r>
            <a:r>
              <a:rPr lang="en-US" b="1" dirty="0">
                <a:solidFill>
                  <a:schemeClr val="bg1"/>
                </a:solidFill>
              </a:rPr>
              <a:t>, this means</a:t>
            </a:r>
            <a:r>
              <a:rPr lang="en-US" dirty="0"/>
              <a:t>… </a:t>
            </a:r>
            <a:r>
              <a:rPr lang="en-US" b="1" dirty="0"/>
              <a:t>challenging dominant </a:t>
            </a:r>
            <a:r>
              <a:rPr lang="en-US" b="1" dirty="0" smtClean="0"/>
              <a:t>framings </a:t>
            </a:r>
            <a:r>
              <a:rPr lang="en-US" dirty="0"/>
              <a:t>of socio-ecological change underpinning given initiatives </a:t>
            </a:r>
            <a:r>
              <a:rPr lang="en-US" i="1" dirty="0"/>
              <a:t>as well as </a:t>
            </a:r>
            <a:r>
              <a:rPr lang="en-US" b="1" dirty="0"/>
              <a:t>pushing existing interpretative lenses </a:t>
            </a:r>
            <a:r>
              <a:rPr lang="en-US" dirty="0"/>
              <a:t>on </a:t>
            </a:r>
            <a:r>
              <a:rPr lang="en-US" dirty="0" smtClean="0"/>
              <a:t>local experiments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</a:rPr>
              <a:t>Empirically, this </a:t>
            </a:r>
            <a:r>
              <a:rPr lang="en-US" b="1" dirty="0" smtClean="0">
                <a:solidFill>
                  <a:schemeClr val="bg1"/>
                </a:solidFill>
              </a:rPr>
              <a:t>means</a:t>
            </a:r>
            <a:r>
              <a:rPr lang="en-US" dirty="0" smtClean="0"/>
              <a:t> (for our, specific project) …reconstructing the </a:t>
            </a:r>
            <a:r>
              <a:rPr lang="en-US" b="1" dirty="0" smtClean="0"/>
              <a:t>notions of subjectivities </a:t>
            </a:r>
            <a:r>
              <a:rPr lang="en-US" b="1" dirty="0" smtClean="0"/>
              <a:t>and </a:t>
            </a:r>
            <a:r>
              <a:rPr lang="en-US" b="1" dirty="0" smtClean="0"/>
              <a:t>identities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 smtClean="0"/>
              <a:t>the (scientific) </a:t>
            </a:r>
            <a:r>
              <a:rPr lang="en-US" b="1" dirty="0" smtClean="0"/>
              <a:t>knowledge </a:t>
            </a:r>
            <a:r>
              <a:rPr lang="en-US" dirty="0" smtClean="0"/>
              <a:t>and </a:t>
            </a:r>
            <a:r>
              <a:rPr lang="en-US" b="1" dirty="0" smtClean="0"/>
              <a:t>values </a:t>
            </a:r>
            <a:r>
              <a:rPr lang="en-US" dirty="0" smtClean="0"/>
              <a:t>underpinning local experiments in socio-ecological change </a:t>
            </a:r>
            <a:r>
              <a:rPr lang="en-US" dirty="0" smtClean="0"/>
              <a:t>as well as</a:t>
            </a:r>
            <a:r>
              <a:rPr lang="en-US" dirty="0" smtClean="0"/>
              <a:t> </a:t>
            </a:r>
            <a:r>
              <a:rPr lang="en-US" dirty="0" smtClean="0"/>
              <a:t>their embeddedness in </a:t>
            </a:r>
            <a:r>
              <a:rPr lang="en-US" b="1" dirty="0" smtClean="0"/>
              <a:t>processes of governing. 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Dr. Margaret Haderer | Institute for Social Change and Sustainability (IGN) | margaret.haderer@wu.ac.at</a:t>
            </a:r>
            <a:endParaRPr lang="de-AT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757CB-5338-4D71-9FB9-07F0A2C07A88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8626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6B347-44CF-48EE-ABF9-9080851D90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745" y="4098471"/>
            <a:ext cx="8534400" cy="2579387"/>
          </a:xfrm>
        </p:spPr>
        <p:txBody>
          <a:bodyPr>
            <a:noAutofit/>
          </a:bodyPr>
          <a:lstStyle/>
          <a:p>
            <a:pPr algn="l"/>
            <a:r>
              <a:rPr lang="de-AT" sz="4800" b="1" dirty="0" err="1" smtClean="0">
                <a:solidFill>
                  <a:schemeClr val="bg1"/>
                </a:solidFill>
              </a:rPr>
              <a:t>Thank</a:t>
            </a:r>
            <a:r>
              <a:rPr lang="de-AT" sz="4800" b="1" dirty="0" smtClean="0">
                <a:solidFill>
                  <a:schemeClr val="bg1"/>
                </a:solidFill>
              </a:rPr>
              <a:t> </a:t>
            </a:r>
            <a:r>
              <a:rPr lang="de-AT" sz="4800" b="1" dirty="0" err="1" smtClean="0">
                <a:solidFill>
                  <a:schemeClr val="bg1"/>
                </a:solidFill>
              </a:rPr>
              <a:t>you</a:t>
            </a:r>
            <a:r>
              <a:rPr lang="de-AT" sz="4800" b="1" dirty="0" smtClean="0">
                <a:solidFill>
                  <a:schemeClr val="bg1"/>
                </a:solidFill>
              </a:rPr>
              <a:t>!</a:t>
            </a:r>
            <a:br>
              <a:rPr lang="de-AT" sz="4800" b="1" dirty="0" smtClean="0">
                <a:solidFill>
                  <a:schemeClr val="bg1"/>
                </a:solidFill>
              </a:rPr>
            </a:br>
            <a:endParaRPr lang="de-AT" sz="4800" b="1" dirty="0">
              <a:solidFill>
                <a:schemeClr val="tx1"/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66" b="9057"/>
          <a:stretch/>
        </p:blipFill>
        <p:spPr>
          <a:xfrm>
            <a:off x="0" y="1"/>
            <a:ext cx="12192000" cy="395151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C0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  <a14:imgEffect>
                      <a14:colorTemperature colorTemp="6826"/>
                    </a14:imgEffect>
                    <a14:imgEffect>
                      <a14:saturation sat="174000"/>
                    </a14:imgEffect>
                    <a14:imgEffect>
                      <a14:brightnessContrast bright="90000" contrast="-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66" b="9295"/>
          <a:stretch/>
        </p:blipFill>
        <p:spPr>
          <a:xfrm>
            <a:off x="0" y="0"/>
            <a:ext cx="12192000" cy="3935186"/>
          </a:xfrm>
          <a:prstGeom prst="rect">
            <a:avLst/>
          </a:prstGeom>
        </p:spPr>
      </p:pic>
      <p:sp>
        <p:nvSpPr>
          <p:cNvPr id="1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1024128" y="6470704"/>
            <a:ext cx="9720263" cy="274320"/>
          </a:xfrm>
        </p:spPr>
        <p:txBody>
          <a:bodyPr/>
          <a:lstStyle/>
          <a:p>
            <a:r>
              <a:rPr lang="en-US" dirty="0" smtClean="0"/>
              <a:t>Dr. Margaret Haderer | Institute for Social Change and Sustainability (IGN) | margaret.haderer@wu.ac.at</a:t>
            </a:r>
            <a:endParaRPr lang="de-AT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246184" y="4924191"/>
            <a:ext cx="2514453" cy="1341195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8229937" y="4027092"/>
            <a:ext cx="2514454" cy="800338"/>
            <a:chOff x="8605157" y="4907401"/>
            <a:chExt cx="3586843" cy="1123565"/>
          </a:xfrm>
        </p:grpSpPr>
        <p:sp>
          <p:nvSpPr>
            <p:cNvPr id="15" name="Rechteck 14"/>
            <p:cNvSpPr/>
            <p:nvPr/>
          </p:nvSpPr>
          <p:spPr>
            <a:xfrm>
              <a:off x="8605157" y="4907401"/>
              <a:ext cx="3586843" cy="112356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98471" y="5242240"/>
              <a:ext cx="3246570" cy="4056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6048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616</Words>
  <Application>Microsoft Office PowerPoint</Application>
  <PresentationFormat>Breitbild</PresentationFormat>
  <Paragraphs>55</Paragraphs>
  <Slides>9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9</vt:i4>
      </vt:variant>
    </vt:vector>
  </HeadingPairs>
  <TitlesOfParts>
    <vt:vector size="19" baseType="lpstr">
      <vt:lpstr>Arial</vt:lpstr>
      <vt:lpstr>Calibri</vt:lpstr>
      <vt:lpstr>Calibri Light</vt:lpstr>
      <vt:lpstr>Courier New</vt:lpstr>
      <vt:lpstr>Tw Cen MT</vt:lpstr>
      <vt:lpstr>Tw Cen MT Condensed</vt:lpstr>
      <vt:lpstr>Wingdings</vt:lpstr>
      <vt:lpstr>Wingdings 3</vt:lpstr>
      <vt:lpstr>Integral</vt:lpstr>
      <vt:lpstr>Benutzerdefiniertes Design</vt:lpstr>
      <vt:lpstr> Local Experiments in Socio-Ecological Change: Signs of Hope or symptoms  of a limited scope for action?  Dr. Margaret Haderer,  Institute for Social Change and Sustainability (IGN) WU Vienna  </vt:lpstr>
      <vt:lpstr> The City as An Incubator for Socio-Ecological Change? </vt:lpstr>
      <vt:lpstr>Common Ground of urban initiatives:  Localism and Experimentalism</vt:lpstr>
      <vt:lpstr>Research question</vt:lpstr>
      <vt:lpstr>MOTIVATION</vt:lpstr>
      <vt:lpstr> From a macro-political perspective, the dominance of localism and experimentalism may be a Manifestation of… </vt:lpstr>
      <vt:lpstr>Possibly…</vt:lpstr>
      <vt:lpstr> Shift in perspective on local experiments in socio-ecological change</vt:lpstr>
      <vt:lpstr>Thank you!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mh</dc:creator>
  <cp:lastModifiedBy>Haderer, Margarete</cp:lastModifiedBy>
  <cp:revision>118</cp:revision>
  <dcterms:created xsi:type="dcterms:W3CDTF">2018-04-06T02:53:02Z</dcterms:created>
  <dcterms:modified xsi:type="dcterms:W3CDTF">2019-02-06T06:44:38Z</dcterms:modified>
</cp:coreProperties>
</file>