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1" r:id="rId3"/>
    <p:sldId id="267" r:id="rId4"/>
    <p:sldId id="285" r:id="rId5"/>
    <p:sldId id="289" r:id="rId6"/>
    <p:sldId id="288" r:id="rId7"/>
    <p:sldId id="287" r:id="rId8"/>
    <p:sldId id="286" r:id="rId9"/>
    <p:sldId id="290" r:id="rId10"/>
    <p:sldId id="284" r:id="rId11"/>
  </p:sldIdLst>
  <p:sldSz cx="9144000" cy="6858000" type="screen4x3"/>
  <p:notesSz cx="6662738" cy="98329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9165" autoAdjust="0"/>
  </p:normalViewPr>
  <p:slideViewPr>
    <p:cSldViewPr>
      <p:cViewPr>
        <p:scale>
          <a:sx n="100" d="100"/>
          <a:sy n="100" d="100"/>
        </p:scale>
        <p:origin x="-2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859999-36C1-444A-9658-A6EC1610E124}" type="datetimeFigureOut">
              <a:rPr lang="hu-HU"/>
              <a:pPr>
                <a:defRPr/>
              </a:pPr>
              <a:t>2014.01.14.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5D9F26-226A-413F-8BC2-2F648C6D68BC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73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43ED73-70B3-47DF-B51F-4E3100E70637}" type="datetimeFigureOut">
              <a:rPr lang="hu-HU"/>
              <a:pPr>
                <a:defRPr/>
              </a:pPr>
              <a:t>2014.01.14.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7FDA06-4D13-487C-B991-5AC172B0396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4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BF3A-44A8-43EA-9B22-EAD22A795D0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E896-8727-4F18-96B2-AE58B47F79F0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48AF-4931-4AD1-8F39-789496B9A9D2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54BE-F0C4-40DD-993E-BD7C8D4D5679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2DE9-0287-4A72-903C-695519CF529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0DF2-B282-47D0-BEBE-D47027555C6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3000-C10A-4C05-8B44-EDEF97BA92D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F15D-B9F9-4622-A6E6-73372F1A3D3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267D-109C-4C7F-9C54-E50B569219EE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8E71-C98C-4C37-95FD-0F96C52D5CE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EFA7-EE4C-4F72-9D2B-636304A1D697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E85C69-8398-484C-A44F-D0AD24604EFF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image" Target="../media/image9.jpeg"/><Relationship Id="rId2" Type="http://schemas.openxmlformats.org/officeDocument/2006/relationships/hyperlink" Target="http://www.wu.ac.at/ru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hyperlink" Target="http://www.kti.hu/index.php/home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hyperlink" Target="http://www.lebensministerium.a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 bwMode="auto">
          <a:xfrm>
            <a:off x="0" y="1916832"/>
            <a:ext cx="9144000" cy="211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Előzetes javaslatok az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öko-mobilitás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elősegítéséhez az</a:t>
            </a:r>
            <a:r>
              <a:rPr kumimoji="0" lang="hu-HU" sz="32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Calibri" pitchFamily="34" charset="0"/>
                <a:ea typeface="+mj-ea"/>
                <a:cs typeface="+mj-cs"/>
              </a:rPr>
              <a:t> osztrák-magyar határtérségben</a:t>
            </a:r>
            <a:endParaRPr kumimoji="0" lang="hu-HU" sz="3200" b="1" i="1" u="none" strike="noStrike" kern="0" cap="none" spc="0" normalizeH="0" baseline="0" noProof="0" dirty="0">
              <a:ln>
                <a:noFill/>
              </a:ln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 bwMode="auto">
          <a:xfrm>
            <a:off x="0" y="5013176"/>
            <a:ext cx="9144000" cy="1537739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6" algn="ctr" eaLnBrk="0" hangingPunct="0">
              <a:lnSpc>
                <a:spcPct val="170000"/>
              </a:lnSpc>
              <a:spcBef>
                <a:spcPct val="20000"/>
              </a:spcBef>
              <a:defRPr/>
            </a:pPr>
            <a:r>
              <a:rPr kumimoji="0" lang="hu-H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EMAH projekt</a:t>
            </a:r>
          </a:p>
          <a:p>
            <a:pPr lvl="6" algn="ctr" eaLnBrk="0" hangingPunct="0">
              <a:lnSpc>
                <a:spcPct val="170000"/>
              </a:lnSpc>
              <a:spcBef>
                <a:spcPct val="20000"/>
              </a:spcBef>
              <a:defRPr/>
            </a:pPr>
            <a:endParaRPr kumimoji="0" lang="hu-HU" sz="20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2600" b="1" dirty="0" smtClean="0">
                <a:latin typeface="Calibri" pitchFamily="34" charset="0"/>
              </a:rPr>
              <a:t>Virág Álmos, projektvezető</a:t>
            </a:r>
            <a:endParaRPr kumimoji="0" lang="hu-HU" sz="26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" name="Bild 1" descr="Wirtschaftsuniversitaet Wien">
            <a:hlinkClick r:id="rId2" tooltip="&quot;Wirtschaftsuniversitaet Wien&quot; t 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3914" y="692696"/>
            <a:ext cx="1123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692696"/>
            <a:ext cx="885825" cy="81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Grafik 2" descr="Közlekedéstudományi Intézet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36" y="0"/>
            <a:ext cx="2952328" cy="54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Kép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3448" y="692696"/>
            <a:ext cx="941705" cy="9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Kép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93563" y="692696"/>
            <a:ext cx="1619885" cy="33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Kép 10" descr="Home">
            <a:hlinkClick r:id="rId9" tooltip="Home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536" y="5665090"/>
            <a:ext cx="1238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http://www.seta-project.eu/images/logos/logo_landbgld_website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38586" y="5912740"/>
            <a:ext cx="942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https://encrypted-tbn0.gstatic.com/images?q=tbn:ANd9GcS09sFqUrTZlTUOfLt-WtFseo7xZvjvjkgRaBTtxUL4AaMLlYg3fA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64578" y="5775548"/>
            <a:ext cx="7905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4"/>
          <p:cNvSpPr txBox="1">
            <a:spLocks/>
          </p:cNvSpPr>
          <p:nvPr/>
        </p:nvSpPr>
        <p:spPr>
          <a:xfrm>
            <a:off x="457200" y="2348880"/>
            <a:ext cx="8229600" cy="2952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Köszönöm a </a:t>
            </a:r>
            <a:r>
              <a:rPr kumimoji="0" lang="hu-H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figyelemet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!</a:t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Kérdések?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 fejlesztések indokoltsága 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/>
          <a:p>
            <a:r>
              <a:rPr lang="hu-HU" sz="2400" dirty="0" smtClean="0"/>
              <a:t>a vasútvonalakon utazó határátlépők száma (2013 május): 6300 fő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r>
              <a:rPr lang="hu-HU" sz="2400" dirty="0"/>
              <a:t>a</a:t>
            </a:r>
            <a:r>
              <a:rPr lang="hu-HU" sz="2400" dirty="0" smtClean="0"/>
              <a:t> közúti határátkelőkön mért forgalom:</a:t>
            </a:r>
            <a:br>
              <a:rPr lang="hu-HU" sz="2400" dirty="0" smtClean="0"/>
            </a:br>
            <a:r>
              <a:rPr lang="hu-HU" sz="2400" dirty="0" smtClean="0"/>
              <a:t>49200 jármű </a:t>
            </a:r>
          </a:p>
          <a:p>
            <a:r>
              <a:rPr lang="hu-HU" sz="2400" dirty="0" smtClean="0"/>
              <a:t>járműtelítettségi szorzó a célforgalmi mérések alapján: 1.74</a:t>
            </a:r>
          </a:p>
          <a:p>
            <a:r>
              <a:rPr lang="hu-HU" sz="2400" dirty="0" smtClean="0"/>
              <a:t>ezek alapján az egyéni közlekedést választók száma:</a:t>
            </a:r>
            <a:br>
              <a:rPr lang="hu-HU" sz="2400" dirty="0" smtClean="0"/>
            </a:br>
            <a:r>
              <a:rPr lang="hu-HU" sz="2400" dirty="0" smtClean="0"/>
              <a:t>85600 fő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5567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vizsgált munkanapokon (kedd, péntek) összesen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609329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két közlekedési </a:t>
            </a:r>
            <a:r>
              <a:rPr lang="hu-HU" sz="2400" dirty="0" err="1" smtClean="0"/>
              <a:t>alágazat</a:t>
            </a:r>
            <a:r>
              <a:rPr lang="hu-HU" sz="2400" dirty="0" smtClean="0"/>
              <a:t>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közelítő</a:t>
            </a:r>
            <a:r>
              <a:rPr lang="hu-HU" sz="2400" dirty="0" smtClean="0"/>
              <a:t> aránya: 7:93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-27384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eaLnBrk="0" hangingPunct="0">
              <a:defRPr/>
            </a:pPr>
            <a:r>
              <a:rPr kumimoji="0" lang="hu-HU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512-es vonal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: </a:t>
            </a:r>
            <a:r>
              <a:rPr lang="hu-HU" sz="3200" b="1" u="sng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Deutschkreutz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</a:rPr>
              <a:t>– </a:t>
            </a:r>
            <a:r>
              <a:rPr lang="hu-HU" sz="3200" b="1" u="sng" kern="0" dirty="0" err="1" smtClean="0">
                <a:solidFill>
                  <a:schemeClr val="tx2"/>
                </a:solidFill>
                <a:latin typeface="Calibri" pitchFamily="34" charset="0"/>
              </a:rPr>
              <a:t>Ebenfurth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</a:rPr>
              <a:t> [–Wien]</a:t>
            </a:r>
            <a:endParaRPr kumimoji="0" lang="hu-HU" sz="32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427984" y="764704"/>
            <a:ext cx="4536504" cy="4525963"/>
          </a:xfrm>
        </p:spPr>
        <p:txBody>
          <a:bodyPr/>
          <a:lstStyle/>
          <a:p>
            <a:r>
              <a:rPr lang="hu-HU" b="1" dirty="0" smtClean="0">
                <a:latin typeface="Calibri" pitchFamily="34" charset="0"/>
              </a:rPr>
              <a:t>Átszállások megszüntetése Eisenstadt irányába</a:t>
            </a:r>
          </a:p>
          <a:p>
            <a:pPr lvl="1"/>
            <a:r>
              <a:rPr lang="hu-HU" b="1" dirty="0" smtClean="0">
                <a:latin typeface="Calibri" pitchFamily="34" charset="0"/>
              </a:rPr>
              <a:t>Csúcsidőben minden 2. vonat Eisenstadt felé?</a:t>
            </a:r>
          </a:p>
          <a:p>
            <a:pPr lvl="1"/>
            <a:r>
              <a:rPr lang="hu-HU" b="1" dirty="0" smtClean="0">
                <a:latin typeface="Calibri" pitchFamily="34" charset="0"/>
              </a:rPr>
              <a:t>Közvetlen autóbuszok?</a:t>
            </a:r>
          </a:p>
          <a:p>
            <a:endParaRPr lang="hu-HU" b="1" dirty="0" smtClean="0">
              <a:latin typeface="Calibri" pitchFamily="34" charset="0"/>
            </a:endParaRPr>
          </a:p>
          <a:p>
            <a:r>
              <a:rPr lang="hu-HU" b="1" dirty="0" smtClean="0">
                <a:latin typeface="Calibri" pitchFamily="34" charset="0"/>
              </a:rPr>
              <a:t>Csúcsidőn kívül sűrűbb vonatközlekedés biztosítása</a:t>
            </a:r>
            <a:endParaRPr lang="hu-HU" b="1" dirty="0">
              <a:latin typeface="Calibri" pitchFamily="34" charset="0"/>
            </a:endParaRPr>
          </a:p>
          <a:p>
            <a:pPr lvl="1"/>
            <a:endParaRPr lang="hu-HU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-36512" y="-27384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524-es vasútvonal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: Sopron – Wiener </a:t>
            </a:r>
            <a:r>
              <a:rPr lang="hu-HU" sz="3200" b="1" u="sng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Neustadt</a:t>
            </a:r>
            <a:endParaRPr kumimoji="0" lang="hu-HU" sz="32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4608512" y="764704"/>
            <a:ext cx="4535488" cy="41044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b="1" kern="0" dirty="0" smtClean="0">
                <a:latin typeface="Calibri" pitchFamily="34" charset="0"/>
              </a:rPr>
              <a:t>Kapacitás-növelés</a:t>
            </a:r>
          </a:p>
          <a:p>
            <a:r>
              <a:rPr lang="hu-HU" sz="2800" b="1" kern="0" dirty="0" smtClean="0">
                <a:latin typeface="Calibri" pitchFamily="34" charset="0"/>
              </a:rPr>
              <a:t>Villamosítás</a:t>
            </a:r>
          </a:p>
          <a:p>
            <a:pPr lvl="1"/>
            <a:r>
              <a:rPr lang="hu-HU" sz="2400" b="1" kern="0" dirty="0" smtClean="0">
                <a:latin typeface="Calibri" pitchFamily="34" charset="0"/>
              </a:rPr>
              <a:t>Modernebb, nagyobb befogadóképességű szerelvények</a:t>
            </a:r>
            <a:br>
              <a:rPr lang="hu-HU" sz="2400" b="1" kern="0" dirty="0" smtClean="0">
                <a:latin typeface="Calibri" pitchFamily="34" charset="0"/>
              </a:rPr>
            </a:br>
            <a:r>
              <a:rPr lang="hu-HU" sz="2400" b="1" kern="0" dirty="0" smtClean="0">
                <a:latin typeface="Calibri" pitchFamily="34" charset="0"/>
              </a:rPr>
              <a:t/>
            </a:r>
            <a:br>
              <a:rPr lang="hu-HU" sz="2400" b="1" kern="0" dirty="0" smtClean="0">
                <a:latin typeface="Calibri" pitchFamily="34" charset="0"/>
              </a:rPr>
            </a:br>
            <a:endParaRPr lang="hu-HU" sz="2400" b="1" kern="0" dirty="0" smtClean="0">
              <a:latin typeface="Calibri" pitchFamily="34" charset="0"/>
            </a:endParaRPr>
          </a:p>
          <a:p>
            <a:pPr lvl="1"/>
            <a:r>
              <a:rPr lang="hu-HU" sz="2400" b="1" kern="0" dirty="0" smtClean="0">
                <a:latin typeface="Calibri" pitchFamily="34" charset="0"/>
              </a:rPr>
              <a:t>Győr, Szombathely felől közvetlen vonatok indítása</a:t>
            </a:r>
          </a:p>
          <a:p>
            <a:pPr lvl="1"/>
            <a:endParaRPr lang="hu-HU" sz="2000" kern="0" dirty="0"/>
          </a:p>
        </p:txBody>
      </p:sp>
    </p:spTree>
    <p:extLst>
      <p:ext uri="{BB962C8B-B14F-4D97-AF65-F5344CB8AC3E}">
        <p14:creationId xmlns:p14="http://schemas.microsoft.com/office/powerpoint/2010/main" val="28266383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-27384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u="sng" kern="0" noProof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530</a:t>
            </a:r>
            <a:r>
              <a:rPr kumimoji="0" lang="hu-HU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-as vasútvonal</a:t>
            </a:r>
            <a:r>
              <a:rPr lang="hu-HU" sz="3200" b="1" u="sng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: Szentgotthárd – Graz</a:t>
            </a:r>
            <a:endParaRPr kumimoji="0" lang="hu-HU" sz="32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611560" y="3284984"/>
            <a:ext cx="4896544" cy="3240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b="1" kern="0" dirty="0" smtClean="0">
                <a:latin typeface="Calibri" pitchFamily="34" charset="0"/>
              </a:rPr>
              <a:t>Zónázó menetrendi struktúra kialakítása (</a:t>
            </a:r>
            <a:r>
              <a:rPr lang="hu-HU" sz="2800" b="1" kern="0" dirty="0" err="1" smtClean="0">
                <a:latin typeface="Calibri" pitchFamily="34" charset="0"/>
              </a:rPr>
              <a:t>Feldbach</a:t>
            </a:r>
            <a:r>
              <a:rPr lang="hu-HU" sz="2800" b="1" kern="0" dirty="0" smtClean="0">
                <a:latin typeface="Calibri" pitchFamily="34" charset="0"/>
              </a:rPr>
              <a:t> vagy </a:t>
            </a:r>
            <a:r>
              <a:rPr lang="hu-HU" sz="2800" b="1" kern="0" dirty="0" err="1" smtClean="0">
                <a:latin typeface="Calibri" pitchFamily="34" charset="0"/>
              </a:rPr>
              <a:t>Gleisdorf</a:t>
            </a:r>
            <a:r>
              <a:rPr lang="hu-HU" sz="2800" b="1" kern="0" dirty="0" smtClean="0">
                <a:latin typeface="Calibri" pitchFamily="34" charset="0"/>
              </a:rPr>
              <a:t> zónahatárral)</a:t>
            </a:r>
          </a:p>
          <a:p>
            <a:pPr lvl="1"/>
            <a:r>
              <a:rPr lang="hu-HU" sz="2400" b="1" kern="0" dirty="0" smtClean="0">
                <a:latin typeface="Calibri" pitchFamily="34" charset="0"/>
              </a:rPr>
              <a:t>Villamosítás és a kétvágányú szakaszok elkészülte esetén</a:t>
            </a:r>
          </a:p>
          <a:p>
            <a:pPr lvl="1"/>
            <a:endParaRPr lang="hu-HU" sz="2000" b="1" kern="0" dirty="0"/>
          </a:p>
        </p:txBody>
      </p:sp>
    </p:spTree>
    <p:extLst>
      <p:ext uri="{BB962C8B-B14F-4D97-AF65-F5344CB8AC3E}">
        <p14:creationId xmlns:p14="http://schemas.microsoft.com/office/powerpoint/2010/main" val="1300199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6512" y="-27384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hu-HU"/>
            </a:defPPr>
            <a:lvl1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sz="3200" b="1" u="sng" ker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/>
              <a:t>700-as vasútvonal: </a:t>
            </a:r>
            <a:r>
              <a:rPr lang="hu-HU" dirty="0" smtClean="0"/>
              <a:t>Győr – Bruck/</a:t>
            </a:r>
            <a:r>
              <a:rPr lang="hu-HU" dirty="0" err="1" smtClean="0"/>
              <a:t>Leitha</a:t>
            </a:r>
            <a:r>
              <a:rPr lang="hu-HU" dirty="0" smtClean="0"/>
              <a:t> [–Wien]</a:t>
            </a:r>
            <a:endParaRPr lang="hu-HU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323528" y="2564904"/>
            <a:ext cx="4536504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b="1" kern="0" dirty="0" smtClean="0">
                <a:latin typeface="Calibri" pitchFamily="34" charset="0"/>
              </a:rPr>
              <a:t>Átszállások megszüntetése</a:t>
            </a:r>
          </a:p>
          <a:p>
            <a:pPr lvl="1"/>
            <a:r>
              <a:rPr lang="hu-HU" sz="2400" b="1" kern="0" dirty="0" smtClean="0">
                <a:latin typeface="Calibri" pitchFamily="34" charset="0"/>
              </a:rPr>
              <a:t>Sűrűbb vonatközlekedés Bruck/</a:t>
            </a:r>
            <a:r>
              <a:rPr lang="hu-HU" sz="2400" b="1" kern="0" dirty="0" err="1" smtClean="0">
                <a:latin typeface="Calibri" pitchFamily="34" charset="0"/>
              </a:rPr>
              <a:t>Leitha</a:t>
            </a:r>
            <a:r>
              <a:rPr lang="hu-HU" sz="2400" b="1" kern="0" dirty="0" smtClean="0">
                <a:latin typeface="Calibri" pitchFamily="34" charset="0"/>
              </a:rPr>
              <a:t> és Wien között</a:t>
            </a:r>
          </a:p>
          <a:p>
            <a:pPr lvl="1"/>
            <a:r>
              <a:rPr lang="hu-HU" sz="2400" b="1" kern="0" dirty="0" smtClean="0">
                <a:latin typeface="Calibri" pitchFamily="34" charset="0"/>
              </a:rPr>
              <a:t>A futásteljesítmények kiegyenlítésének kérdése okozhat problémát</a:t>
            </a:r>
            <a:br>
              <a:rPr lang="hu-HU" sz="2400" b="1" kern="0" dirty="0" smtClean="0">
                <a:latin typeface="Calibri" pitchFamily="34" charset="0"/>
              </a:rPr>
            </a:br>
            <a:endParaRPr lang="hu-HU" sz="2400" b="1" kern="0" dirty="0" smtClean="0">
              <a:latin typeface="Calibri" pitchFamily="34" charset="0"/>
            </a:endParaRPr>
          </a:p>
          <a:p>
            <a:r>
              <a:rPr lang="hu-HU" sz="2800" b="1" kern="0" dirty="0" smtClean="0">
                <a:latin typeface="Calibri" pitchFamily="34" charset="0"/>
              </a:rPr>
              <a:t>A vonal üzemidejének megnövelése</a:t>
            </a:r>
          </a:p>
          <a:p>
            <a:pPr lvl="1"/>
            <a:endParaRPr lang="hu-HU" sz="2000" kern="0" dirty="0" smtClean="0"/>
          </a:p>
          <a:p>
            <a:pPr lvl="1"/>
            <a:endParaRPr lang="hu-HU" sz="2000" kern="0" dirty="0"/>
          </a:p>
        </p:txBody>
      </p:sp>
    </p:spTree>
    <p:extLst>
      <p:ext uri="{BB962C8B-B14F-4D97-AF65-F5344CB8AC3E}">
        <p14:creationId xmlns:p14="http://schemas.microsoft.com/office/powerpoint/2010/main" val="16877388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-27384"/>
            <a:ext cx="9144000" cy="136815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hu-HU"/>
            </a:defPPr>
            <a:lvl1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sz="3200" b="1" u="sng" ker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/>
              <a:t>731-es vasútvonal: </a:t>
            </a:r>
            <a:r>
              <a:rPr lang="hu-HU" dirty="0" smtClean="0"/>
              <a:t>Fertőszentmiklós – </a:t>
            </a:r>
            <a:r>
              <a:rPr lang="hu-HU" dirty="0" err="1" smtClean="0"/>
              <a:t>Neusiedl</a:t>
            </a:r>
            <a:r>
              <a:rPr lang="hu-HU" dirty="0" smtClean="0"/>
              <a:t>/</a:t>
            </a:r>
            <a:r>
              <a:rPr lang="hu-HU" dirty="0" err="1" smtClean="0"/>
              <a:t>See</a:t>
            </a:r>
            <a:endParaRPr lang="hu-HU" dirty="0"/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-36512" y="2780928"/>
            <a:ext cx="4968552" cy="380588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2800" b="1" kern="0" dirty="0" smtClean="0">
                <a:latin typeface="Calibri" pitchFamily="34" charset="0"/>
              </a:rPr>
              <a:t>Egyszerűbb, közérthetőbb, kiszámíthatóbb menetrend</a:t>
            </a:r>
          </a:p>
          <a:p>
            <a:pPr lvl="1"/>
            <a:r>
              <a:rPr lang="hu-HU" sz="2400" b="1" kern="0" dirty="0" smtClean="0">
                <a:latin typeface="Calibri" pitchFamily="34" charset="0"/>
              </a:rPr>
              <a:t>Időszaki korlátozások feloldása</a:t>
            </a:r>
          </a:p>
          <a:p>
            <a:pPr lvl="1"/>
            <a:r>
              <a:rPr lang="hu-HU" sz="2400" b="1" kern="0" dirty="0" smtClean="0">
                <a:latin typeface="Calibri" pitchFamily="34" charset="0"/>
              </a:rPr>
              <a:t>Gyakoribb eljutás Magyarországra</a:t>
            </a:r>
          </a:p>
          <a:p>
            <a:r>
              <a:rPr lang="hu-HU" sz="2800" b="1" kern="0" dirty="0" smtClean="0">
                <a:latin typeface="Calibri" pitchFamily="34" charset="0"/>
              </a:rPr>
              <a:t>Magyar pályaszakasz</a:t>
            </a:r>
            <a:br>
              <a:rPr lang="hu-HU" sz="2800" b="1" kern="0" dirty="0" smtClean="0">
                <a:latin typeface="Calibri" pitchFamily="34" charset="0"/>
              </a:rPr>
            </a:br>
            <a:r>
              <a:rPr lang="hu-HU" sz="2800" b="1" kern="0" dirty="0" smtClean="0">
                <a:latin typeface="Calibri" pitchFamily="34" charset="0"/>
              </a:rPr>
              <a:t>felújítása</a:t>
            </a:r>
          </a:p>
          <a:p>
            <a:pPr lvl="1"/>
            <a:r>
              <a:rPr lang="hu-HU" sz="2400" b="1" kern="0" dirty="0" smtClean="0">
                <a:latin typeface="Calibri" pitchFamily="34" charset="0"/>
              </a:rPr>
              <a:t>60-ról 100 km/h-ra</a:t>
            </a:r>
          </a:p>
          <a:p>
            <a:pPr lvl="1"/>
            <a:endParaRPr lang="hu-HU" sz="2400" b="1" kern="0" dirty="0"/>
          </a:p>
        </p:txBody>
      </p:sp>
    </p:spTree>
    <p:extLst>
      <p:ext uri="{BB962C8B-B14F-4D97-AF65-F5344CB8AC3E}">
        <p14:creationId xmlns:p14="http://schemas.microsoft.com/office/powerpoint/2010/main" val="35253559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8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 algn="ctr" eaLnBrk="0" hangingPunct="0">
              <a:spcAft>
                <a:spcPts val="600"/>
              </a:spcAft>
              <a:defRPr/>
            </a:pPr>
            <a:r>
              <a:rPr kumimoji="0" lang="hu-HU" sz="3200" b="1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Előzetes</a:t>
            </a:r>
            <a:r>
              <a:rPr kumimoji="0" lang="hu-HU" sz="3200" b="1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j</a:t>
            </a:r>
            <a:r>
              <a:rPr kumimoji="0" lang="hu-HU" sz="3200" b="1" i="0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avaslatok</a:t>
            </a:r>
            <a:r>
              <a:rPr kumimoji="0" lang="hu-HU" sz="3200" b="1" i="0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 közforgalmú autóbusz</a:t>
            </a:r>
            <a:r>
              <a:rPr lang="hu-HU" sz="3200" b="1" kern="0" noProof="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hu-HU" sz="3200" b="1" kern="0" dirty="0" smtClean="0">
                <a:solidFill>
                  <a:schemeClr val="tx2"/>
                </a:solidFill>
                <a:latin typeface="Calibri" pitchFamily="34" charset="0"/>
              </a:rPr>
              <a:t>hálózat kiterjesztésére</a:t>
            </a:r>
          </a:p>
          <a:p>
            <a:pPr lvl="0" algn="ctr" eaLnBrk="0" hangingPunct="0">
              <a:defRPr/>
            </a:pPr>
            <a:r>
              <a:rPr lang="hu-HU" sz="2400" b="1" i="1" kern="0" dirty="0" smtClean="0">
                <a:solidFill>
                  <a:schemeClr val="tx2"/>
                </a:solidFill>
                <a:latin typeface="Calibri" pitchFamily="34" charset="0"/>
              </a:rPr>
              <a:t>(a viszonylatonkénti </a:t>
            </a:r>
            <a:r>
              <a:rPr lang="hu-HU" sz="2400" b="1" i="1" kern="0" dirty="0" err="1" smtClean="0">
                <a:solidFill>
                  <a:schemeClr val="tx2"/>
                </a:solidFill>
                <a:latin typeface="Calibri" pitchFamily="34" charset="0"/>
              </a:rPr>
              <a:t>utasszámok</a:t>
            </a:r>
            <a:r>
              <a:rPr lang="hu-HU" sz="2400" b="1" i="1" kern="0" dirty="0" smtClean="0">
                <a:solidFill>
                  <a:schemeClr val="tx2"/>
                </a:solidFill>
                <a:latin typeface="Calibri" pitchFamily="34" charset="0"/>
              </a:rPr>
              <a:t> a 6:00–9:00 és </a:t>
            </a:r>
            <a:r>
              <a:rPr lang="hu-HU" sz="2400" b="1" i="1" kern="0" dirty="0">
                <a:solidFill>
                  <a:schemeClr val="tx2"/>
                </a:solidFill>
                <a:latin typeface="Calibri" pitchFamily="34" charset="0"/>
              </a:rPr>
              <a:t>a </a:t>
            </a:r>
            <a:r>
              <a:rPr lang="hu-HU" sz="2400" b="1" i="1" kern="0" dirty="0" smtClean="0">
                <a:solidFill>
                  <a:schemeClr val="tx2"/>
                </a:solidFill>
                <a:latin typeface="Calibri" pitchFamily="34" charset="0"/>
              </a:rPr>
              <a:t>16:00–19:00 között</a:t>
            </a:r>
            <a:br>
              <a:rPr lang="hu-HU" sz="2400" b="1" i="1" kern="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hu-HU" sz="2400" b="1" i="1" kern="0" dirty="0" smtClean="0">
                <a:solidFill>
                  <a:schemeClr val="tx2"/>
                </a:solidFill>
                <a:latin typeface="Calibri" pitchFamily="34" charset="0"/>
              </a:rPr>
              <a:t>határt átlépők célforgalmi kikérdezése alapján felszorozva)</a:t>
            </a:r>
            <a:endParaRPr kumimoji="0" lang="hu-HU" sz="3200" b="1" i="1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788024" y="5621759"/>
            <a:ext cx="4228628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600" dirty="0" smtClean="0"/>
              <a:t>Szentgotthárd–</a:t>
            </a:r>
            <a:r>
              <a:rPr lang="hu-HU" sz="1600" dirty="0" err="1" smtClean="0"/>
              <a:t>Heiligenkreuz</a:t>
            </a:r>
            <a:r>
              <a:rPr lang="hu-HU" sz="1600" dirty="0" smtClean="0"/>
              <a:t>–</a:t>
            </a:r>
            <a:r>
              <a:rPr lang="hu-HU" sz="1600" dirty="0" err="1" smtClean="0"/>
              <a:t>Fürstenfeld</a:t>
            </a:r>
            <a:r>
              <a:rPr lang="hu-HU" dirty="0" smtClean="0"/>
              <a:t>:</a:t>
            </a:r>
          </a:p>
          <a:p>
            <a:pPr algn="ctr"/>
            <a:r>
              <a:rPr lang="hu-HU" sz="1600" dirty="0" smtClean="0"/>
              <a:t>230 utas/csúcsidőszak</a:t>
            </a:r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436096" y="4077072"/>
            <a:ext cx="3580556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600" dirty="0" smtClean="0"/>
              <a:t>Szombathely–</a:t>
            </a:r>
            <a:r>
              <a:rPr lang="hu-HU" sz="1600" dirty="0" err="1" smtClean="0"/>
              <a:t>Oberwart</a:t>
            </a:r>
            <a:r>
              <a:rPr lang="hu-HU" sz="1600" dirty="0" smtClean="0"/>
              <a:t>–</a:t>
            </a:r>
            <a:r>
              <a:rPr lang="hu-HU" sz="1600" dirty="0" err="1" smtClean="0"/>
              <a:t>Friedberg</a:t>
            </a:r>
            <a:r>
              <a:rPr lang="hu-HU" dirty="0" smtClean="0"/>
              <a:t>:</a:t>
            </a:r>
          </a:p>
          <a:p>
            <a:pPr algn="ctr">
              <a:spcAft>
                <a:spcPts val="600"/>
              </a:spcAft>
            </a:pPr>
            <a:r>
              <a:rPr lang="hu-HU" sz="1600" dirty="0" smtClean="0"/>
              <a:t>768 utas/csúcsidőszak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496" y="1700808"/>
            <a:ext cx="3888432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1600" dirty="0"/>
              <a:t>[</a:t>
            </a:r>
            <a:r>
              <a:rPr lang="hu-HU" sz="1600" dirty="0" smtClean="0"/>
              <a:t>Szombathely–] Kőszeg–</a:t>
            </a:r>
            <a:r>
              <a:rPr lang="hu-HU" sz="1600" dirty="0" err="1" smtClean="0"/>
              <a:t>Oberpullendorf</a:t>
            </a:r>
            <a:r>
              <a:rPr lang="hu-HU" sz="1600" dirty="0" smtClean="0"/>
              <a:t>–</a:t>
            </a:r>
            <a:r>
              <a:rPr lang="hu-HU" sz="1600" dirty="0" err="1" smtClean="0"/>
              <a:t>Deutschkreutz</a:t>
            </a:r>
            <a:r>
              <a:rPr lang="hu-HU" sz="1600" dirty="0" smtClean="0"/>
              <a:t>–Sopron–Eisenstadt:</a:t>
            </a:r>
            <a:endParaRPr lang="hu-HU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/>
              <a:t>Kőszeg</a:t>
            </a:r>
            <a:r>
              <a:rPr lang="hu-HU" dirty="0" smtClean="0"/>
              <a:t>:</a:t>
            </a:r>
            <a:r>
              <a:rPr lang="hu-HU" sz="1600" dirty="0" smtClean="0"/>
              <a:t> 245 utas/csúcsidőszak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err="1" smtClean="0"/>
              <a:t>Deutschkreutz</a:t>
            </a:r>
            <a:r>
              <a:rPr lang="hu-HU" sz="1600" dirty="0" smtClean="0"/>
              <a:t>: 297 utas/</a:t>
            </a:r>
            <a:r>
              <a:rPr lang="hu-HU" sz="1600" dirty="0" err="1" smtClean="0"/>
              <a:t>csúcsiőszak</a:t>
            </a:r>
            <a:endParaRPr lang="hu-HU" sz="16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err="1" smtClean="0"/>
              <a:t>Klingenbach</a:t>
            </a:r>
            <a:r>
              <a:rPr lang="hu-HU" sz="1600" dirty="0" smtClean="0"/>
              <a:t>: 1425 utas/csúcsidőszak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3292915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692696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0" hangingPunct="0">
              <a:defRPr/>
            </a:pP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Felmerülő kérdések, problémák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457200" y="1600200"/>
            <a:ext cx="8147248" cy="4709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3200"/>
              </a:lnSpc>
            </a:pPr>
            <a:r>
              <a:rPr lang="hu-HU" sz="2400" kern="0" dirty="0" smtClean="0"/>
              <a:t>Ki fogja végezni a </a:t>
            </a:r>
            <a:r>
              <a:rPr lang="hu-HU" sz="2400" u="sng" kern="0" dirty="0" smtClean="0"/>
              <a:t>szolgáltatást</a:t>
            </a:r>
            <a:r>
              <a:rPr lang="hu-HU" sz="2400" kern="0" dirty="0" smtClean="0"/>
              <a:t>?</a:t>
            </a:r>
          </a:p>
          <a:p>
            <a:pPr>
              <a:lnSpc>
                <a:spcPts val="3200"/>
              </a:lnSpc>
            </a:pPr>
            <a:r>
              <a:rPr lang="hu-HU" sz="2400" u="sng" kern="0" dirty="0" err="1" smtClean="0"/>
              <a:t>Kabotázs</a:t>
            </a:r>
            <a:r>
              <a:rPr lang="hu-HU" sz="2400" kern="0" dirty="0" smtClean="0"/>
              <a:t> lehetősége?</a:t>
            </a:r>
          </a:p>
          <a:p>
            <a:pPr>
              <a:lnSpc>
                <a:spcPts val="3200"/>
              </a:lnSpc>
            </a:pPr>
            <a:r>
              <a:rPr lang="hu-HU" sz="2400" kern="0" dirty="0" smtClean="0"/>
              <a:t>Magyarország: a kishatárforgalmi közlekedés </a:t>
            </a:r>
            <a:r>
              <a:rPr lang="hu-HU" sz="2400" u="sng" kern="0" dirty="0" smtClean="0"/>
              <a:t>közszolgáltatásként</a:t>
            </a:r>
            <a:r>
              <a:rPr lang="hu-HU" sz="2400" kern="0" dirty="0" smtClean="0"/>
              <a:t> is megrendelhető </a:t>
            </a:r>
          </a:p>
          <a:p>
            <a:pPr lvl="1">
              <a:lnSpc>
                <a:spcPts val="3200"/>
              </a:lnSpc>
            </a:pPr>
            <a:r>
              <a:rPr lang="hu-HU" sz="2000" kern="0" dirty="0" smtClean="0"/>
              <a:t>Ausztriában hogyan működik? </a:t>
            </a:r>
          </a:p>
          <a:p>
            <a:pPr lvl="1">
              <a:lnSpc>
                <a:spcPts val="3200"/>
              </a:lnSpc>
            </a:pPr>
            <a:r>
              <a:rPr lang="hu-HU" sz="2000" u="sng" kern="0" dirty="0" smtClean="0"/>
              <a:t>Díjszabás</a:t>
            </a:r>
            <a:r>
              <a:rPr lang="hu-HU" sz="2000" kern="0" dirty="0" smtClean="0"/>
              <a:t> (tarifastruktúra, kedvezményrendszer)</a:t>
            </a:r>
          </a:p>
          <a:p>
            <a:pPr lvl="2">
              <a:lnSpc>
                <a:spcPts val="3200"/>
              </a:lnSpc>
            </a:pPr>
            <a:r>
              <a:rPr lang="hu-HU" sz="1800" kern="0" dirty="0"/>
              <a:t>Árkiegészítés mértéke</a:t>
            </a:r>
            <a:r>
              <a:rPr lang="hu-HU" sz="1800" kern="0" dirty="0" smtClean="0"/>
              <a:t>?</a:t>
            </a:r>
          </a:p>
          <a:p>
            <a:pPr>
              <a:lnSpc>
                <a:spcPts val="3200"/>
              </a:lnSpc>
            </a:pPr>
            <a:r>
              <a:rPr lang="hu-HU" sz="2400" kern="0" dirty="0" smtClean="0"/>
              <a:t>A térségben működő </a:t>
            </a:r>
            <a:r>
              <a:rPr lang="hu-HU" sz="2400" u="sng" kern="0" dirty="0" smtClean="0"/>
              <a:t>szolgáltatók együttműködése</a:t>
            </a:r>
          </a:p>
          <a:p>
            <a:pPr lvl="1">
              <a:lnSpc>
                <a:spcPts val="3200"/>
              </a:lnSpc>
            </a:pPr>
            <a:r>
              <a:rPr lang="hu-HU" sz="2000" kern="0" dirty="0" smtClean="0"/>
              <a:t>futásteljesítmény-különbségek kezelése</a:t>
            </a:r>
          </a:p>
          <a:p>
            <a:pPr lvl="1">
              <a:lnSpc>
                <a:spcPts val="3200"/>
              </a:lnSpc>
            </a:pPr>
            <a:r>
              <a:rPr lang="hu-HU" sz="2000" kern="0" dirty="0" smtClean="0"/>
              <a:t>integrált menetrend létrehozása</a:t>
            </a:r>
            <a:endParaRPr lang="hu-HU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4252915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Bildschirmpräsentation (4:3)</PresentationFormat>
  <Paragraphs>64</Paragraphs>
  <Slides>10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Alapértelmezett terv</vt:lpstr>
      <vt:lpstr>PowerPoint-Präsentation</vt:lpstr>
      <vt:lpstr>A fejlesztések indokoltsága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KTI KHT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kormendy</dc:creator>
  <cp:lastModifiedBy>Reference</cp:lastModifiedBy>
  <cp:revision>270</cp:revision>
  <dcterms:created xsi:type="dcterms:W3CDTF">2008-04-01T08:32:07Z</dcterms:created>
  <dcterms:modified xsi:type="dcterms:W3CDTF">2014-01-14T13:57:03Z</dcterms:modified>
</cp:coreProperties>
</file>