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1" r:id="rId3"/>
    <p:sldId id="267" r:id="rId4"/>
    <p:sldId id="285" r:id="rId5"/>
    <p:sldId id="289" r:id="rId6"/>
    <p:sldId id="288" r:id="rId7"/>
    <p:sldId id="287" r:id="rId8"/>
    <p:sldId id="286" r:id="rId9"/>
    <p:sldId id="290" r:id="rId10"/>
    <p:sldId id="284" r:id="rId11"/>
  </p:sldIdLst>
  <p:sldSz cx="9144000" cy="6858000" type="screen4x3"/>
  <p:notesSz cx="6662738" cy="98329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9165" autoAdjust="0"/>
  </p:normalViewPr>
  <p:slideViewPr>
    <p:cSldViewPr>
      <p:cViewPr>
        <p:scale>
          <a:sx n="75" d="100"/>
          <a:sy n="75" d="100"/>
        </p:scale>
        <p:origin x="-74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859999-36C1-444A-9658-A6EC1610E124}" type="datetimeFigureOut">
              <a:rPr lang="hu-HU"/>
              <a:pPr>
                <a:defRPr/>
              </a:pPr>
              <a:t>2014.01.14.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5D9F26-226A-413F-8BC2-2F648C6D68BC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773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43ED73-70B3-47DF-B51F-4E3100E70637}" type="datetimeFigureOut">
              <a:rPr lang="hu-HU"/>
              <a:pPr>
                <a:defRPr/>
              </a:pPr>
              <a:t>2014.01.14.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670425"/>
            <a:ext cx="5329238" cy="442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7FDA06-4D13-487C-B991-5AC172B0396D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6451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BF3A-44A8-43EA-9B22-EAD22A795D06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8E896-8727-4F18-96B2-AE58B47F79F0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48AF-4931-4AD1-8F39-789496B9A9D2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54BE-F0C4-40DD-993E-BD7C8D4D5679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2DE9-0287-4A72-903C-695519CF529D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0DF2-B282-47D0-BEBE-D47027555C66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3000-C10A-4C05-8B44-EDEF97BA92D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3F15D-B9F9-4622-A6E6-73372F1A3D3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3267D-109C-4C7F-9C54-E50B569219EE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8E71-C98C-4C37-95FD-0F96C52D5CE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EFA7-EE4C-4F72-9D2B-636304A1D697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E85C69-8398-484C-A44F-D0AD24604EFF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9.jpeg"/><Relationship Id="rId2" Type="http://schemas.openxmlformats.org/officeDocument/2006/relationships/hyperlink" Target="http://www.wu.ac.at/ru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hyperlink" Target="http://www.kti.hu/index.php/home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hyperlink" Target="http://www.lebensministerium.a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 bwMode="auto">
          <a:xfrm>
            <a:off x="0" y="1916832"/>
            <a:ext cx="9144000" cy="211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Initial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proposals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for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the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promotion</a:t>
            </a:r>
            <a:r>
              <a:rPr kumimoji="0" lang="hu-HU" sz="32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 of </a:t>
            </a:r>
            <a:r>
              <a:rPr kumimoji="0" lang="hu-HU" sz="3200" b="1" i="0" u="none" strike="noStrike" kern="0" cap="none" spc="0" normalizeH="0" noProof="0" dirty="0" err="1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eco-mobility</a:t>
            </a:r>
            <a:r>
              <a:rPr kumimoji="0" lang="hu-HU" sz="32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3200" b="1" i="0" u="none" strike="noStrike" kern="0" cap="none" spc="0" normalizeH="0" noProof="0" dirty="0" err="1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in</a:t>
            </a:r>
            <a:r>
              <a:rPr kumimoji="0" lang="hu-HU" sz="32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3200" b="1" i="0" u="none" strike="noStrike" kern="0" cap="none" spc="0" normalizeH="0" noProof="0" dirty="0" err="1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the</a:t>
            </a:r>
            <a:r>
              <a:rPr kumimoji="0" lang="hu-HU" sz="32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3200" b="1" i="0" u="none" strike="noStrike" kern="0" cap="none" spc="0" normalizeH="0" noProof="0" dirty="0" err="1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Austro-Hungarian</a:t>
            </a:r>
            <a:r>
              <a:rPr kumimoji="0" lang="hu-HU" sz="32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3200" b="1" i="0" u="none" strike="noStrike" kern="0" cap="none" spc="0" normalizeH="0" noProof="0" dirty="0" err="1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border</a:t>
            </a:r>
            <a:r>
              <a:rPr kumimoji="0" lang="hu-HU" sz="32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3200" b="1" i="0" u="none" strike="noStrike" kern="0" cap="none" spc="0" normalizeH="0" noProof="0" dirty="0" err="1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region</a:t>
            </a:r>
            <a:endParaRPr kumimoji="0" lang="hu-HU" sz="3200" b="1" i="1" u="none" strike="noStrike" kern="0" cap="none" spc="0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 bwMode="auto">
          <a:xfrm>
            <a:off x="0" y="5013176"/>
            <a:ext cx="9144000" cy="1537739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6" algn="ctr" eaLnBrk="0" hangingPunct="0">
              <a:lnSpc>
                <a:spcPct val="170000"/>
              </a:lnSpc>
              <a:spcBef>
                <a:spcPct val="20000"/>
              </a:spcBef>
              <a:defRPr/>
            </a:pPr>
            <a:r>
              <a:rPr kumimoji="0" lang="hu-H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EMAH project</a:t>
            </a:r>
          </a:p>
          <a:p>
            <a:pPr lvl="6" algn="ctr" eaLnBrk="0" hangingPunct="0">
              <a:lnSpc>
                <a:spcPct val="170000"/>
              </a:lnSpc>
              <a:spcBef>
                <a:spcPct val="20000"/>
              </a:spcBef>
              <a:defRPr/>
            </a:pPr>
            <a:endParaRPr kumimoji="0" lang="hu-HU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2600" b="1" dirty="0" smtClean="0">
                <a:latin typeface="Calibri" pitchFamily="34" charset="0"/>
              </a:rPr>
              <a:t>Álmos VIRÁG, project </a:t>
            </a:r>
            <a:r>
              <a:rPr lang="hu-HU" sz="2600" b="1" dirty="0" err="1" smtClean="0">
                <a:latin typeface="Calibri" pitchFamily="34" charset="0"/>
              </a:rPr>
              <a:t>leader</a:t>
            </a:r>
            <a:endParaRPr kumimoji="0" lang="hu-HU" sz="2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" name="Bild 1" descr="Wirtschaftsuniversitaet Wien">
            <a:hlinkClick r:id="rId2" tooltip="&quot;Wirtschaftsuniversitaet Wien&quot; t 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914" y="692696"/>
            <a:ext cx="1123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885825" cy="81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Grafik 2" descr="Közlekedéstudományi Intézet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0"/>
            <a:ext cx="2952328" cy="54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3448" y="692696"/>
            <a:ext cx="941705" cy="9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Kép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93563" y="692696"/>
            <a:ext cx="1619885" cy="33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Kép 10" descr="Home">
            <a:hlinkClick r:id="rId9" tooltip="Home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5665090"/>
            <a:ext cx="1238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http://www.seta-project.eu/images/logos/logo_landbgld_websi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38586" y="5912740"/>
            <a:ext cx="9429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https://encrypted-tbn0.gstatic.com/images?q=tbn:ANd9GcS09sFqUrTZlTUOfLt-WtFseo7xZvjvjkgRaBTtxUL4AaMLlYg3fA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64578" y="5775548"/>
            <a:ext cx="7905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4"/>
          <p:cNvSpPr txBox="1">
            <a:spLocks/>
          </p:cNvSpPr>
          <p:nvPr/>
        </p:nvSpPr>
        <p:spPr>
          <a:xfrm>
            <a:off x="457200" y="2348880"/>
            <a:ext cx="8229600" cy="2952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Thanks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for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your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attention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!</a:t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hu-HU" sz="44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Questions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?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Reasons </a:t>
            </a:r>
            <a:r>
              <a:rPr lang="de-AT" sz="4000" dirty="0" err="1" smtClean="0"/>
              <a:t>for</a:t>
            </a:r>
            <a:r>
              <a:rPr lang="hu-HU" sz="4000" dirty="0" smtClean="0"/>
              <a:t> improvements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/>
          <a:p>
            <a:r>
              <a:rPr lang="hu-HU" sz="2400" dirty="0" smtClean="0"/>
              <a:t>6300 passengers crossed the border by train (May 2013)</a:t>
            </a:r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/>
          <a:p>
            <a:r>
              <a:rPr lang="hu-HU" sz="2400" dirty="0" smtClean="0"/>
              <a:t>49200 </a:t>
            </a:r>
            <a:r>
              <a:rPr lang="hu-HU" sz="2400" dirty="0" err="1" smtClean="0"/>
              <a:t>vehicles</a:t>
            </a:r>
            <a:r>
              <a:rPr lang="hu-HU" sz="2400" dirty="0" smtClean="0"/>
              <a:t> </a:t>
            </a:r>
            <a:r>
              <a:rPr lang="hu-HU" sz="2400" dirty="0" err="1" smtClean="0"/>
              <a:t>crossed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border</a:t>
            </a:r>
            <a:endParaRPr lang="hu-HU" sz="2400" dirty="0" smtClean="0"/>
          </a:p>
          <a:p>
            <a:r>
              <a:rPr lang="hu-HU" sz="2400" dirty="0" err="1" smtClean="0"/>
              <a:t>avg</a:t>
            </a:r>
            <a:r>
              <a:rPr lang="hu-HU" sz="2400" dirty="0" smtClean="0"/>
              <a:t>. </a:t>
            </a:r>
            <a:r>
              <a:rPr lang="hu-HU" sz="2400" dirty="0" err="1"/>
              <a:t>v</a:t>
            </a:r>
            <a:r>
              <a:rPr lang="hu-HU" sz="2400" dirty="0" err="1" smtClean="0"/>
              <a:t>ehicle</a:t>
            </a:r>
            <a:r>
              <a:rPr lang="hu-HU" sz="2400" dirty="0" smtClean="0"/>
              <a:t> </a:t>
            </a:r>
            <a:r>
              <a:rPr lang="hu-HU" sz="2400" dirty="0" err="1" smtClean="0"/>
              <a:t>occupancy</a:t>
            </a:r>
            <a:r>
              <a:rPr lang="hu-HU" sz="2400" dirty="0" smtClean="0"/>
              <a:t> (</a:t>
            </a:r>
            <a:r>
              <a:rPr lang="hu-HU" sz="2400" dirty="0" err="1" smtClean="0"/>
              <a:t>based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interviews</a:t>
            </a:r>
            <a:r>
              <a:rPr lang="hu-HU" sz="2400" dirty="0" smtClean="0"/>
              <a:t>): 1.74</a:t>
            </a:r>
          </a:p>
          <a:p>
            <a:r>
              <a:rPr lang="hu-HU" sz="2400" dirty="0" smtClean="0"/>
              <a:t>according to th</a:t>
            </a:r>
            <a:r>
              <a:rPr lang="de-AT" sz="2400" dirty="0" err="1" smtClean="0"/>
              <a:t>is</a:t>
            </a:r>
            <a:r>
              <a:rPr lang="hu-HU" sz="2400" dirty="0" smtClean="0"/>
              <a:t>, the number of passengers of individual traffic:</a:t>
            </a:r>
            <a:br>
              <a:rPr lang="hu-HU" sz="2400" dirty="0" smtClean="0"/>
            </a:br>
            <a:r>
              <a:rPr lang="hu-HU" sz="2400" dirty="0" smtClean="0"/>
              <a:t>85600 ps.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55679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weekdays</a:t>
            </a:r>
            <a:r>
              <a:rPr lang="hu-HU" sz="2400" dirty="0" smtClean="0"/>
              <a:t> (</a:t>
            </a:r>
            <a:r>
              <a:rPr lang="hu-HU" sz="2400" dirty="0" err="1" smtClean="0"/>
              <a:t>Tuesday</a:t>
            </a:r>
            <a:r>
              <a:rPr lang="hu-HU" sz="2400" dirty="0" smtClean="0"/>
              <a:t>, </a:t>
            </a:r>
            <a:r>
              <a:rPr lang="hu-HU" sz="2400" dirty="0" err="1" smtClean="0"/>
              <a:t>Friday</a:t>
            </a:r>
            <a:r>
              <a:rPr lang="hu-HU" sz="2400" dirty="0" smtClean="0"/>
              <a:t>), a </a:t>
            </a:r>
            <a:r>
              <a:rPr lang="hu-HU" sz="2400" dirty="0" err="1" smtClean="0"/>
              <a:t>total</a:t>
            </a:r>
            <a:r>
              <a:rPr lang="hu-HU" sz="2400" dirty="0" smtClean="0"/>
              <a:t> of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609329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The 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</a:t>
            </a:r>
            <a:r>
              <a:rPr lang="hu-HU" sz="2400" dirty="0" smtClean="0"/>
              <a:t> ratio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two</a:t>
            </a:r>
            <a:r>
              <a:rPr lang="hu-HU" sz="2400" dirty="0" smtClean="0"/>
              <a:t> </a:t>
            </a:r>
            <a:r>
              <a:rPr lang="hu-HU" sz="2400" dirty="0" err="1" smtClean="0"/>
              <a:t>transport</a:t>
            </a:r>
            <a:r>
              <a:rPr lang="hu-HU" sz="2400" dirty="0" smtClean="0"/>
              <a:t> </a:t>
            </a:r>
            <a:r>
              <a:rPr lang="hu-HU" sz="2400" dirty="0" err="1" smtClean="0"/>
              <a:t>sectors</a:t>
            </a:r>
            <a:r>
              <a:rPr lang="hu-HU" sz="2400" dirty="0" smtClean="0"/>
              <a:t>: 7:93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0" y="-27384"/>
            <a:ext cx="914400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eaLnBrk="0" hangingPunct="0">
              <a:defRPr/>
            </a:pPr>
            <a:r>
              <a:rPr kumimoji="0" lang="hu-HU" sz="32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Railway</a:t>
            </a:r>
            <a:r>
              <a:rPr kumimoji="0" lang="hu-HU" sz="3200" b="1" i="0" u="sng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line </a:t>
            </a:r>
            <a:r>
              <a:rPr kumimoji="0" lang="hu-HU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512</a:t>
            </a:r>
            <a:r>
              <a:rPr lang="hu-HU" sz="3200" b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: </a:t>
            </a:r>
            <a:r>
              <a:rPr lang="hu-HU" sz="3200" b="1" u="sng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Deutschkreutz</a:t>
            </a:r>
            <a:r>
              <a:rPr lang="hu-HU" sz="3200" b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3200" b="1" u="sng" kern="0" dirty="0" smtClean="0">
                <a:solidFill>
                  <a:schemeClr val="tx2"/>
                </a:solidFill>
                <a:latin typeface="Calibri" pitchFamily="34" charset="0"/>
              </a:rPr>
              <a:t>– </a:t>
            </a:r>
            <a:r>
              <a:rPr lang="hu-HU" sz="3200" b="1" u="sng" kern="0" dirty="0" err="1" smtClean="0">
                <a:solidFill>
                  <a:schemeClr val="tx2"/>
                </a:solidFill>
                <a:latin typeface="Calibri" pitchFamily="34" charset="0"/>
              </a:rPr>
              <a:t>Ebenfurth</a:t>
            </a:r>
            <a:r>
              <a:rPr lang="hu-HU" sz="3200" b="1" u="sng" kern="0" dirty="0" smtClean="0">
                <a:solidFill>
                  <a:schemeClr val="tx2"/>
                </a:solidFill>
                <a:latin typeface="Calibri" pitchFamily="34" charset="0"/>
              </a:rPr>
              <a:t> [–Wien]</a:t>
            </a:r>
            <a:endParaRPr kumimoji="0" lang="hu-HU" sz="3200" b="1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427984" y="764704"/>
            <a:ext cx="4536504" cy="4525963"/>
          </a:xfrm>
        </p:spPr>
        <p:txBody>
          <a:bodyPr/>
          <a:lstStyle/>
          <a:p>
            <a:r>
              <a:rPr lang="hu-HU" b="1" dirty="0" err="1" smtClean="0">
                <a:latin typeface="Calibri" pitchFamily="34" charset="0"/>
              </a:rPr>
              <a:t>Direct</a:t>
            </a:r>
            <a:r>
              <a:rPr lang="hu-HU" b="1" dirty="0" smtClean="0">
                <a:latin typeface="Calibri" pitchFamily="34" charset="0"/>
              </a:rPr>
              <a:t> </a:t>
            </a:r>
            <a:r>
              <a:rPr lang="hu-HU" b="1" dirty="0" err="1" smtClean="0">
                <a:latin typeface="Calibri" pitchFamily="34" charset="0"/>
              </a:rPr>
              <a:t>trains</a:t>
            </a:r>
            <a:r>
              <a:rPr lang="hu-HU" b="1" dirty="0" smtClean="0">
                <a:latin typeface="Calibri" pitchFamily="34" charset="0"/>
              </a:rPr>
              <a:t> </a:t>
            </a:r>
            <a:r>
              <a:rPr lang="hu-HU" b="1" dirty="0" err="1" smtClean="0">
                <a:latin typeface="Calibri" pitchFamily="34" charset="0"/>
              </a:rPr>
              <a:t>towards</a:t>
            </a:r>
            <a:r>
              <a:rPr lang="hu-HU" b="1" dirty="0" smtClean="0">
                <a:latin typeface="Calibri" pitchFamily="34" charset="0"/>
              </a:rPr>
              <a:t> Eisenstadt</a:t>
            </a:r>
          </a:p>
          <a:p>
            <a:pPr lvl="1"/>
            <a:r>
              <a:rPr lang="hu-HU" b="1" dirty="0" err="1" smtClean="0">
                <a:latin typeface="Calibri" pitchFamily="34" charset="0"/>
              </a:rPr>
              <a:t>At</a:t>
            </a:r>
            <a:r>
              <a:rPr lang="hu-HU" b="1" dirty="0" smtClean="0">
                <a:latin typeface="Calibri" pitchFamily="34" charset="0"/>
              </a:rPr>
              <a:t> </a:t>
            </a:r>
            <a:r>
              <a:rPr lang="hu-HU" b="1" dirty="0" err="1" smtClean="0">
                <a:latin typeface="Calibri" pitchFamily="34" charset="0"/>
              </a:rPr>
              <a:t>peak</a:t>
            </a:r>
            <a:r>
              <a:rPr lang="hu-HU" b="1" dirty="0" smtClean="0">
                <a:latin typeface="Calibri" pitchFamily="34" charset="0"/>
              </a:rPr>
              <a:t> </a:t>
            </a:r>
            <a:r>
              <a:rPr lang="hu-HU" b="1" dirty="0" err="1" smtClean="0">
                <a:latin typeface="Calibri" pitchFamily="34" charset="0"/>
              </a:rPr>
              <a:t>hours</a:t>
            </a:r>
            <a:r>
              <a:rPr lang="hu-HU" b="1" dirty="0" smtClean="0">
                <a:latin typeface="Calibri" pitchFamily="34" charset="0"/>
              </a:rPr>
              <a:t>, </a:t>
            </a:r>
            <a:r>
              <a:rPr lang="hu-HU" b="1" dirty="0" err="1" smtClean="0">
                <a:latin typeface="Calibri" pitchFamily="34" charset="0"/>
              </a:rPr>
              <a:t>every</a:t>
            </a:r>
            <a:r>
              <a:rPr lang="hu-HU" b="1" dirty="0" smtClean="0">
                <a:latin typeface="Calibri" pitchFamily="34" charset="0"/>
              </a:rPr>
              <a:t> 2nd </a:t>
            </a:r>
            <a:r>
              <a:rPr lang="hu-HU" b="1" dirty="0" err="1" smtClean="0">
                <a:latin typeface="Calibri" pitchFamily="34" charset="0"/>
              </a:rPr>
              <a:t>train</a:t>
            </a:r>
            <a:r>
              <a:rPr lang="hu-HU" b="1" dirty="0" smtClean="0">
                <a:latin typeface="Calibri" pitchFamily="34" charset="0"/>
              </a:rPr>
              <a:t> </a:t>
            </a:r>
            <a:r>
              <a:rPr lang="hu-HU" b="1" dirty="0" err="1" smtClean="0">
                <a:latin typeface="Calibri" pitchFamily="34" charset="0"/>
              </a:rPr>
              <a:t>goes</a:t>
            </a:r>
            <a:r>
              <a:rPr lang="hu-HU" b="1" dirty="0" smtClean="0">
                <a:latin typeface="Calibri" pitchFamily="34" charset="0"/>
              </a:rPr>
              <a:t> </a:t>
            </a:r>
            <a:r>
              <a:rPr lang="hu-HU" b="1" dirty="0" err="1" smtClean="0">
                <a:latin typeface="Calibri" pitchFamily="34" charset="0"/>
              </a:rPr>
              <a:t>to</a:t>
            </a:r>
            <a:r>
              <a:rPr lang="hu-HU" b="1" dirty="0" smtClean="0">
                <a:latin typeface="Calibri" pitchFamily="34" charset="0"/>
              </a:rPr>
              <a:t> Eisenstadt?</a:t>
            </a:r>
          </a:p>
          <a:p>
            <a:pPr lvl="1"/>
            <a:r>
              <a:rPr lang="hu-HU" b="1" dirty="0" err="1" smtClean="0">
                <a:latin typeface="Calibri" pitchFamily="34" charset="0"/>
              </a:rPr>
              <a:t>Direct</a:t>
            </a:r>
            <a:r>
              <a:rPr lang="hu-HU" b="1" dirty="0" smtClean="0">
                <a:latin typeface="Calibri" pitchFamily="34" charset="0"/>
              </a:rPr>
              <a:t> </a:t>
            </a:r>
            <a:r>
              <a:rPr lang="hu-HU" b="1" dirty="0" err="1" smtClean="0">
                <a:latin typeface="Calibri" pitchFamily="34" charset="0"/>
              </a:rPr>
              <a:t>buses</a:t>
            </a:r>
            <a:r>
              <a:rPr lang="hu-HU" b="1" dirty="0" smtClean="0">
                <a:latin typeface="Calibri" pitchFamily="34" charset="0"/>
              </a:rPr>
              <a:t>?</a:t>
            </a:r>
          </a:p>
          <a:p>
            <a:endParaRPr lang="hu-HU" b="1" dirty="0" smtClean="0">
              <a:latin typeface="Calibri" pitchFamily="34" charset="0"/>
            </a:endParaRPr>
          </a:p>
          <a:p>
            <a:r>
              <a:rPr lang="hu-HU" b="1" dirty="0" smtClean="0">
                <a:latin typeface="Calibri" pitchFamily="34" charset="0"/>
              </a:rPr>
              <a:t>More </a:t>
            </a:r>
            <a:r>
              <a:rPr lang="hu-HU" b="1" dirty="0" err="1" smtClean="0">
                <a:latin typeface="Calibri" pitchFamily="34" charset="0"/>
              </a:rPr>
              <a:t>frequent</a:t>
            </a:r>
            <a:r>
              <a:rPr lang="hu-HU" b="1" dirty="0" smtClean="0">
                <a:latin typeface="Calibri" pitchFamily="34" charset="0"/>
              </a:rPr>
              <a:t> </a:t>
            </a:r>
            <a:r>
              <a:rPr lang="hu-HU" b="1" dirty="0" err="1" smtClean="0">
                <a:latin typeface="Calibri" pitchFamily="34" charset="0"/>
              </a:rPr>
              <a:t>trains</a:t>
            </a:r>
            <a:r>
              <a:rPr lang="hu-HU" b="1" dirty="0" smtClean="0">
                <a:latin typeface="Calibri" pitchFamily="34" charset="0"/>
              </a:rPr>
              <a:t> </a:t>
            </a:r>
            <a:r>
              <a:rPr lang="hu-HU" b="1" dirty="0" err="1" smtClean="0">
                <a:latin typeface="Calibri" pitchFamily="34" charset="0"/>
              </a:rPr>
              <a:t>at</a:t>
            </a:r>
            <a:r>
              <a:rPr lang="hu-HU" b="1" dirty="0" smtClean="0">
                <a:latin typeface="Calibri" pitchFamily="34" charset="0"/>
              </a:rPr>
              <a:t> </a:t>
            </a:r>
            <a:r>
              <a:rPr lang="hu-HU" b="1" dirty="0" err="1" smtClean="0">
                <a:latin typeface="Calibri" pitchFamily="34" charset="0"/>
              </a:rPr>
              <a:t>off-peak</a:t>
            </a:r>
            <a:r>
              <a:rPr lang="hu-HU" b="1" dirty="0" smtClean="0">
                <a:latin typeface="Calibri" pitchFamily="34" charset="0"/>
              </a:rPr>
              <a:t> </a:t>
            </a:r>
            <a:r>
              <a:rPr lang="hu-HU" b="1" dirty="0" err="1" smtClean="0">
                <a:latin typeface="Calibri" pitchFamily="34" charset="0"/>
              </a:rPr>
              <a:t>times</a:t>
            </a:r>
            <a:endParaRPr lang="hu-HU" b="1" dirty="0">
              <a:latin typeface="Calibri" pitchFamily="34" charset="0"/>
            </a:endParaRPr>
          </a:p>
          <a:p>
            <a:pPr lvl="1"/>
            <a:endParaRPr lang="hu-HU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-36512" y="-27384"/>
            <a:ext cx="914400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Railway</a:t>
            </a:r>
            <a:r>
              <a:rPr kumimoji="0" lang="hu-HU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line 524</a:t>
            </a:r>
            <a:r>
              <a:rPr lang="hu-HU" sz="3200" b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: Sopron – Wiener </a:t>
            </a:r>
            <a:r>
              <a:rPr lang="hu-HU" sz="3200" b="1" u="sng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Neustadt</a:t>
            </a:r>
            <a:endParaRPr kumimoji="0" lang="hu-HU" sz="3200" b="1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Tartalom helye 3"/>
          <p:cNvSpPr txBox="1">
            <a:spLocks/>
          </p:cNvSpPr>
          <p:nvPr/>
        </p:nvSpPr>
        <p:spPr>
          <a:xfrm>
            <a:off x="4608512" y="764704"/>
            <a:ext cx="4535488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b="1" kern="0" dirty="0" err="1" smtClean="0">
                <a:latin typeface="Calibri" pitchFamily="34" charset="0"/>
              </a:rPr>
              <a:t>Increase</a:t>
            </a:r>
            <a:r>
              <a:rPr lang="hu-HU" sz="2800" b="1" kern="0" dirty="0" smtClean="0">
                <a:latin typeface="Calibri" pitchFamily="34" charset="0"/>
              </a:rPr>
              <a:t> </a:t>
            </a:r>
            <a:r>
              <a:rPr lang="hu-HU" sz="2800" b="1" kern="0" dirty="0" err="1" smtClean="0">
                <a:latin typeface="Calibri" pitchFamily="34" charset="0"/>
              </a:rPr>
              <a:t>in</a:t>
            </a:r>
            <a:r>
              <a:rPr lang="hu-HU" sz="2800" b="1" kern="0" dirty="0" smtClean="0">
                <a:latin typeface="Calibri" pitchFamily="34" charset="0"/>
              </a:rPr>
              <a:t> </a:t>
            </a:r>
            <a:r>
              <a:rPr lang="hu-HU" sz="2800" b="1" kern="0" dirty="0" err="1" smtClean="0">
                <a:latin typeface="Calibri" pitchFamily="34" charset="0"/>
              </a:rPr>
              <a:t>capacity</a:t>
            </a:r>
            <a:endParaRPr lang="hu-HU" sz="2800" b="1" kern="0" dirty="0" smtClean="0">
              <a:latin typeface="Calibri" pitchFamily="34" charset="0"/>
            </a:endParaRPr>
          </a:p>
          <a:p>
            <a:r>
              <a:rPr lang="hu-HU" sz="2800" b="1" kern="0" dirty="0" err="1" smtClean="0">
                <a:latin typeface="Calibri" pitchFamily="34" charset="0"/>
              </a:rPr>
              <a:t>Electrification</a:t>
            </a:r>
            <a:endParaRPr lang="hu-HU" sz="2800" b="1" kern="0" dirty="0" smtClean="0">
              <a:latin typeface="Calibri" pitchFamily="34" charset="0"/>
            </a:endParaRPr>
          </a:p>
          <a:p>
            <a:pPr lvl="1"/>
            <a:r>
              <a:rPr lang="hu-HU" sz="2400" b="1" kern="0" dirty="0" err="1" smtClean="0">
                <a:latin typeface="Calibri" pitchFamily="34" charset="0"/>
              </a:rPr>
              <a:t>Newer</a:t>
            </a:r>
            <a:r>
              <a:rPr lang="hu-HU" sz="2400" b="1" kern="0" dirty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trains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with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larger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capacity</a:t>
            </a:r>
            <a:r>
              <a:rPr lang="hu-HU" sz="2400" b="1" kern="0" dirty="0" smtClean="0">
                <a:latin typeface="Calibri" pitchFamily="34" charset="0"/>
              </a:rPr>
              <a:t/>
            </a:r>
            <a:br>
              <a:rPr lang="hu-HU" sz="2400" b="1" kern="0" dirty="0" smtClean="0">
                <a:latin typeface="Calibri" pitchFamily="34" charset="0"/>
              </a:rPr>
            </a:br>
            <a:r>
              <a:rPr lang="hu-HU" sz="2400" b="1" kern="0" dirty="0" smtClean="0">
                <a:latin typeface="Calibri" pitchFamily="34" charset="0"/>
              </a:rPr>
              <a:t/>
            </a:r>
            <a:br>
              <a:rPr lang="hu-HU" sz="2400" b="1" kern="0" dirty="0" smtClean="0">
                <a:latin typeface="Calibri" pitchFamily="34" charset="0"/>
              </a:rPr>
            </a:br>
            <a:endParaRPr lang="hu-HU" sz="2400" b="1" kern="0" dirty="0" smtClean="0">
              <a:latin typeface="Calibri" pitchFamily="34" charset="0"/>
            </a:endParaRPr>
          </a:p>
          <a:p>
            <a:pPr lvl="1"/>
            <a:r>
              <a:rPr lang="hu-HU" sz="2400" b="1" kern="0" dirty="0" err="1" smtClean="0">
                <a:latin typeface="Calibri" pitchFamily="34" charset="0"/>
              </a:rPr>
              <a:t>Possibility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to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run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direct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trains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to</a:t>
            </a:r>
            <a:r>
              <a:rPr lang="hu-HU" sz="2400" b="1" kern="0" dirty="0" smtClean="0">
                <a:latin typeface="Calibri" pitchFamily="34" charset="0"/>
              </a:rPr>
              <a:t> Győr </a:t>
            </a:r>
            <a:r>
              <a:rPr lang="hu-HU" sz="2400" b="1" kern="0" dirty="0" err="1" smtClean="0">
                <a:latin typeface="Calibri" pitchFamily="34" charset="0"/>
              </a:rPr>
              <a:t>or</a:t>
            </a:r>
            <a:r>
              <a:rPr lang="hu-HU" sz="2400" b="1" kern="0" dirty="0" smtClean="0">
                <a:latin typeface="Calibri" pitchFamily="34" charset="0"/>
              </a:rPr>
              <a:t> Szombathely</a:t>
            </a:r>
          </a:p>
          <a:p>
            <a:pPr lvl="1"/>
            <a:endParaRPr lang="hu-HU" sz="2000" kern="0" dirty="0"/>
          </a:p>
        </p:txBody>
      </p:sp>
    </p:spTree>
    <p:extLst>
      <p:ext uri="{BB962C8B-B14F-4D97-AF65-F5344CB8AC3E}">
        <p14:creationId xmlns:p14="http://schemas.microsoft.com/office/powerpoint/2010/main" val="28266383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0" y="-27384"/>
            <a:ext cx="914400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u="sng" kern="0" noProof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Railway</a:t>
            </a:r>
            <a:r>
              <a:rPr lang="hu-HU" sz="3200" b="1" u="sng" kern="0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line 530</a:t>
            </a:r>
            <a:r>
              <a:rPr lang="hu-HU" sz="3200" b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: Szentgotthárd – Graz</a:t>
            </a:r>
            <a:endParaRPr kumimoji="0" lang="hu-HU" sz="3200" b="1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Tartalom helye 3"/>
          <p:cNvSpPr txBox="1">
            <a:spLocks/>
          </p:cNvSpPr>
          <p:nvPr/>
        </p:nvSpPr>
        <p:spPr>
          <a:xfrm>
            <a:off x="611560" y="3284984"/>
            <a:ext cx="4896544" cy="3240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b="1" kern="0" dirty="0" smtClean="0">
                <a:latin typeface="Calibri" pitchFamily="34" charset="0"/>
              </a:rPr>
              <a:t>New </a:t>
            </a:r>
            <a:r>
              <a:rPr lang="hu-HU" sz="2800" b="1" kern="0" dirty="0" err="1" smtClean="0">
                <a:latin typeface="Calibri" pitchFamily="34" charset="0"/>
              </a:rPr>
              <a:t>schedule</a:t>
            </a:r>
            <a:r>
              <a:rPr lang="hu-HU" sz="2800" b="1" kern="0" dirty="0" smtClean="0">
                <a:latin typeface="Calibri" pitchFamily="34" charset="0"/>
              </a:rPr>
              <a:t>: design of a </a:t>
            </a:r>
            <a:r>
              <a:rPr lang="hu-HU" sz="2800" b="1" kern="0" dirty="0" err="1" smtClean="0">
                <a:latin typeface="Calibri" pitchFamily="34" charset="0"/>
              </a:rPr>
              <a:t>zone-based</a:t>
            </a:r>
            <a:r>
              <a:rPr lang="hu-HU" sz="2800" b="1" kern="0" dirty="0" smtClean="0">
                <a:latin typeface="Calibri" pitchFamily="34" charset="0"/>
              </a:rPr>
              <a:t> </a:t>
            </a:r>
            <a:r>
              <a:rPr lang="hu-HU" sz="2800" b="1" kern="0" dirty="0" err="1" smtClean="0">
                <a:latin typeface="Calibri" pitchFamily="34" charset="0"/>
              </a:rPr>
              <a:t>structure</a:t>
            </a:r>
            <a:r>
              <a:rPr lang="hu-HU" sz="2800" b="1" kern="0" dirty="0" smtClean="0">
                <a:latin typeface="Calibri" pitchFamily="34" charset="0"/>
              </a:rPr>
              <a:t> (</a:t>
            </a:r>
            <a:r>
              <a:rPr lang="hu-HU" sz="2800" b="1" kern="0" dirty="0" err="1" smtClean="0">
                <a:latin typeface="Calibri" pitchFamily="34" charset="0"/>
              </a:rPr>
              <a:t>internal</a:t>
            </a:r>
            <a:r>
              <a:rPr lang="hu-HU" sz="2800" b="1" kern="0" dirty="0" smtClean="0">
                <a:latin typeface="Calibri" pitchFamily="34" charset="0"/>
              </a:rPr>
              <a:t> </a:t>
            </a:r>
            <a:r>
              <a:rPr lang="hu-HU" sz="2800" b="1" kern="0" dirty="0" err="1" smtClean="0">
                <a:latin typeface="Calibri" pitchFamily="34" charset="0"/>
              </a:rPr>
              <a:t>endpoint</a:t>
            </a:r>
            <a:r>
              <a:rPr lang="hu-HU" sz="2800" b="1" kern="0" dirty="0" smtClean="0">
                <a:latin typeface="Calibri" pitchFamily="34" charset="0"/>
              </a:rPr>
              <a:t>: </a:t>
            </a:r>
            <a:r>
              <a:rPr lang="hu-HU" sz="2800" b="1" kern="0" dirty="0" err="1" smtClean="0">
                <a:latin typeface="Calibri" pitchFamily="34" charset="0"/>
              </a:rPr>
              <a:t>Feldbach</a:t>
            </a:r>
            <a:r>
              <a:rPr lang="hu-HU" sz="2800" b="1" kern="0" dirty="0" smtClean="0">
                <a:latin typeface="Calibri" pitchFamily="34" charset="0"/>
              </a:rPr>
              <a:t> </a:t>
            </a:r>
            <a:r>
              <a:rPr lang="hu-HU" sz="2800" b="1" kern="0" dirty="0" err="1" smtClean="0">
                <a:latin typeface="Calibri" pitchFamily="34" charset="0"/>
              </a:rPr>
              <a:t>or</a:t>
            </a:r>
            <a:r>
              <a:rPr lang="hu-HU" sz="2800" b="1" kern="0" dirty="0" smtClean="0">
                <a:latin typeface="Calibri" pitchFamily="34" charset="0"/>
              </a:rPr>
              <a:t> </a:t>
            </a:r>
            <a:r>
              <a:rPr lang="hu-HU" sz="2800" b="1" kern="0" dirty="0" err="1" smtClean="0">
                <a:latin typeface="Calibri" pitchFamily="34" charset="0"/>
              </a:rPr>
              <a:t>Gleisdorf</a:t>
            </a:r>
            <a:r>
              <a:rPr lang="hu-HU" sz="2800" b="1" kern="0" dirty="0" smtClean="0">
                <a:latin typeface="Calibri" pitchFamily="34" charset="0"/>
              </a:rPr>
              <a:t>)</a:t>
            </a:r>
          </a:p>
          <a:p>
            <a:pPr lvl="1"/>
            <a:r>
              <a:rPr lang="hu-HU" sz="2400" b="1" kern="0" dirty="0" err="1" smtClean="0">
                <a:latin typeface="Calibri" pitchFamily="34" charset="0"/>
              </a:rPr>
              <a:t>Provided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that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the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electrification</a:t>
            </a:r>
            <a:r>
              <a:rPr lang="hu-HU" sz="2400" b="1" kern="0" dirty="0" smtClean="0">
                <a:latin typeface="Calibri" pitchFamily="34" charset="0"/>
              </a:rPr>
              <a:t> and </a:t>
            </a:r>
            <a:r>
              <a:rPr lang="hu-HU" sz="2400" b="1" kern="0" dirty="0" err="1" smtClean="0">
                <a:latin typeface="Calibri" pitchFamily="34" charset="0"/>
              </a:rPr>
              <a:t>the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double-track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sections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are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completed</a:t>
            </a:r>
            <a:endParaRPr lang="hu-HU" sz="2400" b="1" kern="0" dirty="0" smtClean="0">
              <a:latin typeface="Calibri" pitchFamily="34" charset="0"/>
            </a:endParaRPr>
          </a:p>
          <a:p>
            <a:pPr lvl="1"/>
            <a:endParaRPr lang="hu-HU" sz="2000" b="1" kern="0" dirty="0"/>
          </a:p>
        </p:txBody>
      </p:sp>
    </p:spTree>
    <p:extLst>
      <p:ext uri="{BB962C8B-B14F-4D97-AF65-F5344CB8AC3E}">
        <p14:creationId xmlns:p14="http://schemas.microsoft.com/office/powerpoint/2010/main" val="1300199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6512" y="-27384"/>
            <a:ext cx="9144000" cy="100811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hu-HU"/>
            </a:defPPr>
            <a:lvl1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sz="3200" b="1" u="sng" ker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dirty="0" err="1"/>
              <a:t>Railway</a:t>
            </a:r>
            <a:r>
              <a:rPr lang="hu-HU" dirty="0"/>
              <a:t> line </a:t>
            </a:r>
            <a:r>
              <a:rPr lang="hu-HU" dirty="0" smtClean="0"/>
              <a:t>700: Győr – Bruck/</a:t>
            </a:r>
            <a:r>
              <a:rPr lang="hu-HU" dirty="0" err="1" smtClean="0"/>
              <a:t>Leitha</a:t>
            </a:r>
            <a:r>
              <a:rPr lang="hu-HU" dirty="0" smtClean="0"/>
              <a:t> [–Wien]</a:t>
            </a:r>
            <a:endParaRPr lang="hu-HU" dirty="0"/>
          </a:p>
        </p:txBody>
      </p:sp>
      <p:sp>
        <p:nvSpPr>
          <p:cNvPr id="4" name="Tartalom helye 3"/>
          <p:cNvSpPr txBox="1">
            <a:spLocks/>
          </p:cNvSpPr>
          <p:nvPr/>
        </p:nvSpPr>
        <p:spPr>
          <a:xfrm>
            <a:off x="323528" y="2564904"/>
            <a:ext cx="4536504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b="1" kern="0" dirty="0" err="1" smtClean="0">
                <a:latin typeface="Calibri" pitchFamily="34" charset="0"/>
              </a:rPr>
              <a:t>Direct</a:t>
            </a:r>
            <a:r>
              <a:rPr lang="hu-HU" sz="2800" b="1" kern="0" dirty="0" smtClean="0">
                <a:latin typeface="Calibri" pitchFamily="34" charset="0"/>
              </a:rPr>
              <a:t> </a:t>
            </a:r>
            <a:r>
              <a:rPr lang="hu-HU" sz="2800" b="1" kern="0" dirty="0" err="1" smtClean="0">
                <a:latin typeface="Calibri" pitchFamily="34" charset="0"/>
              </a:rPr>
              <a:t>connections</a:t>
            </a:r>
            <a:endParaRPr lang="hu-HU" sz="2800" b="1" kern="0" dirty="0" smtClean="0">
              <a:latin typeface="Calibri" pitchFamily="34" charset="0"/>
            </a:endParaRPr>
          </a:p>
          <a:p>
            <a:pPr lvl="1"/>
            <a:r>
              <a:rPr lang="hu-HU" sz="2400" b="1" kern="0" dirty="0" err="1" smtClean="0">
                <a:latin typeface="Calibri" pitchFamily="34" charset="0"/>
              </a:rPr>
              <a:t>section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between</a:t>
            </a:r>
            <a:r>
              <a:rPr lang="hu-HU" sz="2400" b="1" kern="0" dirty="0" smtClean="0">
                <a:latin typeface="Calibri" pitchFamily="34" charset="0"/>
              </a:rPr>
              <a:t> Bruck/</a:t>
            </a:r>
            <a:r>
              <a:rPr lang="hu-HU" sz="2400" b="1" kern="0" dirty="0" err="1" smtClean="0">
                <a:latin typeface="Calibri" pitchFamily="34" charset="0"/>
              </a:rPr>
              <a:t>Leitha</a:t>
            </a:r>
            <a:r>
              <a:rPr lang="hu-HU" sz="2400" b="1" kern="0" dirty="0" smtClean="0">
                <a:latin typeface="Calibri" pitchFamily="34" charset="0"/>
              </a:rPr>
              <a:t> and Wien </a:t>
            </a:r>
            <a:r>
              <a:rPr lang="hu-HU" sz="2400" b="1" kern="0" dirty="0" err="1" smtClean="0">
                <a:latin typeface="Calibri" pitchFamily="34" charset="0"/>
              </a:rPr>
              <a:t>would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get</a:t>
            </a:r>
            <a:r>
              <a:rPr lang="hu-HU" sz="2400" b="1" kern="0" dirty="0" smtClean="0">
                <a:latin typeface="Calibri" pitchFamily="34" charset="0"/>
              </a:rPr>
              <a:t> more </a:t>
            </a:r>
            <a:r>
              <a:rPr lang="hu-HU" sz="2400" b="1" kern="0" dirty="0" err="1" smtClean="0">
                <a:latin typeface="Calibri" pitchFamily="34" charset="0"/>
              </a:rPr>
              <a:t>crowded</a:t>
            </a:r>
            <a:endParaRPr lang="hu-HU" sz="2400" b="1" kern="0" dirty="0" smtClean="0">
              <a:latin typeface="Calibri" pitchFamily="34" charset="0"/>
            </a:endParaRPr>
          </a:p>
          <a:p>
            <a:pPr lvl="1"/>
            <a:r>
              <a:rPr lang="hu-HU" sz="2400" b="1" kern="0" dirty="0" err="1" smtClean="0">
                <a:latin typeface="Calibri" pitchFamily="34" charset="0"/>
              </a:rPr>
              <a:t>equalisation</a:t>
            </a:r>
            <a:r>
              <a:rPr lang="hu-HU" sz="2400" b="1" kern="0" dirty="0" smtClean="0">
                <a:latin typeface="Calibri" pitchFamily="34" charset="0"/>
              </a:rPr>
              <a:t> of </a:t>
            </a:r>
            <a:r>
              <a:rPr lang="hu-HU" sz="2400" b="1" kern="0" dirty="0" err="1" smtClean="0">
                <a:latin typeface="Calibri" pitchFamily="34" charset="0"/>
              </a:rPr>
              <a:t>mileages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can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also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cause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problems</a:t>
            </a:r>
            <a:r>
              <a:rPr lang="hu-HU" sz="2400" b="1" kern="0" dirty="0" smtClean="0">
                <a:latin typeface="Calibri" pitchFamily="34" charset="0"/>
              </a:rPr>
              <a:t/>
            </a:r>
            <a:br>
              <a:rPr lang="hu-HU" sz="2400" b="1" kern="0" dirty="0" smtClean="0">
                <a:latin typeface="Calibri" pitchFamily="34" charset="0"/>
              </a:rPr>
            </a:br>
            <a:endParaRPr lang="hu-HU" sz="2400" b="1" kern="0" dirty="0" smtClean="0">
              <a:latin typeface="Calibri" pitchFamily="34" charset="0"/>
            </a:endParaRPr>
          </a:p>
          <a:p>
            <a:r>
              <a:rPr lang="hu-HU" sz="2800" b="1" kern="0" dirty="0" err="1" smtClean="0">
                <a:latin typeface="Calibri" pitchFamily="34" charset="0"/>
              </a:rPr>
              <a:t>Extension</a:t>
            </a:r>
            <a:r>
              <a:rPr lang="hu-HU" sz="2800" b="1" kern="0" dirty="0" smtClean="0">
                <a:latin typeface="Calibri" pitchFamily="34" charset="0"/>
              </a:rPr>
              <a:t> of </a:t>
            </a:r>
            <a:r>
              <a:rPr lang="hu-HU" sz="2800" b="1" kern="0" dirty="0" err="1" smtClean="0">
                <a:latin typeface="Calibri" pitchFamily="34" charset="0"/>
              </a:rPr>
              <a:t>the</a:t>
            </a:r>
            <a:r>
              <a:rPr lang="hu-HU" sz="2800" b="1" kern="0" dirty="0" smtClean="0">
                <a:latin typeface="Calibri" pitchFamily="34" charset="0"/>
              </a:rPr>
              <a:t> </a:t>
            </a:r>
            <a:r>
              <a:rPr lang="hu-HU" sz="2800" b="1" kern="0" dirty="0" err="1" smtClean="0">
                <a:latin typeface="Calibri" pitchFamily="34" charset="0"/>
              </a:rPr>
              <a:t>operation</a:t>
            </a:r>
            <a:r>
              <a:rPr lang="hu-HU" sz="2800" b="1" kern="0" dirty="0" smtClean="0">
                <a:latin typeface="Calibri" pitchFamily="34" charset="0"/>
              </a:rPr>
              <a:t> </a:t>
            </a:r>
            <a:r>
              <a:rPr lang="hu-HU" sz="2800" b="1" kern="0" dirty="0" err="1" smtClean="0">
                <a:latin typeface="Calibri" pitchFamily="34" charset="0"/>
              </a:rPr>
              <a:t>time</a:t>
            </a:r>
            <a:endParaRPr lang="hu-HU" sz="2800" b="1" kern="0" dirty="0" smtClean="0">
              <a:latin typeface="Calibri" pitchFamily="34" charset="0"/>
            </a:endParaRPr>
          </a:p>
          <a:p>
            <a:pPr lvl="1"/>
            <a:endParaRPr lang="hu-HU" sz="2000" kern="0" dirty="0" smtClean="0"/>
          </a:p>
          <a:p>
            <a:pPr lvl="1"/>
            <a:endParaRPr lang="hu-HU" sz="2000" kern="0" dirty="0"/>
          </a:p>
        </p:txBody>
      </p:sp>
    </p:spTree>
    <p:extLst>
      <p:ext uri="{BB962C8B-B14F-4D97-AF65-F5344CB8AC3E}">
        <p14:creationId xmlns:p14="http://schemas.microsoft.com/office/powerpoint/2010/main" val="16877388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0" y="-27384"/>
            <a:ext cx="9144000" cy="136815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hu-HU"/>
            </a:defPPr>
            <a:lvl1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sz="3200" b="1" u="sng" ker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dirty="0" err="1" smtClean="0"/>
              <a:t>Railway</a:t>
            </a:r>
            <a:r>
              <a:rPr lang="hu-HU" dirty="0" smtClean="0"/>
              <a:t> line 731: Fertőszentmiklós – </a:t>
            </a:r>
            <a:r>
              <a:rPr lang="hu-HU" dirty="0" err="1" smtClean="0"/>
              <a:t>Neusiedl</a:t>
            </a:r>
            <a:r>
              <a:rPr lang="hu-HU" dirty="0" smtClean="0"/>
              <a:t>/</a:t>
            </a:r>
            <a:r>
              <a:rPr lang="hu-HU" dirty="0" err="1" smtClean="0"/>
              <a:t>See</a:t>
            </a:r>
            <a:endParaRPr lang="hu-HU" dirty="0"/>
          </a:p>
        </p:txBody>
      </p:sp>
      <p:sp>
        <p:nvSpPr>
          <p:cNvPr id="4" name="Tartalom helye 3"/>
          <p:cNvSpPr txBox="1">
            <a:spLocks/>
          </p:cNvSpPr>
          <p:nvPr/>
        </p:nvSpPr>
        <p:spPr>
          <a:xfrm>
            <a:off x="-36512" y="2780928"/>
            <a:ext cx="5112568" cy="38058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b="1" kern="0" dirty="0" smtClean="0">
                <a:latin typeface="Calibri" pitchFamily="34" charset="0"/>
              </a:rPr>
              <a:t>More </a:t>
            </a:r>
            <a:r>
              <a:rPr lang="hu-HU" sz="2800" b="1" kern="0" dirty="0" err="1" smtClean="0">
                <a:latin typeface="Calibri" pitchFamily="34" charset="0"/>
              </a:rPr>
              <a:t>comprehensible</a:t>
            </a:r>
            <a:r>
              <a:rPr lang="hu-HU" sz="2800" b="1" kern="0" dirty="0" smtClean="0">
                <a:latin typeface="Calibri" pitchFamily="34" charset="0"/>
              </a:rPr>
              <a:t> and </a:t>
            </a:r>
            <a:r>
              <a:rPr lang="hu-HU" sz="2800" b="1" kern="0" dirty="0" err="1" smtClean="0">
                <a:latin typeface="Calibri" pitchFamily="34" charset="0"/>
              </a:rPr>
              <a:t>predictable</a:t>
            </a:r>
            <a:r>
              <a:rPr lang="hu-HU" sz="2800" b="1" kern="0" dirty="0" smtClean="0">
                <a:latin typeface="Calibri" pitchFamily="34" charset="0"/>
              </a:rPr>
              <a:t> </a:t>
            </a:r>
            <a:r>
              <a:rPr lang="hu-HU" sz="2800" b="1" kern="0" dirty="0" err="1" smtClean="0">
                <a:latin typeface="Calibri" pitchFamily="34" charset="0"/>
              </a:rPr>
              <a:t>timetables</a:t>
            </a:r>
            <a:endParaRPr lang="hu-HU" sz="2800" b="1" kern="0" dirty="0" smtClean="0">
              <a:latin typeface="Calibri" pitchFamily="34" charset="0"/>
            </a:endParaRPr>
          </a:p>
          <a:p>
            <a:pPr lvl="1"/>
            <a:r>
              <a:rPr lang="hu-HU" sz="2400" b="1" kern="0" dirty="0" err="1">
                <a:latin typeface="Calibri" pitchFamily="34" charset="0"/>
              </a:rPr>
              <a:t>a</a:t>
            </a:r>
            <a:r>
              <a:rPr lang="hu-HU" sz="2400" b="1" kern="0" dirty="0" err="1" smtClean="0">
                <a:latin typeface="Calibri" pitchFamily="34" charset="0"/>
              </a:rPr>
              <a:t>bolition</a:t>
            </a:r>
            <a:r>
              <a:rPr lang="hu-HU" sz="2400" b="1" kern="0" dirty="0" smtClean="0">
                <a:latin typeface="Calibri" pitchFamily="34" charset="0"/>
              </a:rPr>
              <a:t> of </a:t>
            </a:r>
            <a:r>
              <a:rPr lang="hu-HU" sz="2400" b="1" kern="0" dirty="0" err="1" smtClean="0">
                <a:latin typeface="Calibri" pitchFamily="34" charset="0"/>
              </a:rPr>
              <a:t>the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complex</a:t>
            </a:r>
            <a:r>
              <a:rPr lang="hu-HU" sz="2400" b="1" kern="0" dirty="0" smtClean="0">
                <a:latin typeface="Calibri" pitchFamily="34" charset="0"/>
              </a:rPr>
              <a:t>, </a:t>
            </a:r>
            <a:r>
              <a:rPr lang="hu-HU" sz="2400" b="1" kern="0" dirty="0" err="1" smtClean="0">
                <a:latin typeface="Calibri" pitchFamily="34" charset="0"/>
              </a:rPr>
              <a:t>seasonal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constraints</a:t>
            </a:r>
            <a:endParaRPr lang="hu-HU" sz="2400" b="1" kern="0" dirty="0" smtClean="0">
              <a:latin typeface="Calibri" pitchFamily="34" charset="0"/>
            </a:endParaRPr>
          </a:p>
          <a:p>
            <a:pPr lvl="1"/>
            <a:r>
              <a:rPr lang="hu-HU" sz="2400" b="1" kern="0" dirty="0" err="1" smtClean="0">
                <a:latin typeface="Calibri" pitchFamily="34" charset="0"/>
              </a:rPr>
              <a:t>trains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getting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to</a:t>
            </a:r>
            <a:r>
              <a:rPr lang="hu-HU" sz="2400" b="1" kern="0" dirty="0" smtClean="0">
                <a:latin typeface="Calibri" pitchFamily="34" charset="0"/>
              </a:rPr>
              <a:t> Hungary</a:t>
            </a:r>
            <a:br>
              <a:rPr lang="hu-HU" sz="2400" b="1" kern="0" dirty="0" smtClean="0">
                <a:latin typeface="Calibri" pitchFamily="34" charset="0"/>
              </a:rPr>
            </a:br>
            <a:r>
              <a:rPr lang="hu-HU" sz="2400" b="1" kern="0" dirty="0" smtClean="0">
                <a:latin typeface="Calibri" pitchFamily="34" charset="0"/>
              </a:rPr>
              <a:t>more </a:t>
            </a:r>
            <a:r>
              <a:rPr lang="hu-HU" sz="2400" b="1" kern="0" dirty="0" err="1" smtClean="0">
                <a:latin typeface="Calibri" pitchFamily="34" charset="0"/>
              </a:rPr>
              <a:t>frequently</a:t>
            </a:r>
            <a:endParaRPr lang="hu-HU" sz="2400" b="1" kern="0" dirty="0" smtClean="0">
              <a:latin typeface="Calibri" pitchFamily="34" charset="0"/>
            </a:endParaRPr>
          </a:p>
          <a:p>
            <a:r>
              <a:rPr lang="hu-HU" sz="2800" b="1" kern="0" dirty="0" err="1" smtClean="0">
                <a:latin typeface="Calibri" pitchFamily="34" charset="0"/>
              </a:rPr>
              <a:t>Refurbishment</a:t>
            </a:r>
            <a:r>
              <a:rPr lang="hu-HU" sz="2800" b="1" kern="0" dirty="0" smtClean="0">
                <a:latin typeface="Calibri" pitchFamily="34" charset="0"/>
              </a:rPr>
              <a:t> of </a:t>
            </a:r>
            <a:r>
              <a:rPr lang="hu-HU" sz="2800" b="1" kern="0" dirty="0" err="1" smtClean="0">
                <a:latin typeface="Calibri" pitchFamily="34" charset="0"/>
              </a:rPr>
              <a:t>the</a:t>
            </a:r>
            <a:r>
              <a:rPr lang="hu-HU" sz="2800" b="1" kern="0" dirty="0" smtClean="0">
                <a:latin typeface="Calibri" pitchFamily="34" charset="0"/>
              </a:rPr>
              <a:t> </a:t>
            </a:r>
            <a:r>
              <a:rPr lang="hu-HU" sz="2800" b="1" kern="0" dirty="0" err="1" smtClean="0">
                <a:latin typeface="Calibri" pitchFamily="34" charset="0"/>
              </a:rPr>
              <a:t>Hungarian</a:t>
            </a:r>
            <a:r>
              <a:rPr lang="hu-HU" sz="2800" b="1" kern="0" dirty="0" smtClean="0">
                <a:latin typeface="Calibri" pitchFamily="34" charset="0"/>
              </a:rPr>
              <a:t> </a:t>
            </a:r>
            <a:r>
              <a:rPr lang="hu-HU" sz="2800" b="1" kern="0" dirty="0" err="1" smtClean="0">
                <a:latin typeface="Calibri" pitchFamily="34" charset="0"/>
              </a:rPr>
              <a:t>tracks</a:t>
            </a:r>
            <a:endParaRPr lang="hu-HU" sz="2800" b="1" kern="0" dirty="0" smtClean="0">
              <a:latin typeface="Calibri" pitchFamily="34" charset="0"/>
            </a:endParaRPr>
          </a:p>
          <a:p>
            <a:pPr lvl="1"/>
            <a:r>
              <a:rPr lang="hu-HU" sz="2400" b="1" kern="0" dirty="0" err="1">
                <a:latin typeface="Calibri" pitchFamily="34" charset="0"/>
              </a:rPr>
              <a:t>t</a:t>
            </a:r>
            <a:r>
              <a:rPr lang="hu-HU" sz="2400" b="1" kern="0" dirty="0" err="1" smtClean="0">
                <a:latin typeface="Calibri" pitchFamily="34" charset="0"/>
              </a:rPr>
              <a:t>rack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speed</a:t>
            </a:r>
            <a:r>
              <a:rPr lang="hu-HU" sz="2400" b="1" kern="0" dirty="0" smtClean="0">
                <a:latin typeface="Calibri" pitchFamily="34" charset="0"/>
              </a:rPr>
              <a:t> </a:t>
            </a:r>
            <a:r>
              <a:rPr lang="hu-HU" sz="2400" b="1" kern="0" dirty="0" err="1" smtClean="0">
                <a:latin typeface="Calibri" pitchFamily="34" charset="0"/>
              </a:rPr>
              <a:t>from</a:t>
            </a:r>
            <a:r>
              <a:rPr lang="hu-HU" sz="2400" b="1" kern="0" dirty="0" smtClean="0">
                <a:latin typeface="Calibri" pitchFamily="34" charset="0"/>
              </a:rPr>
              <a:t> 60 </a:t>
            </a:r>
            <a:r>
              <a:rPr lang="hu-HU" sz="2400" b="1" kern="0" dirty="0" err="1" smtClean="0">
                <a:latin typeface="Calibri" pitchFamily="34" charset="0"/>
              </a:rPr>
              <a:t>to</a:t>
            </a:r>
            <a:r>
              <a:rPr lang="hu-HU" sz="2400" b="1" kern="0" dirty="0" smtClean="0">
                <a:latin typeface="Calibri" pitchFamily="34" charset="0"/>
              </a:rPr>
              <a:t> 100 km/h</a:t>
            </a:r>
          </a:p>
          <a:p>
            <a:pPr lvl="1"/>
            <a:endParaRPr lang="hu-HU" sz="2400" b="1" kern="0" dirty="0"/>
          </a:p>
        </p:txBody>
      </p:sp>
    </p:spTree>
    <p:extLst>
      <p:ext uri="{BB962C8B-B14F-4D97-AF65-F5344CB8AC3E}">
        <p14:creationId xmlns:p14="http://schemas.microsoft.com/office/powerpoint/2010/main" val="35253559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0" y="-72008"/>
            <a:ext cx="9144000" cy="155679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eaLnBrk="0" hangingPunct="0">
              <a:defRPr/>
            </a:pPr>
            <a:r>
              <a:rPr lang="de-AT" sz="2400" b="1" u="sng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Preliminary</a:t>
            </a:r>
            <a:r>
              <a:rPr lang="de-AT" sz="2400" b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s</a:t>
            </a:r>
            <a:r>
              <a:rPr kumimoji="0" lang="hu-H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uggestions </a:t>
            </a:r>
            <a:r>
              <a:rPr kumimoji="0" lang="hu-H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for the extension of</a:t>
            </a:r>
            <a:r>
              <a:rPr kumimoji="0" lang="hu-HU" sz="2400" b="1" i="0" u="sng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de-AT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the</a:t>
            </a:r>
            <a:r>
              <a:rPr kumimoji="0" lang="de-AT" sz="2400" b="1" i="0" u="sng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2400" b="1" i="0" u="sng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public </a:t>
            </a:r>
            <a:r>
              <a:rPr kumimoji="0" lang="hu-HU" sz="2400" b="1" i="0" u="sng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bus network</a:t>
            </a:r>
            <a:br>
              <a:rPr kumimoji="0" lang="hu-HU" sz="2400" b="1" i="0" u="sng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hu-HU" sz="2000" b="1" i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(passenger numbers were calculated for 2x3 hours</a:t>
            </a:r>
            <a:br>
              <a:rPr lang="hu-HU" sz="2000" b="1" i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hu-HU" sz="2000" b="1" i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–</a:t>
            </a:r>
            <a:r>
              <a:rPr lang="de-AT" sz="2000" b="1" i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000" b="1" i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morning </a:t>
            </a:r>
            <a:r>
              <a:rPr lang="hu-HU" sz="2000" b="1" i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and afternoon peak </a:t>
            </a:r>
            <a:r>
              <a:rPr lang="hu-HU" sz="2000" b="1" i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time</a:t>
            </a:r>
            <a:r>
              <a:rPr lang="de-AT" sz="2000" b="1" i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000" b="1" i="1" u="sng" kern="0" dirty="0" smtClean="0">
                <a:solidFill>
                  <a:schemeClr val="tx2"/>
                </a:solidFill>
                <a:latin typeface="Calibri" pitchFamily="34" charset="0"/>
              </a:rPr>
              <a:t>– </a:t>
            </a:r>
            <a:r>
              <a:rPr lang="hu-HU" sz="2000" b="1" i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by the interviews )</a:t>
            </a:r>
            <a:endParaRPr kumimoji="0" lang="hu-HU" sz="3200" b="1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788024" y="5621759"/>
            <a:ext cx="4228628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600" dirty="0" smtClean="0"/>
              <a:t>Szentgotthárd–</a:t>
            </a:r>
            <a:r>
              <a:rPr lang="hu-HU" sz="1600" dirty="0" err="1" smtClean="0"/>
              <a:t>Heiligenkreuz</a:t>
            </a:r>
            <a:r>
              <a:rPr lang="hu-HU" sz="1600" dirty="0" smtClean="0"/>
              <a:t>–</a:t>
            </a:r>
            <a:r>
              <a:rPr lang="hu-HU" sz="1600" dirty="0" err="1" smtClean="0"/>
              <a:t>Fürstenfeld</a:t>
            </a:r>
            <a:r>
              <a:rPr lang="hu-HU" dirty="0" smtClean="0"/>
              <a:t>:</a:t>
            </a:r>
          </a:p>
          <a:p>
            <a:pPr algn="ctr"/>
            <a:r>
              <a:rPr lang="hu-HU" sz="1600" dirty="0" smtClean="0"/>
              <a:t>230 passenger</a:t>
            </a:r>
            <a:r>
              <a:rPr lang="de-AT" sz="1600" dirty="0" smtClean="0"/>
              <a:t>s</a:t>
            </a:r>
            <a:r>
              <a:rPr lang="hu-HU" sz="1600" dirty="0" smtClean="0"/>
              <a:t>/dir</a:t>
            </a:r>
            <a:r>
              <a:rPr lang="de-AT" sz="1600" dirty="0" smtClean="0"/>
              <a:t>ec</a:t>
            </a:r>
            <a:r>
              <a:rPr lang="hu-HU" sz="1600" dirty="0" smtClean="0"/>
              <a:t>tion</a:t>
            </a:r>
            <a:endParaRPr lang="hu-HU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436096" y="4077072"/>
            <a:ext cx="3580556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600" dirty="0" smtClean="0"/>
              <a:t>Szombathely–</a:t>
            </a:r>
            <a:r>
              <a:rPr lang="hu-HU" sz="1600" dirty="0" err="1" smtClean="0"/>
              <a:t>Oberwart</a:t>
            </a:r>
            <a:r>
              <a:rPr lang="hu-HU" sz="1600" dirty="0" smtClean="0"/>
              <a:t>–</a:t>
            </a:r>
            <a:r>
              <a:rPr lang="hu-HU" sz="1600" dirty="0" err="1" smtClean="0"/>
              <a:t>Friedberg</a:t>
            </a:r>
            <a:r>
              <a:rPr lang="hu-HU" dirty="0" smtClean="0"/>
              <a:t>:</a:t>
            </a:r>
          </a:p>
          <a:p>
            <a:pPr algn="ctr">
              <a:spcAft>
                <a:spcPts val="600"/>
              </a:spcAft>
            </a:pPr>
            <a:r>
              <a:rPr lang="hu-HU" sz="1600" dirty="0" smtClean="0"/>
              <a:t>768 passenger</a:t>
            </a:r>
            <a:r>
              <a:rPr lang="de-AT" sz="1600" dirty="0" smtClean="0"/>
              <a:t>s</a:t>
            </a:r>
            <a:r>
              <a:rPr lang="hu-HU" sz="1600" dirty="0" smtClean="0"/>
              <a:t>/direction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496" y="1700808"/>
            <a:ext cx="3888432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1600" dirty="0"/>
              <a:t>[</a:t>
            </a:r>
            <a:r>
              <a:rPr lang="hu-HU" sz="1600" dirty="0" smtClean="0"/>
              <a:t>Szombathely–] Kőszeg–</a:t>
            </a:r>
            <a:r>
              <a:rPr lang="hu-HU" sz="1600" dirty="0" err="1" smtClean="0"/>
              <a:t>Oberpullendorf</a:t>
            </a:r>
            <a:r>
              <a:rPr lang="hu-HU" sz="1600" dirty="0" smtClean="0"/>
              <a:t>–</a:t>
            </a:r>
            <a:r>
              <a:rPr lang="hu-HU" sz="1600" dirty="0" err="1" smtClean="0"/>
              <a:t>Deutschkreutz</a:t>
            </a:r>
            <a:r>
              <a:rPr lang="hu-HU" sz="1600" dirty="0" smtClean="0"/>
              <a:t>–Sopron–Eisenstadt:</a:t>
            </a:r>
            <a:endParaRPr lang="hu-HU" sz="16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/>
              <a:t>Kőszeg</a:t>
            </a:r>
            <a:r>
              <a:rPr lang="hu-HU" dirty="0" smtClean="0"/>
              <a:t>:</a:t>
            </a:r>
            <a:r>
              <a:rPr lang="hu-HU" sz="1600" dirty="0" smtClean="0"/>
              <a:t> 245 passenger</a:t>
            </a:r>
            <a:r>
              <a:rPr lang="de-AT" sz="1600" dirty="0" smtClean="0"/>
              <a:t>s</a:t>
            </a:r>
            <a:r>
              <a:rPr lang="hu-HU" sz="1600" dirty="0" smtClean="0"/>
              <a:t>/direction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/>
              <a:t>Deutschkreutz: 297 pass./direction</a:t>
            </a:r>
            <a:endParaRPr lang="hu-HU" sz="16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/>
              <a:t>Klingenbach: 1425 pass./direction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3292915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0" y="692696"/>
            <a:ext cx="914400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0" hangingPunct="0">
              <a:defRPr/>
            </a:pP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Occur</a:t>
            </a:r>
            <a:r>
              <a:rPr kumimoji="0" lang="de-AT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ing</a:t>
            </a:r>
            <a:r>
              <a:rPr kumimoji="0" lang="hu-HU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questions and problems</a:t>
            </a:r>
            <a:endParaRPr kumimoji="0" lang="hu-HU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Tartalom helye 3"/>
          <p:cNvSpPr txBox="1">
            <a:spLocks/>
          </p:cNvSpPr>
          <p:nvPr/>
        </p:nvSpPr>
        <p:spPr>
          <a:xfrm>
            <a:off x="457200" y="1600200"/>
            <a:ext cx="8147248" cy="4709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3200"/>
              </a:lnSpc>
            </a:pPr>
            <a:r>
              <a:rPr lang="hu-HU" sz="2400" kern="0" dirty="0" err="1" smtClean="0"/>
              <a:t>Who</a:t>
            </a:r>
            <a:r>
              <a:rPr lang="hu-HU" sz="2400" kern="0" dirty="0" smtClean="0"/>
              <a:t> </a:t>
            </a:r>
            <a:r>
              <a:rPr lang="hu-HU" sz="2400" kern="0" dirty="0" err="1" smtClean="0"/>
              <a:t>will</a:t>
            </a:r>
            <a:r>
              <a:rPr lang="hu-HU" sz="2400" kern="0" dirty="0" smtClean="0"/>
              <a:t> </a:t>
            </a:r>
            <a:r>
              <a:rPr lang="hu-HU" sz="2400" kern="0" dirty="0" err="1" smtClean="0"/>
              <a:t>perform</a:t>
            </a:r>
            <a:r>
              <a:rPr lang="hu-HU" sz="2400" kern="0" dirty="0" smtClean="0"/>
              <a:t> </a:t>
            </a:r>
            <a:r>
              <a:rPr lang="hu-HU" sz="2400" u="sng" kern="0" dirty="0" err="1" smtClean="0"/>
              <a:t>the</a:t>
            </a:r>
            <a:r>
              <a:rPr lang="hu-HU" sz="2400" u="sng" kern="0" dirty="0" smtClean="0"/>
              <a:t> service</a:t>
            </a:r>
            <a:r>
              <a:rPr lang="hu-HU" sz="2400" kern="0" dirty="0" smtClean="0"/>
              <a:t>?</a:t>
            </a:r>
          </a:p>
          <a:p>
            <a:pPr>
              <a:lnSpc>
                <a:spcPts val="3200"/>
              </a:lnSpc>
            </a:pPr>
            <a:r>
              <a:rPr lang="hu-HU" sz="2400" kern="0" dirty="0" smtClean="0"/>
              <a:t>Is </a:t>
            </a:r>
            <a:r>
              <a:rPr lang="hu-HU" sz="2400" u="sng" kern="0" dirty="0" err="1" smtClean="0"/>
              <a:t>cabotage</a:t>
            </a:r>
            <a:r>
              <a:rPr lang="hu-HU" sz="2400" kern="0" dirty="0" smtClean="0"/>
              <a:t> </a:t>
            </a:r>
            <a:r>
              <a:rPr lang="hu-HU" sz="2400" kern="0" dirty="0" err="1" smtClean="0"/>
              <a:t>possible</a:t>
            </a:r>
            <a:r>
              <a:rPr lang="hu-HU" sz="2400" kern="0" dirty="0" smtClean="0"/>
              <a:t>?</a:t>
            </a:r>
          </a:p>
          <a:p>
            <a:pPr>
              <a:lnSpc>
                <a:spcPts val="3200"/>
              </a:lnSpc>
            </a:pPr>
            <a:r>
              <a:rPr lang="hu-HU" sz="2400" kern="0" dirty="0" smtClean="0"/>
              <a:t>Hungary: the transborder traffic can also be ordered as a </a:t>
            </a:r>
            <a:r>
              <a:rPr lang="hu-HU" sz="2400" u="sng" kern="0" dirty="0" smtClean="0"/>
              <a:t>public service</a:t>
            </a:r>
          </a:p>
          <a:p>
            <a:pPr lvl="1">
              <a:lnSpc>
                <a:spcPts val="3200"/>
              </a:lnSpc>
            </a:pPr>
            <a:r>
              <a:rPr lang="hu-HU" sz="2000" kern="0" dirty="0" err="1" smtClean="0"/>
              <a:t>How</a:t>
            </a:r>
            <a:r>
              <a:rPr lang="hu-HU" sz="2000" kern="0" dirty="0" smtClean="0"/>
              <a:t> </a:t>
            </a:r>
            <a:r>
              <a:rPr lang="hu-HU" sz="2000" kern="0" dirty="0" err="1" smtClean="0"/>
              <a:t>does</a:t>
            </a:r>
            <a:r>
              <a:rPr lang="hu-HU" sz="2000" kern="0" dirty="0" smtClean="0"/>
              <a:t> </a:t>
            </a:r>
            <a:r>
              <a:rPr lang="hu-HU" sz="2000" kern="0" dirty="0" err="1" smtClean="0"/>
              <a:t>it</a:t>
            </a:r>
            <a:r>
              <a:rPr lang="hu-HU" sz="2000" kern="0" dirty="0" smtClean="0"/>
              <a:t> </a:t>
            </a:r>
            <a:r>
              <a:rPr lang="hu-HU" sz="2000" kern="0" dirty="0" err="1" smtClean="0"/>
              <a:t>work</a:t>
            </a:r>
            <a:r>
              <a:rPr lang="hu-HU" sz="2000" kern="0" dirty="0" smtClean="0"/>
              <a:t> </a:t>
            </a:r>
            <a:r>
              <a:rPr lang="hu-HU" sz="2000" kern="0" dirty="0" err="1" smtClean="0"/>
              <a:t>in</a:t>
            </a:r>
            <a:r>
              <a:rPr lang="hu-HU" sz="2000" kern="0" dirty="0" smtClean="0"/>
              <a:t> </a:t>
            </a:r>
            <a:r>
              <a:rPr lang="hu-HU" sz="2000" kern="0" dirty="0" err="1" smtClean="0"/>
              <a:t>Austria</a:t>
            </a:r>
            <a:r>
              <a:rPr lang="hu-HU" sz="2000" kern="0" dirty="0" smtClean="0"/>
              <a:t>? </a:t>
            </a:r>
          </a:p>
          <a:p>
            <a:pPr lvl="1">
              <a:lnSpc>
                <a:spcPts val="3200"/>
              </a:lnSpc>
            </a:pPr>
            <a:r>
              <a:rPr lang="hu-HU" sz="2000" u="sng" kern="0" dirty="0" err="1" smtClean="0"/>
              <a:t>Fares</a:t>
            </a:r>
            <a:r>
              <a:rPr lang="hu-HU" sz="2000" kern="0" dirty="0" smtClean="0"/>
              <a:t> (</a:t>
            </a:r>
            <a:r>
              <a:rPr lang="hu-HU" sz="2000" kern="0" dirty="0" err="1" smtClean="0"/>
              <a:t>tariffs</a:t>
            </a:r>
            <a:r>
              <a:rPr lang="hu-HU" sz="2000" kern="0" dirty="0" smtClean="0"/>
              <a:t> </a:t>
            </a:r>
            <a:r>
              <a:rPr lang="hu-HU" sz="2000" kern="0" dirty="0" err="1" smtClean="0"/>
              <a:t>structure</a:t>
            </a:r>
            <a:r>
              <a:rPr lang="hu-HU" sz="2000" kern="0" dirty="0" smtClean="0"/>
              <a:t>, </a:t>
            </a:r>
            <a:r>
              <a:rPr lang="hu-HU" sz="2000" kern="0" dirty="0" err="1" smtClean="0"/>
              <a:t>discounts</a:t>
            </a:r>
            <a:r>
              <a:rPr lang="hu-HU" sz="2000" kern="0" dirty="0" smtClean="0"/>
              <a:t>)</a:t>
            </a:r>
          </a:p>
          <a:p>
            <a:pPr lvl="2">
              <a:lnSpc>
                <a:spcPts val="3200"/>
              </a:lnSpc>
            </a:pPr>
            <a:r>
              <a:rPr lang="hu-HU" sz="1800" kern="0" dirty="0" err="1" smtClean="0"/>
              <a:t>Rate</a:t>
            </a:r>
            <a:r>
              <a:rPr lang="hu-HU" sz="1800" kern="0" dirty="0" smtClean="0"/>
              <a:t> of </a:t>
            </a:r>
            <a:r>
              <a:rPr lang="hu-HU" sz="1800" kern="0" dirty="0" err="1" smtClean="0"/>
              <a:t>transport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price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subsidies</a:t>
            </a:r>
            <a:r>
              <a:rPr lang="hu-HU" sz="1800" kern="0" dirty="0" smtClean="0"/>
              <a:t>?</a:t>
            </a:r>
          </a:p>
          <a:p>
            <a:pPr>
              <a:lnSpc>
                <a:spcPts val="3200"/>
              </a:lnSpc>
            </a:pPr>
            <a:r>
              <a:rPr lang="hu-HU" sz="2400" kern="0" dirty="0" err="1" smtClean="0"/>
              <a:t>Co-operation</a:t>
            </a:r>
            <a:r>
              <a:rPr lang="hu-HU" sz="2400" kern="0" dirty="0" smtClean="0"/>
              <a:t> of </a:t>
            </a:r>
            <a:r>
              <a:rPr lang="hu-HU" sz="2400" kern="0" dirty="0" err="1" smtClean="0"/>
              <a:t>the</a:t>
            </a:r>
            <a:r>
              <a:rPr lang="hu-HU" sz="2400" kern="0" dirty="0" smtClean="0"/>
              <a:t> </a:t>
            </a:r>
            <a:r>
              <a:rPr lang="hu-HU" sz="2400" u="sng" kern="0" dirty="0" err="1" smtClean="0"/>
              <a:t>regional</a:t>
            </a:r>
            <a:r>
              <a:rPr lang="hu-HU" sz="2400" u="sng" kern="0" dirty="0" smtClean="0"/>
              <a:t> </a:t>
            </a:r>
            <a:r>
              <a:rPr lang="hu-HU" sz="2400" u="sng" kern="0" dirty="0" err="1" smtClean="0"/>
              <a:t>services</a:t>
            </a:r>
            <a:endParaRPr lang="hu-HU" sz="2400" u="sng" kern="0" dirty="0" smtClean="0"/>
          </a:p>
          <a:p>
            <a:pPr lvl="1">
              <a:lnSpc>
                <a:spcPts val="3200"/>
              </a:lnSpc>
            </a:pPr>
            <a:r>
              <a:rPr lang="hu-HU" sz="2000" kern="0" dirty="0" err="1" smtClean="0"/>
              <a:t>Managing</a:t>
            </a:r>
            <a:r>
              <a:rPr lang="hu-HU" sz="2000" kern="0" dirty="0" smtClean="0"/>
              <a:t> of </a:t>
            </a:r>
            <a:r>
              <a:rPr lang="hu-HU" sz="2000" kern="0" dirty="0" err="1" smtClean="0"/>
              <a:t>differences</a:t>
            </a:r>
            <a:r>
              <a:rPr lang="hu-HU" sz="2000" kern="0" dirty="0" smtClean="0"/>
              <a:t> </a:t>
            </a:r>
            <a:r>
              <a:rPr lang="hu-HU" sz="2000" kern="0" dirty="0" err="1" smtClean="0"/>
              <a:t>in</a:t>
            </a:r>
            <a:r>
              <a:rPr lang="hu-HU" sz="2000" kern="0" dirty="0" smtClean="0"/>
              <a:t> </a:t>
            </a:r>
            <a:r>
              <a:rPr lang="hu-HU" sz="2000" kern="0" dirty="0" err="1" smtClean="0"/>
              <a:t>mileages</a:t>
            </a:r>
            <a:endParaRPr lang="hu-HU" sz="2000" kern="0" dirty="0" smtClean="0"/>
          </a:p>
          <a:p>
            <a:pPr lvl="1">
              <a:lnSpc>
                <a:spcPts val="3200"/>
              </a:lnSpc>
            </a:pPr>
            <a:r>
              <a:rPr lang="hu-HU" sz="2000" kern="0" dirty="0" err="1" smtClean="0"/>
              <a:t>Creation</a:t>
            </a:r>
            <a:r>
              <a:rPr lang="hu-HU" sz="2000" kern="0" dirty="0" smtClean="0"/>
              <a:t> of an </a:t>
            </a:r>
            <a:r>
              <a:rPr lang="hu-HU" sz="2000" kern="0" dirty="0" err="1" smtClean="0"/>
              <a:t>integrated</a:t>
            </a:r>
            <a:r>
              <a:rPr lang="hu-HU" sz="2000" kern="0" dirty="0" smtClean="0"/>
              <a:t> </a:t>
            </a:r>
            <a:r>
              <a:rPr lang="hu-HU" sz="2000" kern="0" dirty="0" err="1" smtClean="0"/>
              <a:t>schedule</a:t>
            </a:r>
            <a:endParaRPr lang="hu-HU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4252915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Bildschirmpräsentation (4:3)</PresentationFormat>
  <Paragraphs>63</Paragraphs>
  <Slides>10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Alapértelmezett terv</vt:lpstr>
      <vt:lpstr>PowerPoint-Präsentation</vt:lpstr>
      <vt:lpstr>Reasons for improvements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KTI KHT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kormendy</dc:creator>
  <cp:lastModifiedBy>Reference</cp:lastModifiedBy>
  <cp:revision>280</cp:revision>
  <dcterms:created xsi:type="dcterms:W3CDTF">2008-04-01T08:32:07Z</dcterms:created>
  <dcterms:modified xsi:type="dcterms:W3CDTF">2014-01-14T14:34:43Z</dcterms:modified>
</cp:coreProperties>
</file>