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1" r:id="rId3"/>
    <p:sldId id="287" r:id="rId4"/>
    <p:sldId id="268" r:id="rId5"/>
    <p:sldId id="302" r:id="rId6"/>
    <p:sldId id="306" r:id="rId7"/>
    <p:sldId id="307" r:id="rId8"/>
    <p:sldId id="324" r:id="rId9"/>
    <p:sldId id="325" r:id="rId10"/>
    <p:sldId id="333" r:id="rId11"/>
    <p:sldId id="293" r:id="rId12"/>
    <p:sldId id="309" r:id="rId13"/>
    <p:sldId id="295" r:id="rId14"/>
    <p:sldId id="308" r:id="rId15"/>
    <p:sldId id="327" r:id="rId16"/>
    <p:sldId id="328" r:id="rId17"/>
    <p:sldId id="329" r:id="rId18"/>
    <p:sldId id="330" r:id="rId19"/>
    <p:sldId id="331" r:id="rId20"/>
    <p:sldId id="332" r:id="rId21"/>
    <p:sldId id="326" r:id="rId22"/>
    <p:sldId id="310" r:id="rId23"/>
    <p:sldId id="284" r:id="rId24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172" autoAdjust="0"/>
  </p:normalViewPr>
  <p:slideViewPr>
    <p:cSldViewPr>
      <p:cViewPr>
        <p:scale>
          <a:sx n="97" d="100"/>
          <a:sy n="97" d="100"/>
        </p:scale>
        <p:origin x="-11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859999-36C1-444A-9658-A6EC1610E124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5D9F26-226A-413F-8BC2-2F648C6D68BC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7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43ED73-70B3-47DF-B51F-4E3100E70637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FDA06-4D13-487C-B991-5AC172B0396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4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3A-44A8-43EA-9B22-EAD22A795D0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E896-8727-4F18-96B2-AE58B47F79F0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48AF-4931-4AD1-8F39-789496B9A9D2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54BE-F0C4-40DD-993E-BD7C8D4D5679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2DE9-0287-4A72-903C-695519CF529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0DF2-B282-47D0-BEBE-D47027555C6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3000-C10A-4C05-8B44-EDEF97BA92D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F15D-B9F9-4622-A6E6-73372F1A3D3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267D-109C-4C7F-9C54-E50B569219EE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8E71-C98C-4C37-95FD-0F96C52D5CE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EFA7-EE4C-4F72-9D2B-636304A1D697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E85C69-8398-484C-A44F-D0AD24604EFF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21456" y="404664"/>
            <a:ext cx="673224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 közúti felmérés eredményei</a:t>
            </a: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(2013. október)</a:t>
            </a:r>
            <a:endParaRPr kumimoji="0" lang="hu-HU" sz="4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EMAH </a:t>
            </a:r>
            <a:r>
              <a:rPr kumimoji="0" lang="hu-HU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Öko-mobilitás</a:t>
            </a: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elősegítése</a:t>
            </a:r>
            <a:r>
              <a:rPr kumimoji="0" lang="hu-HU" sz="2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az osztrák-magyar határtérségben</a:t>
            </a:r>
            <a:endParaRPr kumimoji="0" lang="hu-HU" sz="2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/>
            </a:r>
            <a:br>
              <a:rPr lang="hu-HU" sz="1900" b="1" dirty="0" smtClean="0">
                <a:latin typeface="Calibri" pitchFamily="34" charset="0"/>
              </a:rPr>
            </a:br>
            <a:r>
              <a:rPr lang="hu-HU" sz="1900" b="1" dirty="0" smtClean="0">
                <a:latin typeface="Calibri" pitchFamily="34" charset="0"/>
              </a:rPr>
              <a:t>VIRÁG Álmos, projektvezető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>
                <a:latin typeface="Calibri" pitchFamily="34" charset="0"/>
              </a:rPr>
              <a:t>TREPPER Endréné, tudományos munkatárs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SERBÁN Viktor, tudományos segédmunkatárs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NÉMETH András, gyakornok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hu-HU" sz="1900" dirty="0" smtClean="0"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2483769" cy="11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A közúti célfogalmi kikérdezés bemutatása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391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764704"/>
            <a:ext cx="9144000" cy="4906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1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77894"/>
              </p:ext>
            </p:extLst>
          </p:nvPr>
        </p:nvGraphicFramePr>
        <p:xfrm>
          <a:off x="4788024" y="1628800"/>
          <a:ext cx="4248000" cy="3923997"/>
        </p:xfrm>
        <a:graphic>
          <a:graphicData uri="http://schemas.openxmlformats.org/drawingml/2006/table">
            <a:tbl>
              <a:tblPr/>
              <a:tblGrid>
                <a:gridCol w="1728000"/>
                <a:gridCol w="720000"/>
                <a:gridCol w="972000"/>
                <a:gridCol w="828000"/>
              </a:tblGrid>
              <a:tr h="126962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Közúti</a:t>
                      </a:r>
                      <a:r>
                        <a:rPr lang="hu-H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határátkelőhely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Elhaladó</a:t>
                      </a:r>
                      <a:r>
                        <a:rPr lang="hu-H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AT és HU rendszámú 3,5 t alatti járműszám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Mintavételi arány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Schachendorf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Fertőd -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Pamhagen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Hegyeshalom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Kópháza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Deutschkreutz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Kőszeg - Rattersdorf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Rábafüzes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Heiligenkreuz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Sopron - Klingenbach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1797"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30960"/>
              </p:ext>
            </p:extLst>
          </p:nvPr>
        </p:nvGraphicFramePr>
        <p:xfrm>
          <a:off x="107505" y="1628799"/>
          <a:ext cx="4608000" cy="3924001"/>
        </p:xfrm>
        <a:graphic>
          <a:graphicData uri="http://schemas.openxmlformats.org/drawingml/2006/table">
            <a:tbl>
              <a:tblPr/>
              <a:tblGrid>
                <a:gridCol w="1728000"/>
                <a:gridCol w="720000"/>
                <a:gridCol w="720000"/>
                <a:gridCol w="720000"/>
                <a:gridCol w="720000"/>
              </a:tblGrid>
              <a:tr h="12646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Közúti</a:t>
                      </a:r>
                      <a:r>
                        <a:rPr lang="hu-H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határátkelőhely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 KEDD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10.18 PÉNTEK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10.20 VASÁRNAP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Schachendorf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Fertőd -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Pamhagen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Hegyeshalom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Kópháza - Deutschkreutz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Kőszeg - Rattersdorf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Rábafüzes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Heiligenkreuz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Sopron - Klingenbach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2420"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4906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>
                <a:latin typeface="Calibri" panose="020F0502020204030204" pitchFamily="34" charset="0"/>
              </a:rPr>
              <a:t>A közúti célforgalmi kikérdezés eredményei </a:t>
            </a:r>
            <a:r>
              <a:rPr lang="hu-HU" sz="2800" dirty="0" smtClean="0">
                <a:latin typeface="Calibri" panose="020F0502020204030204" pitchFamily="34" charset="0"/>
              </a:rPr>
              <a:t>2</a:t>
            </a:r>
          </a:p>
          <a:p>
            <a:pPr algn="ctr" eaLnBrk="0" hangingPunct="0">
              <a:defRPr/>
            </a:pPr>
            <a:endParaRPr lang="hu-HU" sz="2000" i="1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5449788" cy="241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69625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noProof="0" dirty="0" smtClean="0">
                <a:latin typeface="Calibri" panose="020F0502020204030204" pitchFamily="34" charset="0"/>
              </a:rPr>
              <a:t>A közúti célforgalmi kikérdezés eredményei 3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80920" cy="430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" y="1124744"/>
            <a:ext cx="90164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noProof="0" dirty="0" smtClean="0">
                <a:latin typeface="Calibri" panose="020F0502020204030204" pitchFamily="34" charset="0"/>
              </a:rPr>
              <a:t>A közúti célforgalmi kikérdezés eredményei 4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95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5  – utazás célja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51" y="1042215"/>
            <a:ext cx="6167909" cy="5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899592" y="1063423"/>
            <a:ext cx="648072" cy="5525273"/>
          </a:xfrm>
          <a:prstGeom prst="rect">
            <a:avLst/>
          </a:prstGeom>
        </p:spPr>
        <p:txBody>
          <a:bodyPr vert="vert270">
            <a:noAutofit/>
          </a:bodyPr>
          <a:lstStyle/>
          <a:p>
            <a:pPr eaLnBrk="0" hangingPunct="0">
              <a:defRPr/>
            </a:pPr>
            <a:r>
              <a:rPr lang="hu-HU" sz="2400" dirty="0" smtClean="0">
                <a:latin typeface="Calibri" panose="020F0502020204030204" pitchFamily="34" charset="0"/>
              </a:rPr>
              <a:t>         </a:t>
            </a:r>
            <a:r>
              <a:rPr lang="hu-HU" sz="2400" dirty="0">
                <a:latin typeface="Calibri" panose="020F0502020204030204" pitchFamily="34" charset="0"/>
              </a:rPr>
              <a:t>m</a:t>
            </a:r>
            <a:r>
              <a:rPr lang="hu-HU" sz="2400" dirty="0" smtClean="0">
                <a:latin typeface="Calibri" panose="020F0502020204030204" pitchFamily="34" charset="0"/>
              </a:rPr>
              <a:t>unkaszüneti nap                munkanap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52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6 – státusz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7676"/>
            <a:ext cx="8712968" cy="28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7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Hivatásforgalmi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vizsgálatok 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(rendszeres munkába járó hétköznapi forgalom)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6" y="1982912"/>
            <a:ext cx="7365024" cy="432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7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Hivatásforgalmi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vizsgálatok 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(rendszeres munkába járó hétköznapi forgalom)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00800" cy="459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7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Hivatásforgalmi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vizsgálatok 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(rendszeres munkába járó hétköznapi forgalom)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0" y="1844824"/>
            <a:ext cx="7231422" cy="46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25" y="648690"/>
            <a:ext cx="6361443" cy="594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4834880" cy="504056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2800" b="1" dirty="0" smtClean="0">
                <a:latin typeface="Calibri" panose="020F0502020204030204" pitchFamily="34" charset="0"/>
              </a:rPr>
              <a:t>A felmért határátkelőhelyek</a:t>
            </a:r>
            <a:endParaRPr lang="hu-HU" sz="2800" b="1" dirty="0">
              <a:latin typeface="Calibri" panose="020F050202020403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547664" y="1565176"/>
            <a:ext cx="1944216" cy="92772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sz="1600" kern="0" dirty="0" smtClean="0">
                <a:latin typeface="Calibri" panose="020F0502020204030204" pitchFamily="34" charset="0"/>
              </a:rPr>
              <a:t>2013.10.15 kedd</a:t>
            </a:r>
          </a:p>
          <a:p>
            <a:r>
              <a:rPr lang="hu-HU" sz="1600" kern="0" dirty="0" smtClean="0">
                <a:latin typeface="Calibri" panose="020F0502020204030204" pitchFamily="34" charset="0"/>
              </a:rPr>
              <a:t>2013.10.18 péntek</a:t>
            </a:r>
          </a:p>
          <a:p>
            <a:r>
              <a:rPr lang="hu-HU" sz="1600" kern="0" dirty="0" smtClean="0">
                <a:latin typeface="Calibri" panose="020F0502020204030204" pitchFamily="34" charset="0"/>
              </a:rPr>
              <a:t>2013.10.20 vasárnap</a:t>
            </a:r>
            <a:endParaRPr lang="hu-HU" sz="1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95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575444"/>
            <a:ext cx="9144000" cy="6503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célforgalmi kikérdezés eredményei 7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Hivatásforgalmi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vizsgálatok </a:t>
            </a:r>
          </a:p>
          <a:p>
            <a:pPr algn="ctr" eaLnBrk="0" hangingPunct="0">
              <a:defRPr/>
            </a:pP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(rendszeres munkába járó hétköznapi forgalom)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50" y="1844824"/>
            <a:ext cx="4151598" cy="170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8" y="3428999"/>
            <a:ext cx="6878240" cy="31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549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noProof="0" dirty="0" smtClean="0">
                <a:latin typeface="Calibri" panose="020F0502020204030204" pitchFamily="34" charset="0"/>
              </a:rPr>
              <a:t>A közúti kikérdezés </a:t>
            </a:r>
            <a:r>
              <a:rPr lang="hu-HU" sz="2800" noProof="0" dirty="0" err="1" smtClean="0">
                <a:latin typeface="Calibri" panose="020F0502020204030204" pitchFamily="34" charset="0"/>
              </a:rPr>
              <a:t>utasészrevételei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4988" y="1340768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u="sng" dirty="0" smtClean="0">
                <a:latin typeface="Calibri" pitchFamily="34" charset="0"/>
              </a:rPr>
              <a:t>Közúti közlekedéssel kapcsolatos észrevételek (50%)</a:t>
            </a:r>
          </a:p>
          <a:p>
            <a:endParaRPr lang="hu-HU" sz="2000" b="1" u="sng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Közúthálózat</a:t>
            </a: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Útburkolt minősége</a:t>
            </a: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Új határátkelőhelyek kialakítása</a:t>
            </a: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Határátkelőhelyek környezetében lévő sebességkorlátozások megszüntetése</a:t>
            </a:r>
          </a:p>
          <a:p>
            <a:pPr marL="177800"/>
            <a:endParaRPr lang="hu-HU" sz="2000" b="1" u="sng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u="sng" dirty="0" smtClean="0">
                <a:latin typeface="Calibri" pitchFamily="34" charset="0"/>
              </a:rPr>
              <a:t>Közforgalmú közlekedéssel kapcsolatos észrevételek (50%)</a:t>
            </a:r>
          </a:p>
          <a:p>
            <a:endParaRPr lang="hu-HU" sz="2000" b="1" u="sng" dirty="0" smtClean="0">
              <a:latin typeface="Calibri" pitchFamily="34" charset="0"/>
            </a:endParaRP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Határon átnyúló, menetrend szerinti autóbusz-közlekedés</a:t>
            </a: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 smtClean="0">
                <a:latin typeface="Calibri" pitchFamily="34" charset="0"/>
              </a:rPr>
              <a:t>hiányzik, fejlesztési javaslatok (új relációk)</a:t>
            </a:r>
          </a:p>
          <a:p>
            <a:pPr marL="444500" indent="-266700"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itchFamily="34" charset="0"/>
              </a:rPr>
              <a:t>Vasúti közlekedés</a:t>
            </a:r>
          </a:p>
          <a:p>
            <a:pPr marL="730250" indent="-285750">
              <a:buFont typeface="Wingdings" panose="05000000000000000000" pitchFamily="2" charset="2"/>
              <a:buChar char="v"/>
            </a:pPr>
            <a:r>
              <a:rPr lang="hu-HU" i="1" dirty="0" smtClean="0">
                <a:latin typeface="Calibri" pitchFamily="34" charset="0"/>
              </a:rPr>
              <a:t>a meglévő szolgáltatási színvonal javítása</a:t>
            </a: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>
                <a:latin typeface="Calibri" pitchFamily="34" charset="0"/>
              </a:rPr>
              <a:t>a</a:t>
            </a:r>
            <a:r>
              <a:rPr lang="hu-HU" i="1" dirty="0" smtClean="0">
                <a:latin typeface="Calibri" pitchFamily="34" charset="0"/>
              </a:rPr>
              <a:t> menetrendi kínálat bővítése (több járat, éjszakai közlekedés)</a:t>
            </a: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>
                <a:latin typeface="Calibri" pitchFamily="34" charset="0"/>
              </a:rPr>
              <a:t>t</a:t>
            </a:r>
            <a:r>
              <a:rPr lang="hu-HU" i="1" dirty="0" smtClean="0">
                <a:latin typeface="Calibri" pitchFamily="34" charset="0"/>
              </a:rPr>
              <a:t>arifaszint csökkentése</a:t>
            </a:r>
          </a:p>
          <a:p>
            <a:pPr marL="723900" indent="-279400">
              <a:buFont typeface="Wingdings" panose="05000000000000000000" pitchFamily="2" charset="2"/>
              <a:buChar char="v"/>
            </a:pPr>
            <a:r>
              <a:rPr lang="hu-HU" i="1" dirty="0">
                <a:latin typeface="Calibri" pitchFamily="34" charset="0"/>
              </a:rPr>
              <a:t>f</a:t>
            </a:r>
            <a:r>
              <a:rPr lang="hu-HU" i="1" dirty="0" smtClean="0">
                <a:latin typeface="Calibri" pitchFamily="34" charset="0"/>
              </a:rPr>
              <a:t>ejlesztési javaslatok (átszállási kényszer megszüntetése, új relációk)</a:t>
            </a:r>
          </a:p>
        </p:txBody>
      </p:sp>
    </p:spTree>
    <p:extLst>
      <p:ext uri="{BB962C8B-B14F-4D97-AF65-F5344CB8AC3E}">
        <p14:creationId xmlns:p14="http://schemas.microsoft.com/office/powerpoint/2010/main" val="2611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692696"/>
            <a:ext cx="9144000" cy="6933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Közforgalmú közlekedés elérhetősége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2" y="2132856"/>
            <a:ext cx="882741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/>
          <p:cNvSpPr txBox="1">
            <a:spLocks/>
          </p:cNvSpPr>
          <p:nvPr/>
        </p:nvSpPr>
        <p:spPr>
          <a:xfrm>
            <a:off x="457200" y="2816932"/>
            <a:ext cx="82296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Köszönöm a megtisztelő figyelmet!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közúti forgalomszámlálás eredményei</a:t>
            </a:r>
            <a:endParaRPr lang="hu-HU" sz="2000" i="1" kern="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07599"/>
              </p:ext>
            </p:extLst>
          </p:nvPr>
        </p:nvGraphicFramePr>
        <p:xfrm>
          <a:off x="323524" y="1988836"/>
          <a:ext cx="8496948" cy="3744420"/>
        </p:xfrm>
        <a:graphic>
          <a:graphicData uri="http://schemas.openxmlformats.org/drawingml/2006/table">
            <a:tbl>
              <a:tblPr/>
              <a:tblGrid>
                <a:gridCol w="1780560"/>
                <a:gridCol w="549880"/>
                <a:gridCol w="549880"/>
                <a:gridCol w="549880"/>
                <a:gridCol w="589156"/>
                <a:gridCol w="549880"/>
                <a:gridCol w="549880"/>
                <a:gridCol w="549880"/>
                <a:gridCol w="589156"/>
                <a:gridCol w="549880"/>
                <a:gridCol w="549880"/>
                <a:gridCol w="549880"/>
                <a:gridCol w="589156"/>
              </a:tblGrid>
              <a:tr h="374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Közúti határátkelőhely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2013.10.15 KEDD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2013.10.18 PÉNTEK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2013.10.20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VASÁRNAP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Sopron 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Klingenbach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Hegyesh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alom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Kőszeg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Rattersdorf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Rábaf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üzes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Heiligenkreuz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Fertőd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Pamhagen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Schachendorf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Kóph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áza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Deutschkreutz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19 921</a:t>
                      </a:r>
                    </a:p>
                  </a:txBody>
                  <a:tcPr marL="7527" marR="7527" marT="752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31 421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5 804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13 591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Sopron      Klingenbach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8" y="1794768"/>
            <a:ext cx="8653364" cy="39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4103700" y="873324"/>
            <a:ext cx="2160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Klingenbach      Sopron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8" y="1700808"/>
            <a:ext cx="8755124" cy="39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4800972" y="873324"/>
            <a:ext cx="2160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3" y="548680"/>
            <a:ext cx="4283371" cy="60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283371" cy="60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1530"/>
            <a:ext cx="4288427" cy="60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530"/>
            <a:ext cx="4288427" cy="60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:\Projektek\2013\EMAH\Bécs_11.20\HATÁRÁTKELŐK\Buc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7"/>
            <a:ext cx="4226337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:\Projektek\2013\EMAH\Bécs_11.20\HATÁRÁTKELŐK\Kősz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0" y="620686"/>
            <a:ext cx="4198600" cy="59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Projektek\2013\EMAH\Bécs_11.20\HATÁRÁTKELŐK\Hegyesha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1"/>
            <a:ext cx="42772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Bildschirmpräsentation (4:3)</PresentationFormat>
  <Paragraphs>253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Alapértelmezett terv</vt:lpstr>
      <vt:lpstr>PowerPoint-Präsentation</vt:lpstr>
      <vt:lpstr>A felmért határátkelőhelyek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 közúti célfogalmi kikérdezés bemutatása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KTI KHT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Reference</cp:lastModifiedBy>
  <cp:revision>321</cp:revision>
  <dcterms:created xsi:type="dcterms:W3CDTF">2008-04-01T08:32:07Z</dcterms:created>
  <dcterms:modified xsi:type="dcterms:W3CDTF">2014-01-14T13:55:57Z</dcterms:modified>
</cp:coreProperties>
</file>