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1" r:id="rId3"/>
    <p:sldId id="334" r:id="rId4"/>
    <p:sldId id="335" r:id="rId5"/>
    <p:sldId id="336" r:id="rId6"/>
    <p:sldId id="306" r:id="rId7"/>
    <p:sldId id="307" r:id="rId8"/>
    <p:sldId id="324" r:id="rId9"/>
    <p:sldId id="325" r:id="rId10"/>
    <p:sldId id="333" r:id="rId11"/>
    <p:sldId id="293" r:id="rId12"/>
    <p:sldId id="309" r:id="rId13"/>
    <p:sldId id="295" r:id="rId14"/>
    <p:sldId id="308" r:id="rId15"/>
    <p:sldId id="327" r:id="rId16"/>
    <p:sldId id="328" r:id="rId17"/>
    <p:sldId id="329" r:id="rId18"/>
    <p:sldId id="330" r:id="rId19"/>
    <p:sldId id="331" r:id="rId20"/>
    <p:sldId id="332" r:id="rId21"/>
    <p:sldId id="326" r:id="rId22"/>
    <p:sldId id="310" r:id="rId23"/>
    <p:sldId id="284" r:id="rId24"/>
  </p:sldIdLst>
  <p:sldSz cx="9144000" cy="6858000" type="screen4x3"/>
  <p:notesSz cx="6662738" cy="983297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8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9172" autoAdjust="0"/>
  </p:normalViewPr>
  <p:slideViewPr>
    <p:cSldViewPr>
      <p:cViewPr varScale="1">
        <p:scale>
          <a:sx n="97" d="100"/>
          <a:sy n="97" d="100"/>
        </p:scale>
        <p:origin x="-11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0859999-36C1-444A-9658-A6EC1610E124}" type="datetimeFigureOut">
              <a:rPr lang="hu-HU"/>
              <a:pPr>
                <a:defRPr/>
              </a:pPr>
              <a:t>2013.12.10.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5D9F26-226A-413F-8BC2-2F648C6D68BC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7731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43ED73-70B3-47DF-B51F-4E3100E70637}" type="datetimeFigureOut">
              <a:rPr lang="hu-HU"/>
              <a:pPr>
                <a:defRPr/>
              </a:pPr>
              <a:t>2013.12.10.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38188"/>
            <a:ext cx="4914900" cy="3686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dirty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750" y="4670425"/>
            <a:ext cx="5329238" cy="442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7FDA06-4D13-487C-B991-5AC172B0396D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6451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DBF3A-44A8-43EA-9B22-EAD22A795D06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8E896-8727-4F18-96B2-AE58B47F79F0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548AF-4931-4AD1-8F39-789496B9A9D2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354BE-F0C4-40DD-993E-BD7C8D4D5679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2DE9-0287-4A72-903C-695519CF529D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00DF2-B282-47D0-BEBE-D47027555C66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33000-C10A-4C05-8B44-EDEF97BA92D1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3F15D-B9F9-4622-A6E6-73372F1A3D31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3267D-109C-4C7F-9C54-E50B569219EE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48E71-C98C-4C37-95FD-0F96C52D5CE1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9EFA7-EE4C-4F72-9D2B-636304A1D697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E85C69-8398-484C-A44F-D0AD24604EFF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 bwMode="auto">
          <a:xfrm>
            <a:off x="21456" y="404664"/>
            <a:ext cx="673224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Results</a:t>
            </a:r>
            <a:r>
              <a:rPr lang="hu-HU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of </a:t>
            </a:r>
            <a:r>
              <a:rPr lang="hu-HU" sz="40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the</a:t>
            </a:r>
            <a:r>
              <a:rPr lang="hu-HU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40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road</a:t>
            </a:r>
            <a:r>
              <a:rPr lang="hu-HU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40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survey</a:t>
            </a:r>
            <a:r>
              <a:rPr lang="hu-HU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hu-HU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(</a:t>
            </a:r>
            <a:r>
              <a:rPr kumimoji="0" lang="hu-HU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October </a:t>
            </a:r>
            <a:r>
              <a:rPr kumimoji="0" lang="hu-HU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2013)</a:t>
            </a:r>
            <a:endParaRPr kumimoji="0" lang="hu-HU" sz="40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Alcím 2"/>
          <p:cNvSpPr txBox="1">
            <a:spLocks/>
          </p:cNvSpPr>
          <p:nvPr/>
        </p:nvSpPr>
        <p:spPr bwMode="auto">
          <a:xfrm>
            <a:off x="0" y="5157192"/>
            <a:ext cx="9144000" cy="1700808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lvl="6" algn="ctr" eaLnBrk="0" hangingPunct="0">
              <a:lnSpc>
                <a:spcPct val="170000"/>
              </a:lnSpc>
              <a:spcBef>
                <a:spcPct val="20000"/>
              </a:spcBef>
              <a:defRPr/>
            </a:pPr>
            <a:r>
              <a:rPr lang="hu-HU" sz="3600" b="1" i="1" kern="0" dirty="0">
                <a:latin typeface="Calibri" pitchFamily="34" charset="0"/>
              </a:rPr>
              <a:t>EMAH </a:t>
            </a:r>
            <a:r>
              <a:rPr lang="de-AT" sz="3600" b="1" i="1" kern="0" dirty="0" smtClean="0">
                <a:latin typeface="Calibri" pitchFamily="34" charset="0"/>
              </a:rPr>
              <a:t>- </a:t>
            </a:r>
            <a:r>
              <a:rPr lang="hu-HU" sz="3600" b="1" i="1" kern="0" dirty="0" smtClean="0">
                <a:latin typeface="Calibri" pitchFamily="34" charset="0"/>
              </a:rPr>
              <a:t>Eco-mobility </a:t>
            </a:r>
            <a:r>
              <a:rPr lang="hu-HU" sz="3600" b="1" i="1" kern="0" dirty="0">
                <a:latin typeface="Calibri" pitchFamily="34" charset="0"/>
              </a:rPr>
              <a:t>in the Austro-Hungarian border region</a:t>
            </a:r>
          </a:p>
          <a:p>
            <a:pPr lvl="6" algn="ctr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hu-HU" sz="2800" b="1" dirty="0">
                <a:latin typeface="Calibri" pitchFamily="34" charset="0"/>
              </a:rPr>
              <a:t/>
            </a:r>
            <a:br>
              <a:rPr lang="hu-HU" sz="2800" b="1" dirty="0">
                <a:latin typeface="Calibri" pitchFamily="34" charset="0"/>
              </a:rPr>
            </a:br>
            <a:r>
              <a:rPr lang="hu-HU" sz="2800" b="1" dirty="0">
                <a:latin typeface="Calibri" pitchFamily="34" charset="0"/>
              </a:rPr>
              <a:t>Álmos VIRÁG, project </a:t>
            </a:r>
            <a:r>
              <a:rPr lang="hu-HU" sz="2800" b="1" dirty="0" err="1">
                <a:latin typeface="Calibri" pitchFamily="34" charset="0"/>
              </a:rPr>
              <a:t>leader</a:t>
            </a:r>
            <a:endParaRPr lang="hu-HU" sz="2800" b="1" dirty="0">
              <a:latin typeface="Calibri" pitchFamily="34" charset="0"/>
            </a:endParaRPr>
          </a:p>
          <a:p>
            <a:pPr lvl="6" algn="ctr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hu-HU" sz="2800" b="1" dirty="0">
                <a:latin typeface="Calibri" pitchFamily="34" charset="0"/>
              </a:rPr>
              <a:t>Endréné TREPPER, </a:t>
            </a:r>
            <a:r>
              <a:rPr lang="hu-HU" sz="2800" b="1" dirty="0" err="1">
                <a:latin typeface="Calibri" pitchFamily="34" charset="0"/>
              </a:rPr>
              <a:t>senior</a:t>
            </a:r>
            <a:r>
              <a:rPr lang="hu-HU" sz="2800" b="1" dirty="0">
                <a:latin typeface="Calibri" pitchFamily="34" charset="0"/>
              </a:rPr>
              <a:t> </a:t>
            </a:r>
            <a:r>
              <a:rPr lang="hu-HU" sz="2800" b="1" dirty="0" err="1">
                <a:latin typeface="Calibri" pitchFamily="34" charset="0"/>
              </a:rPr>
              <a:t>researcher</a:t>
            </a:r>
            <a:endParaRPr lang="hu-HU" sz="2800" b="1" dirty="0">
              <a:latin typeface="Calibri" pitchFamily="34" charset="0"/>
            </a:endParaRPr>
          </a:p>
          <a:p>
            <a:pPr lvl="6" algn="ctr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hu-HU" sz="2800" b="1" dirty="0">
                <a:latin typeface="Calibri" pitchFamily="34" charset="0"/>
              </a:rPr>
              <a:t>Viktor SERBÁN, junior </a:t>
            </a:r>
            <a:r>
              <a:rPr lang="hu-HU" sz="2800" b="1" dirty="0" err="1">
                <a:latin typeface="Calibri" pitchFamily="34" charset="0"/>
              </a:rPr>
              <a:t>researcher</a:t>
            </a:r>
            <a:endParaRPr lang="hu-HU" sz="2800" b="1" dirty="0">
              <a:latin typeface="Calibri" pitchFamily="34" charset="0"/>
            </a:endParaRPr>
          </a:p>
          <a:p>
            <a:pPr lvl="6" algn="ctr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hu-HU" sz="2800" b="1" dirty="0">
                <a:latin typeface="Calibri" pitchFamily="34" charset="0"/>
              </a:rPr>
              <a:t>András NÉMETH, intern</a:t>
            </a:r>
            <a:endParaRPr lang="hu-HU" sz="2800" dirty="0">
              <a:latin typeface="Calibri" pitchFamily="34" charset="0"/>
            </a:endParaRPr>
          </a:p>
          <a:p>
            <a:pPr lvl="6" algn="ctr" eaLnBrk="0" hangingPunct="0">
              <a:lnSpc>
                <a:spcPct val="120000"/>
              </a:lnSpc>
              <a:spcBef>
                <a:spcPct val="20000"/>
              </a:spcBef>
              <a:defRPr/>
            </a:pPr>
            <a:endParaRPr lang="hu-HU" sz="1900" dirty="0" smtClean="0"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373216"/>
            <a:ext cx="2483769" cy="118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18654"/>
            <a:ext cx="9144000" cy="1642194"/>
          </a:xfrm>
        </p:spPr>
        <p:txBody>
          <a:bodyPr/>
          <a:lstStyle/>
          <a:p>
            <a:r>
              <a:rPr lang="hu-HU" sz="2800" dirty="0" err="1" smtClean="0">
                <a:latin typeface="Calibri" pitchFamily="34" charset="0"/>
              </a:rPr>
              <a:t>Presentation</a:t>
            </a:r>
            <a:r>
              <a:rPr lang="hu-HU" sz="2800" dirty="0" smtClean="0">
                <a:latin typeface="Calibri" pitchFamily="34" charset="0"/>
              </a:rPr>
              <a:t> of </a:t>
            </a:r>
            <a:r>
              <a:rPr lang="hu-HU" sz="2800" dirty="0" err="1" smtClean="0">
                <a:latin typeface="Calibri" pitchFamily="34" charset="0"/>
              </a:rPr>
              <a:t>the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survey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of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individual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traffic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behaviour</a:t>
            </a:r>
            <a:r>
              <a:rPr lang="hu-HU" sz="2800" dirty="0" smtClean="0">
                <a:latin typeface="Calibri" pitchFamily="34" charset="0"/>
              </a:rPr>
              <a:t/>
            </a:r>
            <a:br>
              <a:rPr lang="hu-HU" sz="2800" dirty="0" smtClean="0">
                <a:latin typeface="Calibri" pitchFamily="34" charset="0"/>
              </a:rPr>
            </a:br>
            <a:r>
              <a:rPr lang="hu-HU" sz="2800" i="1" dirty="0" smtClean="0">
                <a:latin typeface="Calibri" pitchFamily="34" charset="0"/>
              </a:rPr>
              <a:t>(Video)</a:t>
            </a:r>
            <a:endParaRPr lang="hu-HU" sz="28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0" y="764704"/>
            <a:ext cx="9144000" cy="49067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>
                <a:latin typeface="Calibri" panose="020F0502020204030204" pitchFamily="34" charset="0"/>
              </a:rPr>
              <a:t>General </a:t>
            </a:r>
            <a:r>
              <a:rPr lang="hu-HU" sz="2800" dirty="0" err="1">
                <a:latin typeface="Calibri" panose="020F0502020204030204" pitchFamily="34" charset="0"/>
              </a:rPr>
              <a:t>information</a:t>
            </a:r>
            <a:r>
              <a:rPr lang="hu-HU" sz="2800" dirty="0">
                <a:latin typeface="Calibri" panose="020F0502020204030204" pitchFamily="34" charset="0"/>
              </a:rPr>
              <a:t> (</a:t>
            </a:r>
            <a:r>
              <a:rPr lang="hu-HU" sz="2800" dirty="0" err="1">
                <a:latin typeface="Calibri" panose="020F0502020204030204" pitchFamily="34" charset="0"/>
              </a:rPr>
              <a:t>number</a:t>
            </a:r>
            <a:r>
              <a:rPr lang="hu-HU" sz="2800" dirty="0">
                <a:latin typeface="Calibri" panose="020F0502020204030204" pitchFamily="34" charset="0"/>
              </a:rPr>
              <a:t> of </a:t>
            </a:r>
            <a:r>
              <a:rPr lang="hu-HU" sz="2800" dirty="0" err="1">
                <a:latin typeface="Calibri" panose="020F0502020204030204" pitchFamily="34" charset="0"/>
              </a:rPr>
              <a:t>surveyed</a:t>
            </a:r>
            <a:r>
              <a:rPr lang="hu-HU" sz="2800" dirty="0">
                <a:latin typeface="Calibri" panose="020F0502020204030204" pitchFamily="34" charset="0"/>
              </a:rPr>
              <a:t> </a:t>
            </a:r>
            <a:r>
              <a:rPr lang="hu-HU" sz="2800" dirty="0" err="1">
                <a:latin typeface="Calibri" panose="020F0502020204030204" pitchFamily="34" charset="0"/>
              </a:rPr>
              <a:t>vehicles</a:t>
            </a:r>
            <a:r>
              <a:rPr lang="hu-HU" sz="2800" dirty="0">
                <a:latin typeface="Calibri" panose="020F0502020204030204" pitchFamily="34" charset="0"/>
              </a:rPr>
              <a:t>)</a:t>
            </a:r>
            <a:endParaRPr lang="hu-HU" sz="2000" i="1" kern="0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111902"/>
              </p:ext>
            </p:extLst>
          </p:nvPr>
        </p:nvGraphicFramePr>
        <p:xfrm>
          <a:off x="4788024" y="1628800"/>
          <a:ext cx="4248000" cy="3923997"/>
        </p:xfrm>
        <a:graphic>
          <a:graphicData uri="http://schemas.openxmlformats.org/drawingml/2006/table">
            <a:tbl>
              <a:tblPr/>
              <a:tblGrid>
                <a:gridCol w="1728000"/>
                <a:gridCol w="720000"/>
                <a:gridCol w="972000"/>
                <a:gridCol w="828000"/>
              </a:tblGrid>
              <a:tr h="12696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BORDER CROSSING POINT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15.10. TUESDAY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hu-H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UMBER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CARS</a:t>
                      </a:r>
                      <a:r>
                        <a:rPr lang="hu-H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hu-H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DURING 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INTERVIEWS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SAMPLING RATE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317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Bucsu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Schachendorf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179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Fertőd -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Pamhagen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317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Hegyeshalom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Nickelsdorf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17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Kópháza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Deutschkreutz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3179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Kőszeg - Rattersdorf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17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Rábafüzes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Heiligenkreuz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317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Sopron - Klingenbach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1797"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445086"/>
              </p:ext>
            </p:extLst>
          </p:nvPr>
        </p:nvGraphicFramePr>
        <p:xfrm>
          <a:off x="107505" y="1628799"/>
          <a:ext cx="4608000" cy="3924001"/>
        </p:xfrm>
        <a:graphic>
          <a:graphicData uri="http://schemas.openxmlformats.org/drawingml/2006/table">
            <a:tbl>
              <a:tblPr/>
              <a:tblGrid>
                <a:gridCol w="1728000"/>
                <a:gridCol w="720000"/>
                <a:gridCol w="720000"/>
                <a:gridCol w="720000"/>
                <a:gridCol w="720000"/>
              </a:tblGrid>
              <a:tr h="12646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BORDER CROSSING POINT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15.10. TUESDAY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18.10. FRIDAY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20.10. SUNDAY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324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Bucsu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Schachendorf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242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Fertőd -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Pamhagen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324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Hegyeshalom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Nickelsdorf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24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Kópháza - Deutschkreutz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3242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Kőszeg - Rattersdorf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24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Rábafüzes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Heiligenkreuz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324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Sopron - Klingenbach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2420"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020269"/>
            <a:ext cx="5715000" cy="250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0" y="575444"/>
            <a:ext cx="9144000" cy="49067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>
                <a:latin typeface="Calibri" panose="020F0502020204030204" pitchFamily="34" charset="0"/>
              </a:rPr>
              <a:t>General </a:t>
            </a:r>
            <a:r>
              <a:rPr lang="hu-HU" sz="2800" dirty="0" err="1">
                <a:latin typeface="Calibri" panose="020F0502020204030204" pitchFamily="34" charset="0"/>
              </a:rPr>
              <a:t>information</a:t>
            </a:r>
            <a:r>
              <a:rPr lang="hu-HU" sz="2800" dirty="0">
                <a:latin typeface="Calibri" panose="020F0502020204030204" pitchFamily="34" charset="0"/>
              </a:rPr>
              <a:t> (</a:t>
            </a:r>
            <a:r>
              <a:rPr lang="hu-HU" sz="2800" dirty="0" err="1">
                <a:latin typeface="Calibri" panose="020F0502020204030204" pitchFamily="34" charset="0"/>
              </a:rPr>
              <a:t>number</a:t>
            </a:r>
            <a:r>
              <a:rPr lang="hu-HU" sz="2800" dirty="0">
                <a:latin typeface="Calibri" panose="020F0502020204030204" pitchFamily="34" charset="0"/>
              </a:rPr>
              <a:t> of </a:t>
            </a:r>
            <a:r>
              <a:rPr lang="hu-HU" sz="2800" dirty="0" err="1">
                <a:latin typeface="Calibri" panose="020F0502020204030204" pitchFamily="34" charset="0"/>
              </a:rPr>
              <a:t>surveyed</a:t>
            </a:r>
            <a:r>
              <a:rPr lang="hu-HU" sz="2800" dirty="0">
                <a:latin typeface="Calibri" panose="020F0502020204030204" pitchFamily="34" charset="0"/>
              </a:rPr>
              <a:t> </a:t>
            </a:r>
            <a:r>
              <a:rPr lang="hu-HU" sz="2800" dirty="0" err="1">
                <a:latin typeface="Calibri" panose="020F0502020204030204" pitchFamily="34" charset="0"/>
              </a:rPr>
              <a:t>vehicles</a:t>
            </a:r>
            <a:r>
              <a:rPr lang="hu-HU" sz="2800" dirty="0">
                <a:latin typeface="Calibri" panose="020F0502020204030204" pitchFamily="34" charset="0"/>
              </a:rPr>
              <a:t>)</a:t>
            </a:r>
            <a:endParaRPr lang="hu-HU" sz="2000" i="1" kern="0" dirty="0">
              <a:solidFill>
                <a:schemeClr val="tx2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endParaRPr lang="hu-HU" sz="2000" i="1" kern="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232148"/>
            <a:ext cx="5105400" cy="262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5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0" y="575444"/>
            <a:ext cx="9144000" cy="65035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>
                <a:latin typeface="Calibri" panose="020F0502020204030204" pitchFamily="34" charset="0"/>
              </a:rPr>
              <a:t>General </a:t>
            </a:r>
            <a:r>
              <a:rPr lang="hu-HU" sz="2800" dirty="0" err="1">
                <a:latin typeface="Calibri" panose="020F0502020204030204" pitchFamily="34" charset="0"/>
              </a:rPr>
              <a:t>information</a:t>
            </a:r>
            <a:r>
              <a:rPr lang="hu-HU" sz="2800" dirty="0">
                <a:latin typeface="Calibri" panose="020F0502020204030204" pitchFamily="34" charset="0"/>
              </a:rPr>
              <a:t> (</a:t>
            </a:r>
            <a:r>
              <a:rPr lang="hu-HU" sz="2800" dirty="0" err="1">
                <a:latin typeface="Calibri" panose="020F0502020204030204" pitchFamily="34" charset="0"/>
              </a:rPr>
              <a:t>number</a:t>
            </a:r>
            <a:r>
              <a:rPr lang="hu-HU" sz="2800" dirty="0">
                <a:latin typeface="Calibri" panose="020F0502020204030204" pitchFamily="34" charset="0"/>
              </a:rPr>
              <a:t> of </a:t>
            </a:r>
            <a:r>
              <a:rPr lang="hu-HU" sz="2800" dirty="0" err="1">
                <a:latin typeface="Calibri" panose="020F0502020204030204" pitchFamily="34" charset="0"/>
              </a:rPr>
              <a:t>surveyed</a:t>
            </a:r>
            <a:r>
              <a:rPr lang="hu-HU" sz="2800" dirty="0">
                <a:latin typeface="Calibri" panose="020F0502020204030204" pitchFamily="34" charset="0"/>
              </a:rPr>
              <a:t> </a:t>
            </a:r>
            <a:r>
              <a:rPr lang="hu-HU" sz="2800" dirty="0" err="1">
                <a:latin typeface="Calibri" panose="020F0502020204030204" pitchFamily="34" charset="0"/>
              </a:rPr>
              <a:t>vehicles</a:t>
            </a:r>
            <a:r>
              <a:rPr lang="hu-HU" sz="2800" dirty="0">
                <a:latin typeface="Calibri" panose="020F0502020204030204" pitchFamily="34" charset="0"/>
              </a:rPr>
              <a:t>)</a:t>
            </a:r>
            <a:endParaRPr lang="hu-HU" sz="2000" i="1" kern="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11966"/>
            <a:ext cx="8280921" cy="440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7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"/>
          <p:cNvSpPr txBox="1">
            <a:spLocks/>
          </p:cNvSpPr>
          <p:nvPr/>
        </p:nvSpPr>
        <p:spPr>
          <a:xfrm>
            <a:off x="0" y="575444"/>
            <a:ext cx="9144000" cy="65035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noProof="0" dirty="0" err="1" smtClean="0">
                <a:latin typeface="Calibri" panose="020F0502020204030204" pitchFamily="34" charset="0"/>
              </a:rPr>
              <a:t>Reason</a:t>
            </a:r>
            <a:r>
              <a:rPr lang="hu-HU" sz="2800" noProof="0" dirty="0" smtClean="0">
                <a:latin typeface="Calibri" panose="020F0502020204030204" pitchFamily="34" charset="0"/>
              </a:rPr>
              <a:t> of </a:t>
            </a:r>
            <a:r>
              <a:rPr lang="hu-HU" sz="2800" noProof="0" dirty="0" err="1" smtClean="0">
                <a:latin typeface="Calibri" panose="020F0502020204030204" pitchFamily="34" charset="0"/>
              </a:rPr>
              <a:t>travel</a:t>
            </a:r>
            <a:r>
              <a:rPr lang="hu-HU" sz="2800" noProof="0" dirty="0" smtClean="0">
                <a:latin typeface="Calibri" panose="020F0502020204030204" pitchFamily="34" charset="0"/>
              </a:rPr>
              <a:t> – 1.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4" y="1196752"/>
            <a:ext cx="9016460" cy="525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5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899592" y="1063423"/>
            <a:ext cx="648072" cy="5525273"/>
          </a:xfrm>
          <a:prstGeom prst="rect">
            <a:avLst/>
          </a:prstGeom>
        </p:spPr>
        <p:txBody>
          <a:bodyPr vert="vert270">
            <a:noAutofit/>
          </a:bodyPr>
          <a:lstStyle/>
          <a:p>
            <a:pPr eaLnBrk="0" hangingPunct="0">
              <a:defRPr/>
            </a:pPr>
            <a:r>
              <a:rPr lang="hu-HU" sz="2400" dirty="0" smtClean="0">
                <a:latin typeface="Calibri" panose="020F0502020204030204" pitchFamily="34" charset="0"/>
              </a:rPr>
              <a:t>         </a:t>
            </a:r>
            <a:r>
              <a:rPr lang="hu-HU" sz="2400" dirty="0" err="1" smtClean="0">
                <a:latin typeface="Calibri" panose="020F0502020204030204" pitchFamily="34" charset="0"/>
              </a:rPr>
              <a:t>weekends</a:t>
            </a:r>
            <a:r>
              <a:rPr lang="hu-HU" sz="2400" dirty="0" smtClean="0">
                <a:latin typeface="Calibri" panose="020F0502020204030204" pitchFamily="34" charset="0"/>
              </a:rPr>
              <a:t>		</a:t>
            </a:r>
            <a:r>
              <a:rPr lang="hu-HU" sz="2400" dirty="0" err="1" smtClean="0">
                <a:latin typeface="Calibri" panose="020F0502020204030204" pitchFamily="34" charset="0"/>
              </a:rPr>
              <a:t>weekdays</a:t>
            </a:r>
            <a:endParaRPr kumimoji="0" lang="hu-HU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0" y="575444"/>
            <a:ext cx="9144000" cy="65035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noProof="0" dirty="0" err="1" smtClean="0">
                <a:latin typeface="Calibri" panose="020F0502020204030204" pitchFamily="34" charset="0"/>
              </a:rPr>
              <a:t>Reason</a:t>
            </a:r>
            <a:r>
              <a:rPr lang="hu-HU" sz="2800" noProof="0" dirty="0" smtClean="0">
                <a:latin typeface="Calibri" panose="020F0502020204030204" pitchFamily="34" charset="0"/>
              </a:rPr>
              <a:t> of </a:t>
            </a:r>
            <a:r>
              <a:rPr lang="hu-HU" sz="2800" noProof="0" dirty="0" err="1" smtClean="0">
                <a:latin typeface="Calibri" panose="020F0502020204030204" pitchFamily="34" charset="0"/>
              </a:rPr>
              <a:t>travel</a:t>
            </a:r>
            <a:r>
              <a:rPr lang="hu-HU" sz="2800" noProof="0" dirty="0" smtClean="0">
                <a:latin typeface="Calibri" panose="020F0502020204030204" pitchFamily="34" charset="0"/>
              </a:rPr>
              <a:t> – 2.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51" y="1124744"/>
            <a:ext cx="6167910" cy="536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2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"/>
          <p:cNvSpPr txBox="1">
            <a:spLocks/>
          </p:cNvSpPr>
          <p:nvPr/>
        </p:nvSpPr>
        <p:spPr>
          <a:xfrm>
            <a:off x="0" y="575444"/>
            <a:ext cx="9144000" cy="65035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smtClean="0">
                <a:latin typeface="Calibri" panose="020F0502020204030204" pitchFamily="34" charset="0"/>
              </a:rPr>
              <a:t>Status of </a:t>
            </a:r>
            <a:r>
              <a:rPr lang="hu-HU" sz="2800" dirty="0" err="1" smtClean="0">
                <a:latin typeface="Calibri" panose="020F0502020204030204" pitchFamily="34" charset="0"/>
              </a:rPr>
              <a:t>passengers</a:t>
            </a:r>
            <a:endParaRPr lang="hu-HU" sz="2800" dirty="0" smtClean="0"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44824"/>
            <a:ext cx="8712967" cy="27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9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"/>
          <p:cNvSpPr txBox="1">
            <a:spLocks/>
          </p:cNvSpPr>
          <p:nvPr/>
        </p:nvSpPr>
        <p:spPr>
          <a:xfrm>
            <a:off x="0" y="575444"/>
            <a:ext cx="9144000" cy="140746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err="1" smtClean="0">
                <a:latin typeface="Calibri" panose="020F0502020204030204" pitchFamily="34" charset="0"/>
              </a:rPr>
              <a:t>Distribution</a:t>
            </a:r>
            <a:r>
              <a:rPr lang="hu-HU" sz="2800" dirty="0" smtClean="0">
                <a:latin typeface="Calibri" panose="020F0502020204030204" pitchFamily="34" charset="0"/>
              </a:rPr>
              <a:t> of </a:t>
            </a:r>
            <a:r>
              <a:rPr lang="hu-HU" sz="2800" dirty="0" err="1" smtClean="0">
                <a:latin typeface="Calibri" panose="020F0502020204030204" pitchFamily="34" charset="0"/>
              </a:rPr>
              <a:t>employees</a:t>
            </a:r>
            <a:r>
              <a:rPr lang="hu-HU" sz="2800" dirty="0" smtClean="0">
                <a:latin typeface="Calibri" panose="020F0502020204030204" pitchFamily="34" charset="0"/>
              </a:rPr>
              <a:t> </a:t>
            </a:r>
            <a:r>
              <a:rPr lang="hu-HU" sz="2800" dirty="0" err="1" smtClean="0">
                <a:latin typeface="Calibri" panose="020F0502020204030204" pitchFamily="34" charset="0"/>
              </a:rPr>
              <a:t>by</a:t>
            </a:r>
            <a:r>
              <a:rPr lang="hu-HU" sz="2800" dirty="0" smtClean="0">
                <a:latin typeface="Calibri" panose="020F0502020204030204" pitchFamily="34" charset="0"/>
              </a:rPr>
              <a:t> </a:t>
            </a:r>
            <a:r>
              <a:rPr lang="hu-HU" sz="2800" dirty="0" err="1" smtClean="0">
                <a:latin typeface="Calibri" panose="020F0502020204030204" pitchFamily="34" charset="0"/>
              </a:rPr>
              <a:t>sectors</a:t>
            </a:r>
            <a:endParaRPr lang="hu-HU" sz="2800" dirty="0" smtClean="0">
              <a:latin typeface="Calibri" panose="020F0502020204030204" pitchFamily="34" charset="0"/>
            </a:endParaRPr>
          </a:p>
          <a:p>
            <a:pPr algn="ctr" eaLnBrk="0" hangingPunct="0">
              <a:defRPr/>
            </a:pPr>
            <a:r>
              <a:rPr lang="hu-HU" sz="2400" i="1" kern="0" dirty="0" err="1">
                <a:solidFill>
                  <a:schemeClr val="tx2"/>
                </a:solidFill>
                <a:latin typeface="Calibri" panose="020F0502020204030204" pitchFamily="34" charset="0"/>
              </a:rPr>
              <a:t>Investigations</a:t>
            </a:r>
            <a:r>
              <a:rPr lang="hu-HU" sz="2400" i="1" kern="0" dirty="0">
                <a:solidFill>
                  <a:schemeClr val="tx2"/>
                </a:solidFill>
                <a:latin typeface="Calibri" panose="020F0502020204030204" pitchFamily="34" charset="0"/>
              </a:rPr>
              <a:t> of </a:t>
            </a:r>
            <a:r>
              <a:rPr lang="hu-HU" sz="2400" i="1" kern="0" dirty="0" err="1">
                <a:solidFill>
                  <a:schemeClr val="tx2"/>
                </a:solidFill>
                <a:latin typeface="Calibri" panose="020F0502020204030204" pitchFamily="34" charset="0"/>
              </a:rPr>
              <a:t>the</a:t>
            </a:r>
            <a:r>
              <a:rPr lang="hu-HU" sz="2400" i="1" kern="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hu-HU" sz="2400" i="1" kern="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regularly</a:t>
            </a:r>
            <a:r>
              <a:rPr lang="hu-HU" sz="2400" i="1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hu-HU" sz="2400" i="1" kern="0" dirty="0" err="1">
                <a:solidFill>
                  <a:schemeClr val="tx2"/>
                </a:solidFill>
                <a:latin typeface="Calibri" panose="020F0502020204030204" pitchFamily="34" charset="0"/>
              </a:rPr>
              <a:t>weekday</a:t>
            </a:r>
            <a:r>
              <a:rPr lang="hu-HU" sz="2400" i="1" kern="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hu-HU" sz="2400" i="1" kern="0" dirty="0" err="1">
                <a:solidFill>
                  <a:schemeClr val="tx2"/>
                </a:solidFill>
                <a:latin typeface="Calibri" panose="020F0502020204030204" pitchFamily="34" charset="0"/>
              </a:rPr>
              <a:t>commuters</a:t>
            </a:r>
            <a:endParaRPr lang="hu-HU" sz="2400" i="1" kern="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25" y="1918418"/>
            <a:ext cx="7294550" cy="432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1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575444"/>
            <a:ext cx="9144000" cy="140746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smtClean="0">
                <a:latin typeface="Calibri" panose="020F0502020204030204" pitchFamily="34" charset="0"/>
              </a:rPr>
              <a:t>Distribution of employees by </a:t>
            </a:r>
            <a:r>
              <a:rPr lang="de-AT" sz="2800" dirty="0" err="1" smtClean="0">
                <a:latin typeface="Calibri" panose="020F0502020204030204" pitchFamily="34" charset="0"/>
              </a:rPr>
              <a:t>company</a:t>
            </a:r>
            <a:r>
              <a:rPr lang="hu-HU" sz="2800" dirty="0" smtClean="0">
                <a:latin typeface="Calibri" panose="020F0502020204030204" pitchFamily="34" charset="0"/>
              </a:rPr>
              <a:t> </a:t>
            </a:r>
            <a:r>
              <a:rPr lang="hu-HU" sz="2800" dirty="0" smtClean="0">
                <a:latin typeface="Calibri" panose="020F0502020204030204" pitchFamily="34" charset="0"/>
              </a:rPr>
              <a:t>size</a:t>
            </a:r>
          </a:p>
          <a:p>
            <a:pPr algn="ctr" eaLnBrk="0" hangingPunct="0">
              <a:defRPr/>
            </a:pPr>
            <a:r>
              <a:rPr kumimoji="0" lang="hu-HU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Investigations</a:t>
            </a:r>
            <a:r>
              <a:rPr kumimoji="0" lang="hu-HU" sz="24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of </a:t>
            </a:r>
            <a:r>
              <a:rPr kumimoji="0" lang="hu-HU" sz="2400" b="0" i="1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the</a:t>
            </a:r>
            <a:r>
              <a:rPr kumimoji="0" lang="hu-HU" sz="24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hu-HU" sz="2400" b="0" i="1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regularly</a:t>
            </a:r>
            <a:r>
              <a:rPr kumimoji="0" lang="hu-HU" sz="24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hu-HU" sz="2400" b="0" i="1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weekday</a:t>
            </a:r>
            <a:r>
              <a:rPr kumimoji="0" lang="hu-HU" sz="24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hu-HU" sz="2400" b="0" i="1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commuters</a:t>
            </a:r>
            <a:endParaRPr kumimoji="0" lang="hu-HU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80" y="1916832"/>
            <a:ext cx="720263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7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89" y="1939710"/>
            <a:ext cx="7231422" cy="436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0" y="575444"/>
            <a:ext cx="9144000" cy="140746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err="1" smtClean="0">
                <a:latin typeface="Calibri" panose="020F0502020204030204" pitchFamily="34" charset="0"/>
              </a:rPr>
              <a:t>Distribution</a:t>
            </a:r>
            <a:r>
              <a:rPr lang="hu-HU" sz="2800" dirty="0" smtClean="0">
                <a:latin typeface="Calibri" panose="020F0502020204030204" pitchFamily="34" charset="0"/>
              </a:rPr>
              <a:t> of </a:t>
            </a:r>
            <a:r>
              <a:rPr lang="hu-HU" sz="2800" dirty="0" err="1" smtClean="0">
                <a:latin typeface="Calibri" panose="020F0502020204030204" pitchFamily="34" charset="0"/>
              </a:rPr>
              <a:t>employees</a:t>
            </a:r>
            <a:r>
              <a:rPr lang="hu-HU" sz="2800" dirty="0" smtClean="0">
                <a:latin typeface="Calibri" panose="020F0502020204030204" pitchFamily="34" charset="0"/>
              </a:rPr>
              <a:t> </a:t>
            </a:r>
            <a:r>
              <a:rPr lang="hu-HU" sz="2800" dirty="0" err="1" smtClean="0">
                <a:latin typeface="Calibri" panose="020F0502020204030204" pitchFamily="34" charset="0"/>
              </a:rPr>
              <a:t>by</a:t>
            </a:r>
            <a:r>
              <a:rPr lang="hu-HU" sz="2800" dirty="0" smtClean="0">
                <a:latin typeface="Calibri" panose="020F0502020204030204" pitchFamily="34" charset="0"/>
              </a:rPr>
              <a:t> </a:t>
            </a:r>
            <a:r>
              <a:rPr lang="hu-HU" sz="2800" dirty="0" err="1" smtClean="0">
                <a:latin typeface="Calibri" panose="020F0502020204030204" pitchFamily="34" charset="0"/>
              </a:rPr>
              <a:t>the</a:t>
            </a:r>
            <a:r>
              <a:rPr lang="hu-HU" sz="2800" dirty="0" smtClean="0">
                <a:latin typeface="Calibri" panose="020F0502020204030204" pitchFamily="34" charset="0"/>
              </a:rPr>
              <a:t> </a:t>
            </a:r>
            <a:r>
              <a:rPr lang="hu-HU" sz="2800" dirty="0" err="1" smtClean="0">
                <a:latin typeface="Calibri" panose="020F0502020204030204" pitchFamily="34" charset="0"/>
              </a:rPr>
              <a:t>frequency</a:t>
            </a:r>
            <a:r>
              <a:rPr lang="hu-HU" sz="2800" dirty="0" smtClean="0">
                <a:latin typeface="Calibri" panose="020F0502020204030204" pitchFamily="34" charset="0"/>
              </a:rPr>
              <a:t> </a:t>
            </a:r>
            <a:r>
              <a:rPr lang="hu-HU" sz="2800" dirty="0" err="1" smtClean="0">
                <a:latin typeface="Calibri" panose="020F0502020204030204" pitchFamily="34" charset="0"/>
              </a:rPr>
              <a:t>of</a:t>
            </a:r>
            <a:r>
              <a:rPr lang="hu-HU" sz="2800" dirty="0" smtClean="0">
                <a:latin typeface="Calibri" panose="020F0502020204030204" pitchFamily="34" charset="0"/>
              </a:rPr>
              <a:t> </a:t>
            </a:r>
            <a:r>
              <a:rPr lang="hu-HU" sz="2800" dirty="0" err="1" smtClean="0">
                <a:latin typeface="Calibri" panose="020F0502020204030204" pitchFamily="34" charset="0"/>
              </a:rPr>
              <a:t>travels</a:t>
            </a:r>
            <a:endParaRPr lang="hu-HU" sz="2800" dirty="0" smtClean="0">
              <a:latin typeface="Calibri" panose="020F0502020204030204" pitchFamily="34" charset="0"/>
            </a:endParaRPr>
          </a:p>
          <a:p>
            <a:pPr algn="ctr" eaLnBrk="0" hangingPunct="0">
              <a:defRPr/>
            </a:pPr>
            <a:r>
              <a:rPr kumimoji="0" lang="hu-HU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Investigations</a:t>
            </a:r>
            <a:r>
              <a:rPr kumimoji="0" lang="hu-HU" sz="24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of </a:t>
            </a:r>
            <a:r>
              <a:rPr kumimoji="0" lang="hu-HU" sz="2400" b="0" i="1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the</a:t>
            </a:r>
            <a:r>
              <a:rPr kumimoji="0" lang="hu-HU" sz="24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hu-HU" sz="2400" b="0" i="1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regularly</a:t>
            </a:r>
            <a:r>
              <a:rPr kumimoji="0" lang="hu-HU" sz="24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hu-HU" sz="2400" b="0" i="1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weekday</a:t>
            </a:r>
            <a:r>
              <a:rPr kumimoji="0" lang="hu-HU" sz="24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hu-HU" sz="2400" b="0" i="1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commuters</a:t>
            </a:r>
            <a:endParaRPr kumimoji="0" lang="hu-HU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8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25" y="648690"/>
            <a:ext cx="6361443" cy="594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5328592" cy="504056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sz="2800" b="1" dirty="0" err="1" smtClean="0">
                <a:latin typeface="Calibri" panose="020F0502020204030204" pitchFamily="34" charset="0"/>
              </a:rPr>
              <a:t>Surveyed</a:t>
            </a:r>
            <a:r>
              <a:rPr lang="hu-HU" sz="2800" b="1" dirty="0" smtClean="0">
                <a:latin typeface="Calibri" panose="020F0502020204030204" pitchFamily="34" charset="0"/>
              </a:rPr>
              <a:t> </a:t>
            </a:r>
            <a:r>
              <a:rPr lang="hu-HU" sz="2800" b="1" dirty="0" err="1" smtClean="0">
                <a:latin typeface="Calibri" panose="020F0502020204030204" pitchFamily="34" charset="0"/>
              </a:rPr>
              <a:t>border</a:t>
            </a:r>
            <a:r>
              <a:rPr lang="hu-HU" sz="2800" b="1" dirty="0" smtClean="0">
                <a:latin typeface="Calibri" panose="020F0502020204030204" pitchFamily="34" charset="0"/>
              </a:rPr>
              <a:t> </a:t>
            </a:r>
            <a:r>
              <a:rPr lang="hu-HU" sz="2800" b="1" dirty="0" err="1" smtClean="0">
                <a:latin typeface="Calibri" panose="020F0502020204030204" pitchFamily="34" charset="0"/>
              </a:rPr>
              <a:t>crossing</a:t>
            </a:r>
            <a:r>
              <a:rPr lang="hu-HU" sz="2800" b="1" dirty="0" smtClean="0">
                <a:latin typeface="Calibri" panose="020F0502020204030204" pitchFamily="34" charset="0"/>
              </a:rPr>
              <a:t> </a:t>
            </a:r>
            <a:r>
              <a:rPr lang="hu-HU" sz="2800" b="1" dirty="0" err="1" smtClean="0">
                <a:latin typeface="Calibri" panose="020F0502020204030204" pitchFamily="34" charset="0"/>
              </a:rPr>
              <a:t>points</a:t>
            </a:r>
            <a:endParaRPr lang="hu-HU" sz="2800" b="1" dirty="0">
              <a:latin typeface="Calibri" panose="020F050202020403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1547664" y="1565176"/>
            <a:ext cx="1944216" cy="92772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u-HU" sz="1600" kern="0" dirty="0" err="1" smtClean="0">
                <a:latin typeface="Calibri" panose="020F0502020204030204" pitchFamily="34" charset="0"/>
              </a:rPr>
              <a:t>Tuesday</a:t>
            </a:r>
            <a:r>
              <a:rPr lang="hu-HU" sz="1600" kern="0" dirty="0" smtClean="0">
                <a:latin typeface="Calibri" panose="020F0502020204030204" pitchFamily="34" charset="0"/>
              </a:rPr>
              <a:t>, 15.10.2013</a:t>
            </a:r>
          </a:p>
          <a:p>
            <a:r>
              <a:rPr lang="hu-HU" sz="1600" kern="0" dirty="0" err="1" smtClean="0">
                <a:latin typeface="Calibri" panose="020F0502020204030204" pitchFamily="34" charset="0"/>
              </a:rPr>
              <a:t>Friday</a:t>
            </a:r>
            <a:r>
              <a:rPr lang="hu-HU" sz="1600" kern="0" dirty="0" smtClean="0">
                <a:latin typeface="Calibri" panose="020F0502020204030204" pitchFamily="34" charset="0"/>
              </a:rPr>
              <a:t>,     18.10.2013</a:t>
            </a:r>
          </a:p>
          <a:p>
            <a:r>
              <a:rPr lang="hu-HU" sz="1600" kern="0" dirty="0" smtClean="0">
                <a:latin typeface="Calibri" panose="020F0502020204030204" pitchFamily="34" charset="0"/>
              </a:rPr>
              <a:t>Sunday,   20.10.2013</a:t>
            </a:r>
            <a:endParaRPr lang="hu-HU" sz="16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795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"/>
          <p:cNvSpPr txBox="1">
            <a:spLocks/>
          </p:cNvSpPr>
          <p:nvPr/>
        </p:nvSpPr>
        <p:spPr>
          <a:xfrm>
            <a:off x="0" y="575444"/>
            <a:ext cx="9144000" cy="11253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smtClean="0">
                <a:latin typeface="Calibri" panose="020F0502020204030204" pitchFamily="34" charset="0"/>
              </a:rPr>
              <a:t>Reason</a:t>
            </a:r>
            <a:r>
              <a:rPr lang="de-AT" sz="2800" dirty="0" smtClean="0">
                <a:latin typeface="Calibri" panose="020F0502020204030204" pitchFamily="34" charset="0"/>
              </a:rPr>
              <a:t>s </a:t>
            </a:r>
            <a:r>
              <a:rPr lang="de-AT" sz="2800" dirty="0" err="1" smtClean="0">
                <a:latin typeface="Calibri" panose="020F0502020204030204" pitchFamily="34" charset="0"/>
              </a:rPr>
              <a:t>for</a:t>
            </a:r>
            <a:r>
              <a:rPr lang="hu-HU" sz="2800" dirty="0" smtClean="0">
                <a:latin typeface="Calibri" panose="020F0502020204030204" pitchFamily="34" charset="0"/>
              </a:rPr>
              <a:t> </a:t>
            </a:r>
            <a:r>
              <a:rPr lang="hu-HU" sz="2800" dirty="0" smtClean="0">
                <a:latin typeface="Calibri" panose="020F0502020204030204" pitchFamily="34" charset="0"/>
              </a:rPr>
              <a:t>using cars</a:t>
            </a:r>
            <a:endParaRPr lang="hu-HU" sz="2800" dirty="0">
              <a:latin typeface="Calibri" panose="020F0502020204030204" pitchFamily="34" charset="0"/>
            </a:endParaRPr>
          </a:p>
          <a:p>
            <a:pPr algn="ctr" eaLnBrk="0" hangingPunct="0">
              <a:defRPr/>
            </a:pPr>
            <a:r>
              <a:rPr lang="hu-HU" sz="2400" i="1" kern="0" dirty="0" err="1">
                <a:solidFill>
                  <a:schemeClr val="tx2"/>
                </a:solidFill>
                <a:latin typeface="Calibri" panose="020F0502020204030204" pitchFamily="34" charset="0"/>
              </a:rPr>
              <a:t>Investigations</a:t>
            </a:r>
            <a:r>
              <a:rPr lang="hu-HU" sz="2400" i="1" kern="0" dirty="0">
                <a:solidFill>
                  <a:schemeClr val="tx2"/>
                </a:solidFill>
                <a:latin typeface="Calibri" panose="020F0502020204030204" pitchFamily="34" charset="0"/>
              </a:rPr>
              <a:t> of </a:t>
            </a:r>
            <a:r>
              <a:rPr lang="hu-HU" sz="2400" i="1" kern="0" dirty="0" err="1">
                <a:solidFill>
                  <a:schemeClr val="tx2"/>
                </a:solidFill>
                <a:latin typeface="Calibri" panose="020F0502020204030204" pitchFamily="34" charset="0"/>
              </a:rPr>
              <a:t>the</a:t>
            </a:r>
            <a:r>
              <a:rPr lang="hu-HU" sz="2400" i="1" kern="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hu-HU" sz="2400" i="1" kern="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regularly</a:t>
            </a:r>
            <a:r>
              <a:rPr lang="hu-HU" sz="2400" i="1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hu-HU" sz="2400" i="1" kern="0" dirty="0" err="1">
                <a:solidFill>
                  <a:schemeClr val="tx2"/>
                </a:solidFill>
                <a:latin typeface="Calibri" panose="020F0502020204030204" pitchFamily="34" charset="0"/>
              </a:rPr>
              <a:t>weekday</a:t>
            </a:r>
            <a:r>
              <a:rPr lang="hu-HU" sz="2400" i="1" kern="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hu-HU" sz="2400" i="1" kern="0" dirty="0" err="1">
                <a:solidFill>
                  <a:schemeClr val="tx2"/>
                </a:solidFill>
                <a:latin typeface="Calibri" panose="020F0502020204030204" pitchFamily="34" charset="0"/>
              </a:rPr>
              <a:t>commuters</a:t>
            </a:r>
            <a:endParaRPr lang="hu-HU" sz="2800" i="1" kern="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08" y="1700808"/>
            <a:ext cx="5105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56" y="3353120"/>
            <a:ext cx="6781304" cy="317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5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0" y="575444"/>
            <a:ext cx="9144000" cy="5493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noProof="0" dirty="0" err="1" smtClean="0">
                <a:latin typeface="Calibri" panose="020F0502020204030204" pitchFamily="34" charset="0"/>
              </a:rPr>
              <a:t>Comments</a:t>
            </a:r>
            <a:r>
              <a:rPr lang="hu-HU" sz="2800" noProof="0" dirty="0" smtClean="0">
                <a:latin typeface="Calibri" panose="020F0502020204030204" pitchFamily="34" charset="0"/>
              </a:rPr>
              <a:t> of </a:t>
            </a:r>
            <a:r>
              <a:rPr lang="hu-HU" sz="2800" noProof="0" dirty="0" err="1" smtClean="0">
                <a:latin typeface="Calibri" panose="020F0502020204030204" pitchFamily="34" charset="0"/>
              </a:rPr>
              <a:t>interviewed</a:t>
            </a:r>
            <a:r>
              <a:rPr lang="hu-HU" sz="2800" noProof="0" dirty="0" smtClean="0">
                <a:latin typeface="Calibri" panose="020F0502020204030204" pitchFamily="34" charset="0"/>
              </a:rPr>
              <a:t> </a:t>
            </a:r>
            <a:r>
              <a:rPr lang="hu-HU" sz="2800" noProof="0" dirty="0" err="1" smtClean="0">
                <a:latin typeface="Calibri" panose="020F0502020204030204" pitchFamily="34" charset="0"/>
              </a:rPr>
              <a:t>passengers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34988" y="1340768"/>
            <a:ext cx="79208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u="sng" dirty="0" err="1" smtClean="0">
                <a:latin typeface="Calibri" pitchFamily="34" charset="0"/>
              </a:rPr>
              <a:t>Remarks</a:t>
            </a:r>
            <a:r>
              <a:rPr lang="hu-HU" sz="2000" b="1" u="sng" dirty="0" smtClean="0">
                <a:latin typeface="Calibri" pitchFamily="34" charset="0"/>
              </a:rPr>
              <a:t> </a:t>
            </a:r>
            <a:r>
              <a:rPr lang="hu-HU" sz="2000" b="1" u="sng" dirty="0" err="1" smtClean="0">
                <a:latin typeface="Calibri" pitchFamily="34" charset="0"/>
              </a:rPr>
              <a:t>relating</a:t>
            </a:r>
            <a:r>
              <a:rPr lang="hu-HU" sz="2000" b="1" u="sng" dirty="0" smtClean="0">
                <a:latin typeface="Calibri" pitchFamily="34" charset="0"/>
              </a:rPr>
              <a:t> </a:t>
            </a:r>
            <a:r>
              <a:rPr lang="hu-HU" sz="2000" b="1" u="sng" dirty="0" err="1" smtClean="0">
                <a:latin typeface="Calibri" pitchFamily="34" charset="0"/>
              </a:rPr>
              <a:t>to</a:t>
            </a:r>
            <a:r>
              <a:rPr lang="hu-HU" sz="2000" b="1" u="sng" dirty="0" smtClean="0">
                <a:latin typeface="Calibri" pitchFamily="34" charset="0"/>
              </a:rPr>
              <a:t> </a:t>
            </a:r>
            <a:r>
              <a:rPr lang="hu-HU" sz="2000" b="1" u="sng" dirty="0" err="1" smtClean="0">
                <a:latin typeface="Calibri" pitchFamily="34" charset="0"/>
              </a:rPr>
              <a:t>road</a:t>
            </a:r>
            <a:r>
              <a:rPr lang="hu-HU" sz="2000" b="1" u="sng" dirty="0" smtClean="0">
                <a:latin typeface="Calibri" pitchFamily="34" charset="0"/>
              </a:rPr>
              <a:t> </a:t>
            </a:r>
            <a:r>
              <a:rPr lang="hu-HU" sz="2000" b="1" u="sng" dirty="0" err="1" smtClean="0">
                <a:latin typeface="Calibri" pitchFamily="34" charset="0"/>
              </a:rPr>
              <a:t>transport</a:t>
            </a:r>
            <a:r>
              <a:rPr lang="hu-HU" sz="2000" b="1" u="sng" dirty="0" smtClean="0">
                <a:latin typeface="Calibri" pitchFamily="34" charset="0"/>
              </a:rPr>
              <a:t> (50%)</a:t>
            </a:r>
          </a:p>
          <a:p>
            <a:endParaRPr lang="hu-HU" sz="2000" b="1" u="sng" dirty="0" smtClean="0">
              <a:latin typeface="Calibri" pitchFamily="34" charset="0"/>
            </a:endParaRPr>
          </a:p>
          <a:p>
            <a:pPr marL="444500" indent="-266700">
              <a:buFont typeface="Wingdings" panose="05000000000000000000" pitchFamily="2" charset="2"/>
              <a:buChar char="Ø"/>
            </a:pPr>
            <a:r>
              <a:rPr lang="hu-HU" dirty="0" err="1" smtClean="0">
                <a:latin typeface="Calibri" pitchFamily="34" charset="0"/>
              </a:rPr>
              <a:t>Road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network</a:t>
            </a:r>
            <a:endParaRPr lang="hu-HU" dirty="0" smtClean="0">
              <a:latin typeface="Calibri" pitchFamily="34" charset="0"/>
            </a:endParaRPr>
          </a:p>
          <a:p>
            <a:pPr marL="444500" indent="-266700">
              <a:buFont typeface="Wingdings" panose="05000000000000000000" pitchFamily="2" charset="2"/>
              <a:buChar char="Ø"/>
            </a:pPr>
            <a:r>
              <a:rPr lang="hu-HU" dirty="0" err="1" smtClean="0">
                <a:latin typeface="Calibri" pitchFamily="34" charset="0"/>
              </a:rPr>
              <a:t>Quality</a:t>
            </a:r>
            <a:r>
              <a:rPr lang="hu-HU" dirty="0" smtClean="0">
                <a:latin typeface="Calibri" pitchFamily="34" charset="0"/>
              </a:rPr>
              <a:t> of </a:t>
            </a:r>
            <a:r>
              <a:rPr lang="hu-HU" dirty="0" err="1" smtClean="0">
                <a:latin typeface="Calibri" pitchFamily="34" charset="0"/>
              </a:rPr>
              <a:t>road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surfaces</a:t>
            </a:r>
            <a:endParaRPr lang="hu-HU" dirty="0" smtClean="0">
              <a:latin typeface="Calibri" pitchFamily="34" charset="0"/>
            </a:endParaRPr>
          </a:p>
          <a:p>
            <a:pPr marL="444500" indent="-266700">
              <a:buFont typeface="Wingdings" panose="05000000000000000000" pitchFamily="2" charset="2"/>
              <a:buChar char="Ø"/>
            </a:pPr>
            <a:r>
              <a:rPr lang="hu-HU" dirty="0" smtClean="0">
                <a:latin typeface="Calibri" pitchFamily="34" charset="0"/>
              </a:rPr>
              <a:t>Establishment of </a:t>
            </a:r>
            <a:r>
              <a:rPr lang="hu-HU" dirty="0" err="1" smtClean="0">
                <a:latin typeface="Calibri" pitchFamily="34" charset="0"/>
              </a:rPr>
              <a:t>new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border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crossings</a:t>
            </a:r>
            <a:endParaRPr lang="hu-HU" dirty="0" smtClean="0">
              <a:latin typeface="Calibri" pitchFamily="34" charset="0"/>
            </a:endParaRPr>
          </a:p>
          <a:p>
            <a:pPr marL="444500" indent="-266700">
              <a:buFont typeface="Wingdings" panose="05000000000000000000" pitchFamily="2" charset="2"/>
              <a:buChar char="Ø"/>
            </a:pPr>
            <a:r>
              <a:rPr lang="hu-HU" dirty="0" err="1" smtClean="0">
                <a:latin typeface="Calibri" pitchFamily="34" charset="0"/>
              </a:rPr>
              <a:t>Removing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speed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limits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around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at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the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border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crossing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points</a:t>
            </a:r>
            <a:endParaRPr lang="hu-HU" dirty="0" smtClean="0">
              <a:latin typeface="Calibri" pitchFamily="34" charset="0"/>
            </a:endParaRPr>
          </a:p>
          <a:p>
            <a:pPr marL="177800"/>
            <a:endParaRPr lang="hu-HU" sz="2000" b="1" u="sng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u="sng" dirty="0" smtClean="0">
                <a:latin typeface="Calibri" pitchFamily="34" charset="0"/>
              </a:rPr>
              <a:t>Remarks related to the public </a:t>
            </a:r>
            <a:r>
              <a:rPr lang="hu-HU" sz="2000" b="1" u="sng" dirty="0" smtClean="0">
                <a:latin typeface="Calibri" pitchFamily="34" charset="0"/>
              </a:rPr>
              <a:t>transport</a:t>
            </a:r>
            <a:r>
              <a:rPr lang="de-AT" sz="2000" b="1" u="sng" dirty="0" smtClean="0">
                <a:latin typeface="Calibri" pitchFamily="34" charset="0"/>
              </a:rPr>
              <a:t> </a:t>
            </a:r>
            <a:r>
              <a:rPr lang="hu-HU" sz="2000" b="1" u="sng" dirty="0" smtClean="0">
                <a:latin typeface="Calibri" pitchFamily="34" charset="0"/>
              </a:rPr>
              <a:t>(</a:t>
            </a:r>
            <a:r>
              <a:rPr lang="hu-HU" sz="2000" b="1" u="sng" dirty="0" smtClean="0">
                <a:latin typeface="Calibri" pitchFamily="34" charset="0"/>
              </a:rPr>
              <a:t>50%)</a:t>
            </a:r>
          </a:p>
          <a:p>
            <a:endParaRPr lang="hu-HU" sz="2000" b="1" u="sng" dirty="0" smtClean="0">
              <a:latin typeface="Calibri" pitchFamily="34" charset="0"/>
            </a:endParaRPr>
          </a:p>
          <a:p>
            <a:pPr marL="444500" indent="-266700">
              <a:buFont typeface="Wingdings" panose="05000000000000000000" pitchFamily="2" charset="2"/>
              <a:buChar char="Ø"/>
            </a:pPr>
            <a:r>
              <a:rPr lang="hu-HU" dirty="0" err="1" smtClean="0">
                <a:latin typeface="Calibri" pitchFamily="34" charset="0"/>
              </a:rPr>
              <a:t>Cross-border</a:t>
            </a:r>
            <a:r>
              <a:rPr lang="hu-HU" dirty="0" smtClean="0">
                <a:latin typeface="Calibri" pitchFamily="34" charset="0"/>
              </a:rPr>
              <a:t>, </a:t>
            </a:r>
            <a:r>
              <a:rPr lang="hu-HU" dirty="0" err="1" smtClean="0">
                <a:latin typeface="Calibri" pitchFamily="34" charset="0"/>
              </a:rPr>
              <a:t>scheduled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bus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services</a:t>
            </a:r>
            <a:endParaRPr lang="hu-HU" dirty="0" smtClean="0">
              <a:latin typeface="Calibri" pitchFamily="34" charset="0"/>
            </a:endParaRPr>
          </a:p>
          <a:p>
            <a:pPr marL="723900" indent="-279400">
              <a:buFont typeface="Wingdings" panose="05000000000000000000" pitchFamily="2" charset="2"/>
              <a:buChar char="v"/>
            </a:pPr>
            <a:r>
              <a:rPr lang="hu-HU" i="1" dirty="0" err="1">
                <a:latin typeface="Calibri" pitchFamily="34" charset="0"/>
              </a:rPr>
              <a:t>m</a:t>
            </a:r>
            <a:r>
              <a:rPr lang="hu-HU" i="1" dirty="0" err="1" smtClean="0">
                <a:latin typeface="Calibri" pitchFamily="34" charset="0"/>
              </a:rPr>
              <a:t>issing</a:t>
            </a:r>
            <a:r>
              <a:rPr lang="hu-HU" i="1" dirty="0" smtClean="0">
                <a:latin typeface="Calibri" pitchFamily="34" charset="0"/>
              </a:rPr>
              <a:t>; </a:t>
            </a:r>
            <a:r>
              <a:rPr lang="hu-HU" i="1" dirty="0" err="1" smtClean="0">
                <a:latin typeface="Calibri" pitchFamily="34" charset="0"/>
              </a:rPr>
              <a:t>development</a:t>
            </a:r>
            <a:r>
              <a:rPr lang="hu-HU" i="1" dirty="0" smtClean="0">
                <a:latin typeface="Calibri" pitchFamily="34" charset="0"/>
              </a:rPr>
              <a:t> </a:t>
            </a:r>
            <a:r>
              <a:rPr lang="hu-HU" i="1" dirty="0" err="1" smtClean="0">
                <a:latin typeface="Calibri" pitchFamily="34" charset="0"/>
              </a:rPr>
              <a:t>proposals</a:t>
            </a:r>
            <a:r>
              <a:rPr lang="hu-HU" i="1" dirty="0" smtClean="0">
                <a:latin typeface="Calibri" pitchFamily="34" charset="0"/>
              </a:rPr>
              <a:t> (relations)</a:t>
            </a:r>
          </a:p>
          <a:p>
            <a:pPr marL="444500" indent="-266700">
              <a:buFont typeface="Wingdings" panose="05000000000000000000" pitchFamily="2" charset="2"/>
              <a:buChar char="Ø"/>
            </a:pPr>
            <a:r>
              <a:rPr lang="hu-HU" dirty="0" err="1" smtClean="0">
                <a:latin typeface="Calibri" pitchFamily="34" charset="0"/>
              </a:rPr>
              <a:t>Railway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transport</a:t>
            </a:r>
            <a:endParaRPr lang="hu-HU" dirty="0" smtClean="0">
              <a:latin typeface="Calibri" pitchFamily="34" charset="0"/>
            </a:endParaRPr>
          </a:p>
          <a:p>
            <a:pPr marL="730250" indent="-285750">
              <a:buFont typeface="Wingdings" panose="05000000000000000000" pitchFamily="2" charset="2"/>
              <a:buChar char="v"/>
            </a:pPr>
            <a:r>
              <a:rPr lang="hu-HU" i="1" dirty="0" err="1" smtClean="0">
                <a:latin typeface="Calibri" pitchFamily="34" charset="0"/>
              </a:rPr>
              <a:t>Improvement</a:t>
            </a:r>
            <a:r>
              <a:rPr lang="hu-HU" i="1" dirty="0" smtClean="0">
                <a:latin typeface="Calibri" pitchFamily="34" charset="0"/>
              </a:rPr>
              <a:t> of </a:t>
            </a:r>
            <a:r>
              <a:rPr lang="hu-HU" i="1" dirty="0" err="1" smtClean="0">
                <a:latin typeface="Calibri" pitchFamily="34" charset="0"/>
              </a:rPr>
              <a:t>the</a:t>
            </a:r>
            <a:r>
              <a:rPr lang="hu-HU" i="1" dirty="0" smtClean="0">
                <a:latin typeface="Calibri" pitchFamily="34" charset="0"/>
              </a:rPr>
              <a:t> </a:t>
            </a:r>
            <a:r>
              <a:rPr lang="hu-HU" i="1" dirty="0" err="1" smtClean="0">
                <a:latin typeface="Calibri" pitchFamily="34" charset="0"/>
              </a:rPr>
              <a:t>existing</a:t>
            </a:r>
            <a:r>
              <a:rPr lang="hu-HU" i="1" dirty="0" smtClean="0">
                <a:latin typeface="Calibri" pitchFamily="34" charset="0"/>
              </a:rPr>
              <a:t> </a:t>
            </a:r>
            <a:r>
              <a:rPr lang="hu-HU" i="1" dirty="0" err="1" smtClean="0">
                <a:latin typeface="Calibri" pitchFamily="34" charset="0"/>
              </a:rPr>
              <a:t>level</a:t>
            </a:r>
            <a:r>
              <a:rPr lang="hu-HU" i="1" dirty="0" smtClean="0">
                <a:latin typeface="Calibri" pitchFamily="34" charset="0"/>
              </a:rPr>
              <a:t> </a:t>
            </a:r>
            <a:r>
              <a:rPr lang="hu-HU" i="1" dirty="0" err="1" smtClean="0">
                <a:latin typeface="Calibri" pitchFamily="34" charset="0"/>
              </a:rPr>
              <a:t>of</a:t>
            </a:r>
            <a:r>
              <a:rPr lang="hu-HU" i="1" dirty="0" smtClean="0">
                <a:latin typeface="Calibri" pitchFamily="34" charset="0"/>
              </a:rPr>
              <a:t> service</a:t>
            </a:r>
          </a:p>
          <a:p>
            <a:pPr marL="723900" indent="-279400">
              <a:buFont typeface="Wingdings" panose="05000000000000000000" pitchFamily="2" charset="2"/>
              <a:buChar char="v"/>
            </a:pPr>
            <a:r>
              <a:rPr lang="hu-HU" i="1" dirty="0" err="1" smtClean="0">
                <a:latin typeface="Calibri" pitchFamily="34" charset="0"/>
              </a:rPr>
              <a:t>Expansion</a:t>
            </a:r>
            <a:r>
              <a:rPr lang="hu-HU" i="1" dirty="0" smtClean="0">
                <a:latin typeface="Calibri" pitchFamily="34" charset="0"/>
              </a:rPr>
              <a:t> of </a:t>
            </a:r>
            <a:r>
              <a:rPr lang="hu-HU" i="1" dirty="0" err="1" smtClean="0">
                <a:latin typeface="Calibri" pitchFamily="34" charset="0"/>
              </a:rPr>
              <a:t>the</a:t>
            </a:r>
            <a:r>
              <a:rPr lang="hu-HU" i="1" dirty="0" smtClean="0">
                <a:latin typeface="Calibri" pitchFamily="34" charset="0"/>
              </a:rPr>
              <a:t> </a:t>
            </a:r>
            <a:r>
              <a:rPr lang="hu-HU" i="1" dirty="0" err="1" smtClean="0">
                <a:latin typeface="Calibri" pitchFamily="34" charset="0"/>
              </a:rPr>
              <a:t>supply</a:t>
            </a:r>
            <a:r>
              <a:rPr lang="hu-HU" i="1" dirty="0" smtClean="0">
                <a:latin typeface="Calibri" pitchFamily="34" charset="0"/>
              </a:rPr>
              <a:t> </a:t>
            </a:r>
            <a:r>
              <a:rPr lang="hu-HU" i="1" dirty="0" err="1" smtClean="0">
                <a:latin typeface="Calibri" pitchFamily="34" charset="0"/>
              </a:rPr>
              <a:t>of</a:t>
            </a:r>
            <a:r>
              <a:rPr lang="hu-HU" i="1" dirty="0" smtClean="0">
                <a:latin typeface="Calibri" pitchFamily="34" charset="0"/>
              </a:rPr>
              <a:t> </a:t>
            </a:r>
            <a:r>
              <a:rPr lang="hu-HU" i="1" dirty="0" err="1" smtClean="0">
                <a:latin typeface="Calibri" pitchFamily="34" charset="0"/>
              </a:rPr>
              <a:t>scheduled</a:t>
            </a:r>
            <a:r>
              <a:rPr lang="hu-HU" i="1" dirty="0" smtClean="0">
                <a:latin typeface="Calibri" pitchFamily="34" charset="0"/>
              </a:rPr>
              <a:t> </a:t>
            </a:r>
            <a:r>
              <a:rPr lang="hu-HU" i="1" dirty="0" err="1" smtClean="0">
                <a:latin typeface="Calibri" pitchFamily="34" charset="0"/>
              </a:rPr>
              <a:t>trains</a:t>
            </a:r>
            <a:r>
              <a:rPr lang="hu-HU" i="1" dirty="0" smtClean="0">
                <a:latin typeface="Calibri" pitchFamily="34" charset="0"/>
              </a:rPr>
              <a:t> (</a:t>
            </a:r>
            <a:r>
              <a:rPr lang="hu-HU" i="1" dirty="0" err="1" smtClean="0">
                <a:latin typeface="Calibri" pitchFamily="34" charset="0"/>
              </a:rPr>
              <a:t>number</a:t>
            </a:r>
            <a:r>
              <a:rPr lang="hu-HU" i="1" dirty="0" smtClean="0">
                <a:latin typeface="Calibri" pitchFamily="34" charset="0"/>
              </a:rPr>
              <a:t> of </a:t>
            </a:r>
            <a:r>
              <a:rPr lang="hu-HU" i="1" dirty="0" err="1" smtClean="0">
                <a:latin typeface="Calibri" pitchFamily="34" charset="0"/>
              </a:rPr>
              <a:t>trains</a:t>
            </a:r>
            <a:r>
              <a:rPr lang="hu-HU" i="1" dirty="0" smtClean="0">
                <a:latin typeface="Calibri" pitchFamily="34" charset="0"/>
              </a:rPr>
              <a:t>, </a:t>
            </a:r>
            <a:r>
              <a:rPr lang="hu-HU" i="1" dirty="0" err="1" smtClean="0">
                <a:latin typeface="Calibri" pitchFamily="34" charset="0"/>
              </a:rPr>
              <a:t>night</a:t>
            </a:r>
            <a:r>
              <a:rPr lang="hu-HU" i="1" dirty="0" smtClean="0">
                <a:latin typeface="Calibri" pitchFamily="34" charset="0"/>
              </a:rPr>
              <a:t> </a:t>
            </a:r>
            <a:r>
              <a:rPr lang="hu-HU" i="1" dirty="0" err="1" smtClean="0">
                <a:latin typeface="Calibri" pitchFamily="34" charset="0"/>
              </a:rPr>
              <a:t>traffic</a:t>
            </a:r>
            <a:r>
              <a:rPr lang="hu-HU" i="1" dirty="0" smtClean="0">
                <a:latin typeface="Calibri" pitchFamily="34" charset="0"/>
              </a:rPr>
              <a:t>)</a:t>
            </a:r>
          </a:p>
          <a:p>
            <a:pPr marL="723900" indent="-279400">
              <a:buFont typeface="Wingdings" panose="05000000000000000000" pitchFamily="2" charset="2"/>
              <a:buChar char="v"/>
            </a:pPr>
            <a:r>
              <a:rPr lang="hu-HU" i="1" dirty="0" err="1" smtClean="0">
                <a:latin typeface="Calibri" pitchFamily="34" charset="0"/>
              </a:rPr>
              <a:t>Reduction</a:t>
            </a:r>
            <a:r>
              <a:rPr lang="hu-HU" i="1" dirty="0" smtClean="0">
                <a:latin typeface="Calibri" pitchFamily="34" charset="0"/>
              </a:rPr>
              <a:t> of </a:t>
            </a:r>
            <a:r>
              <a:rPr lang="hu-HU" i="1" dirty="0" err="1" smtClean="0">
                <a:latin typeface="Calibri" pitchFamily="34" charset="0"/>
              </a:rPr>
              <a:t>tariff</a:t>
            </a:r>
            <a:r>
              <a:rPr lang="hu-HU" i="1" dirty="0" smtClean="0">
                <a:latin typeface="Calibri" pitchFamily="34" charset="0"/>
              </a:rPr>
              <a:t> </a:t>
            </a:r>
            <a:r>
              <a:rPr lang="hu-HU" i="1" dirty="0" err="1" smtClean="0">
                <a:latin typeface="Calibri" pitchFamily="34" charset="0"/>
              </a:rPr>
              <a:t>levels</a:t>
            </a:r>
            <a:endParaRPr lang="hu-HU" i="1" dirty="0" smtClean="0">
              <a:latin typeface="Calibri" pitchFamily="34" charset="0"/>
            </a:endParaRPr>
          </a:p>
          <a:p>
            <a:pPr marL="723900" indent="-279400">
              <a:buFont typeface="Wingdings" panose="05000000000000000000" pitchFamily="2" charset="2"/>
              <a:buChar char="v"/>
            </a:pPr>
            <a:r>
              <a:rPr lang="hu-HU" i="1" dirty="0" err="1" smtClean="0">
                <a:latin typeface="Calibri" pitchFamily="34" charset="0"/>
              </a:rPr>
              <a:t>Development</a:t>
            </a:r>
            <a:r>
              <a:rPr lang="hu-HU" i="1" dirty="0" smtClean="0">
                <a:latin typeface="Calibri" pitchFamily="34" charset="0"/>
              </a:rPr>
              <a:t> </a:t>
            </a:r>
            <a:r>
              <a:rPr lang="hu-HU" i="1" dirty="0" err="1" smtClean="0">
                <a:latin typeface="Calibri" pitchFamily="34" charset="0"/>
              </a:rPr>
              <a:t>proposals</a:t>
            </a:r>
            <a:r>
              <a:rPr lang="hu-HU" i="1" dirty="0" smtClean="0">
                <a:latin typeface="Calibri" pitchFamily="34" charset="0"/>
              </a:rPr>
              <a:t> (</a:t>
            </a:r>
            <a:r>
              <a:rPr lang="hu-HU" i="1" dirty="0" err="1" smtClean="0">
                <a:latin typeface="Calibri" pitchFamily="34" charset="0"/>
              </a:rPr>
              <a:t>elimination</a:t>
            </a:r>
            <a:r>
              <a:rPr lang="hu-HU" i="1" dirty="0" smtClean="0">
                <a:latin typeface="Calibri" pitchFamily="34" charset="0"/>
              </a:rPr>
              <a:t> of </a:t>
            </a:r>
            <a:r>
              <a:rPr lang="hu-HU" i="1" dirty="0" err="1" smtClean="0">
                <a:latin typeface="Calibri" pitchFamily="34" charset="0"/>
              </a:rPr>
              <a:t>forced</a:t>
            </a:r>
            <a:r>
              <a:rPr lang="hu-HU" i="1" dirty="0">
                <a:latin typeface="Calibri" pitchFamily="34" charset="0"/>
              </a:rPr>
              <a:t> </a:t>
            </a:r>
            <a:r>
              <a:rPr lang="hu-HU" i="1" dirty="0" err="1" smtClean="0">
                <a:latin typeface="Calibri" pitchFamily="34" charset="0"/>
              </a:rPr>
              <a:t>changes</a:t>
            </a:r>
            <a:r>
              <a:rPr lang="hu-HU" i="1" dirty="0" smtClean="0">
                <a:latin typeface="Calibri" pitchFamily="34" charset="0"/>
              </a:rPr>
              <a:t>, </a:t>
            </a:r>
            <a:r>
              <a:rPr lang="hu-HU" i="1" dirty="0" err="1" smtClean="0">
                <a:latin typeface="Calibri" pitchFamily="34" charset="0"/>
              </a:rPr>
              <a:t>new</a:t>
            </a:r>
            <a:r>
              <a:rPr lang="hu-HU" i="1" dirty="0" smtClean="0">
                <a:latin typeface="Calibri" pitchFamily="34" charset="0"/>
              </a:rPr>
              <a:t> relations)</a:t>
            </a:r>
          </a:p>
        </p:txBody>
      </p:sp>
    </p:spTree>
    <p:extLst>
      <p:ext uri="{BB962C8B-B14F-4D97-AF65-F5344CB8AC3E}">
        <p14:creationId xmlns:p14="http://schemas.microsoft.com/office/powerpoint/2010/main" val="26114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0" y="575444"/>
            <a:ext cx="9144000" cy="69331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smtClean="0">
                <a:latin typeface="Calibri" panose="020F0502020204030204" pitchFamily="34" charset="0"/>
              </a:rPr>
              <a:t>Access to </a:t>
            </a:r>
            <a:r>
              <a:rPr lang="hu-HU" sz="2800" dirty="0" smtClean="0">
                <a:latin typeface="Calibri" panose="020F0502020204030204" pitchFamily="34" charset="0"/>
              </a:rPr>
              <a:t>public </a:t>
            </a:r>
            <a:r>
              <a:rPr lang="hu-HU" sz="2800" dirty="0" smtClean="0">
                <a:latin typeface="Calibri" panose="020F0502020204030204" pitchFamily="34" charset="0"/>
              </a:rPr>
              <a:t>transport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5" y="2010015"/>
            <a:ext cx="8117109" cy="380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5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4"/>
          <p:cNvSpPr txBox="1">
            <a:spLocks/>
          </p:cNvSpPr>
          <p:nvPr/>
        </p:nvSpPr>
        <p:spPr>
          <a:xfrm>
            <a:off x="457200" y="2348880"/>
            <a:ext cx="8229600" cy="2952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Thanks</a:t>
            </a: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hu-H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for</a:t>
            </a: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hu-H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your</a:t>
            </a: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hu-H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attention</a:t>
            </a: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!</a:t>
            </a:r>
            <a:b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hu-H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Questions</a:t>
            </a: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?</a:t>
            </a: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0" y="575444"/>
            <a:ext cx="9144000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eaLnBrk="0" hangingPunct="0">
              <a:defRPr/>
            </a:pPr>
            <a:r>
              <a:rPr lang="hu-HU" sz="2800" dirty="0" err="1">
                <a:latin typeface="Calibri" panose="020F0502020204030204" pitchFamily="34" charset="0"/>
              </a:rPr>
              <a:t>R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</a:rPr>
              <a:t>esults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hu-HU" sz="2800" kern="0" dirty="0">
                <a:solidFill>
                  <a:schemeClr val="tx2"/>
                </a:solidFill>
                <a:latin typeface="Calibri" pitchFamily="34" charset="0"/>
              </a:rPr>
              <a:t>of </a:t>
            </a:r>
            <a:r>
              <a:rPr lang="hu-HU" sz="2800" kern="0" dirty="0" err="1">
                <a:solidFill>
                  <a:schemeClr val="tx2"/>
                </a:solidFill>
                <a:latin typeface="Calibri" pitchFamily="34" charset="0"/>
              </a:rPr>
              <a:t>the</a:t>
            </a:r>
            <a:r>
              <a:rPr lang="hu-HU" sz="2800" kern="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hu-HU" sz="2800" kern="0" dirty="0" err="1">
                <a:solidFill>
                  <a:schemeClr val="tx2"/>
                </a:solidFill>
                <a:latin typeface="Calibri" pitchFamily="34" charset="0"/>
              </a:rPr>
              <a:t>cross-sectional</a:t>
            </a:r>
            <a:r>
              <a:rPr lang="hu-HU" sz="2800" kern="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hu-HU" sz="2800" kern="0" dirty="0" err="1">
                <a:solidFill>
                  <a:schemeClr val="tx2"/>
                </a:solidFill>
                <a:latin typeface="Calibri" pitchFamily="34" charset="0"/>
              </a:rPr>
              <a:t>traffic</a:t>
            </a:r>
            <a:r>
              <a:rPr lang="hu-HU" sz="2800" kern="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hu-HU" sz="2800" kern="0" dirty="0" err="1">
                <a:solidFill>
                  <a:schemeClr val="tx2"/>
                </a:solidFill>
                <a:latin typeface="Calibri" pitchFamily="34" charset="0"/>
              </a:rPr>
              <a:t>count</a:t>
            </a:r>
            <a:r>
              <a:rPr lang="hu-HU" sz="2800" kern="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hu-HU" sz="2800" kern="0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hu-HU" sz="2000" i="1" kern="0" dirty="0" smtClean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hu-HU" sz="2000" i="1" kern="0" dirty="0" err="1">
                <a:solidFill>
                  <a:schemeClr val="tx2"/>
                </a:solidFill>
                <a:latin typeface="Calibri" pitchFamily="34" charset="0"/>
              </a:rPr>
              <a:t>number</a:t>
            </a:r>
            <a:r>
              <a:rPr lang="hu-HU" sz="2000" i="1" kern="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hu-HU" sz="2000" i="1" kern="0" dirty="0" err="1">
                <a:solidFill>
                  <a:schemeClr val="tx2"/>
                </a:solidFill>
                <a:latin typeface="Calibri" pitchFamily="34" charset="0"/>
              </a:rPr>
              <a:t>of</a:t>
            </a:r>
            <a:r>
              <a:rPr lang="hu-HU" sz="2000" i="1" kern="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hu-HU" sz="2000" i="1" kern="0" dirty="0" err="1" smtClean="0">
                <a:solidFill>
                  <a:schemeClr val="tx2"/>
                </a:solidFill>
                <a:latin typeface="Calibri" pitchFamily="34" charset="0"/>
              </a:rPr>
              <a:t>vehicles</a:t>
            </a:r>
            <a:r>
              <a:rPr lang="hu-HU" sz="2000" i="1" kern="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hu-HU" sz="2000" i="1" kern="0" dirty="0" err="1" smtClean="0">
                <a:solidFill>
                  <a:schemeClr val="tx2"/>
                </a:solidFill>
                <a:latin typeface="Calibri" pitchFamily="34" charset="0"/>
              </a:rPr>
              <a:t>with</a:t>
            </a:r>
            <a:r>
              <a:rPr lang="hu-HU" sz="2000" i="1" kern="0" dirty="0" smtClean="0">
                <a:solidFill>
                  <a:schemeClr val="tx2"/>
                </a:solidFill>
                <a:latin typeface="Calibri" pitchFamily="34" charset="0"/>
              </a:rPr>
              <a:t> GVM </a:t>
            </a:r>
            <a:r>
              <a:rPr lang="hu-HU" sz="2000" i="1" kern="0" dirty="0" err="1" smtClean="0">
                <a:solidFill>
                  <a:schemeClr val="tx2"/>
                </a:solidFill>
                <a:latin typeface="Calibri" pitchFamily="34" charset="0"/>
              </a:rPr>
              <a:t>under</a:t>
            </a:r>
            <a:r>
              <a:rPr lang="hu-HU" sz="2000" i="1" kern="0" dirty="0" smtClean="0">
                <a:solidFill>
                  <a:schemeClr val="tx2"/>
                </a:solidFill>
                <a:latin typeface="Calibri" pitchFamily="34" charset="0"/>
              </a:rPr>
              <a:t> 3.5 t)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219971"/>
              </p:ext>
            </p:extLst>
          </p:nvPr>
        </p:nvGraphicFramePr>
        <p:xfrm>
          <a:off x="323524" y="1988836"/>
          <a:ext cx="8496948" cy="3744420"/>
        </p:xfrm>
        <a:graphic>
          <a:graphicData uri="http://schemas.openxmlformats.org/drawingml/2006/table">
            <a:tbl>
              <a:tblPr/>
              <a:tblGrid>
                <a:gridCol w="1780560"/>
                <a:gridCol w="549880"/>
                <a:gridCol w="549880"/>
                <a:gridCol w="549880"/>
                <a:gridCol w="589156"/>
                <a:gridCol w="549880"/>
                <a:gridCol w="549880"/>
                <a:gridCol w="549880"/>
                <a:gridCol w="589156"/>
                <a:gridCol w="549880"/>
                <a:gridCol w="549880"/>
                <a:gridCol w="549880"/>
                <a:gridCol w="589156"/>
              </a:tblGrid>
              <a:tr h="3744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BORDER CROSSING POINT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7" marR="7527" marT="752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15.10. TUESDAY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7" marR="7527" marT="752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18.10. FRIDAY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20.10.</a:t>
                      </a:r>
                      <a:r>
                        <a:rPr lang="hu-H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SUNDAY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</a:t>
                      </a:r>
                    </a:p>
                  </a:txBody>
                  <a:tcPr marL="7527" marR="7527" marT="752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Sopron -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Klingenbach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8 071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Hegyesh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Nickelsdorf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Kőszeg 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</a:t>
                      </a:r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Rattersdorf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2 376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Rábaf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Heiligenkreuz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1 267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Fertőd 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</a:t>
                      </a:r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Pamhagen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Bucsu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Schachendorf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1 754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Kóph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Deutschkreutz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7" marR="7527" marT="752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19 921</a:t>
                      </a:r>
                    </a:p>
                  </a:txBody>
                  <a:tcPr marL="7527" marR="7527" marT="752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8 842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2 658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31 421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21 611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10 358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2 572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34 541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5 804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6 332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1 455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13 591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6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323528" y="575444"/>
            <a:ext cx="8496944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eaLnBrk="0" hangingPunct="0">
              <a:defRPr/>
            </a:pP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Sopron 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  <a:sym typeface="Wingdings 3"/>
              </a:rPr>
              <a:t>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Klingenbach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: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hourly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traffic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volume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95270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8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00808"/>
            <a:ext cx="89532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323528" y="575444"/>
            <a:ext cx="8496944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eaLnBrk="0" hangingPunct="0">
              <a:defRPr/>
            </a:pP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Klingenbach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>
                <a:solidFill>
                  <a:schemeClr val="tx2"/>
                </a:solidFill>
                <a:latin typeface="Calibri" pitchFamily="34" charset="0"/>
                <a:sym typeface="Wingdings 3"/>
              </a:rPr>
              <a:t></a:t>
            </a:r>
            <a:r>
              <a:rPr lang="hu-HU" sz="2800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Sopron: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hourly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traffic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volume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7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09" y="1484784"/>
            <a:ext cx="3638975" cy="514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5"/>
            <a:ext cx="3600400" cy="509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ím 1"/>
          <p:cNvSpPr txBox="1">
            <a:spLocks/>
          </p:cNvSpPr>
          <p:nvPr/>
        </p:nvSpPr>
        <p:spPr>
          <a:xfrm>
            <a:off x="323528" y="575444"/>
            <a:ext cx="8496944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eaLnBrk="0" hangingPunct="0">
              <a:defRPr/>
            </a:pP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Distribution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of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the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Austrian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vehicles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by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administrative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districts</a:t>
            </a:r>
            <a:r>
              <a:rPr lang="hu-HU" sz="2800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shown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on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their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registration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plates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66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656303" cy="517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3677391" cy="520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395536" y="476672"/>
            <a:ext cx="8496944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eaLnBrk="0" hangingPunct="0">
              <a:defRPr/>
            </a:pP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Distribution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of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the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Austrian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vehicles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by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administrative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districts</a:t>
            </a:r>
            <a:r>
              <a:rPr lang="hu-HU" sz="2800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shown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on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their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registration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plates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088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:\Projektek\2013\EMAH\Bécs_11.20\HATÁRÁTKELŐK\Bucs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5" y="1556792"/>
            <a:ext cx="356438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T:\Projektek\2013\EMAH\Bécs_11.20\HATÁRÁTKELŐK\Kősz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81" y="1556792"/>
            <a:ext cx="3536642" cy="500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323528" y="575444"/>
            <a:ext cx="8496944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eaLnBrk="0" hangingPunct="0">
              <a:defRPr/>
            </a:pP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Distribution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of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the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Austrian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vehicles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by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administrative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districts</a:t>
            </a:r>
            <a:r>
              <a:rPr lang="hu-HU" sz="2800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shown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on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their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registration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plates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945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:\Projektek\2013\EMAH\Bécs_11.20\HATÁRÁTKELŐK\Hegyeshal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1"/>
            <a:ext cx="3564380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323528" y="575444"/>
            <a:ext cx="8496944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eaLnBrk="0" hangingPunct="0">
              <a:defRPr/>
            </a:pP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Distribution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of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the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Austrian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vehicles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by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administrative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districts</a:t>
            </a:r>
            <a:r>
              <a:rPr lang="hu-HU" sz="2800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shown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on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their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registration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plates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52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Office PowerPoint</Application>
  <PresentationFormat>Bildschirmpräsentation (4:3)</PresentationFormat>
  <Paragraphs>253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Alapértelmezett terv</vt:lpstr>
      <vt:lpstr>PowerPoint-Präsentation</vt:lpstr>
      <vt:lpstr>Surveyed border crossing points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Presentation of the survey of individual traffic behaviour (Video)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KTI KHT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kormendy</dc:creator>
  <cp:lastModifiedBy>Reference</cp:lastModifiedBy>
  <cp:revision>336</cp:revision>
  <dcterms:created xsi:type="dcterms:W3CDTF">2008-04-01T08:32:07Z</dcterms:created>
  <dcterms:modified xsi:type="dcterms:W3CDTF">2013-12-10T12:42:39Z</dcterms:modified>
</cp:coreProperties>
</file>