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301" r:id="rId4"/>
    <p:sldId id="302" r:id="rId5"/>
    <p:sldId id="303" r:id="rId6"/>
    <p:sldId id="304" r:id="rId7"/>
    <p:sldId id="305" r:id="rId8"/>
    <p:sldId id="268" r:id="rId9"/>
    <p:sldId id="311" r:id="rId10"/>
    <p:sldId id="274" r:id="rId11"/>
    <p:sldId id="293" r:id="rId12"/>
    <p:sldId id="294" r:id="rId13"/>
    <p:sldId id="295" r:id="rId14"/>
    <p:sldId id="296" r:id="rId15"/>
    <p:sldId id="297" r:id="rId16"/>
    <p:sldId id="307" r:id="rId17"/>
    <p:sldId id="284" r:id="rId18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39" autoAdjust="0"/>
    <p:restoredTop sz="99165" autoAdjust="0"/>
  </p:normalViewPr>
  <p:slideViewPr>
    <p:cSldViewPr>
      <p:cViewPr>
        <p:scale>
          <a:sx n="99" d="100"/>
          <a:sy n="99" d="100"/>
        </p:scale>
        <p:origin x="-10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859999-36C1-444A-9658-A6EC1610E124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5D9F26-226A-413F-8BC2-2F648C6D68BC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731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43ED73-70B3-47DF-B51F-4E3100E70637}" type="datetimeFigureOut">
              <a:rPr lang="hu-HU"/>
              <a:pPr>
                <a:defRPr/>
              </a:pPr>
              <a:t>2014.01.14.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7FDA06-4D13-487C-B991-5AC172B0396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45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4321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2247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1414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5628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99108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728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39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1086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090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16E9B5-37AA-4B2E-96E8-F45DC1B65C64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090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820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724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2834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614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6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FDA06-4D13-487C-B991-5AC172B0396D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856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BF3A-44A8-43EA-9B22-EAD22A795D0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8E896-8727-4F18-96B2-AE58B47F79F0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48AF-4931-4AD1-8F39-789496B9A9D2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54BE-F0C4-40DD-993E-BD7C8D4D5679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2DE9-0287-4A72-903C-695519CF529D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00DF2-B282-47D0-BEBE-D47027555C66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3000-C10A-4C05-8B44-EDEF97BA92D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F15D-B9F9-4622-A6E6-73372F1A3D3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267D-109C-4C7F-9C54-E50B569219EE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48E71-C98C-4C37-95FD-0F96C52D5CE1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9EFA7-EE4C-4F72-9D2B-636304A1D697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6E85C69-8398-484C-A44F-D0AD24604EFF}" type="slidenum">
              <a:rPr lang="hu-HU"/>
              <a:pPr>
                <a:defRPr/>
              </a:pPr>
              <a:t>‹Nr.›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20130528_070131_HDR.jpg"/>
          <p:cNvPicPr>
            <a:picLocks noChangeAspect="1"/>
          </p:cNvPicPr>
          <p:nvPr/>
        </p:nvPicPr>
        <p:blipFill>
          <a:blip r:embed="rId3" cstate="print">
            <a:lum bright="-5000" contrast="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/>
        </p:spPr>
      </p:pic>
      <p:sp>
        <p:nvSpPr>
          <p:cNvPr id="6" name="Cím 1"/>
          <p:cNvSpPr txBox="1">
            <a:spLocks/>
          </p:cNvSpPr>
          <p:nvPr/>
        </p:nvSpPr>
        <p:spPr bwMode="auto">
          <a:xfrm>
            <a:off x="0" y="0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 vasúti közlekedés felmérési</a:t>
            </a:r>
            <a:r>
              <a:rPr kumimoji="0" lang="hu-HU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 eredményei</a:t>
            </a:r>
            <a: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(Május</a:t>
            </a:r>
            <a:r>
              <a:rPr lang="hu-HU" sz="4000" b="1" i="1" kern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–július</a:t>
            </a:r>
            <a:r>
              <a:rPr kumimoji="0" lang="hu-HU" sz="40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, 2013)</a:t>
            </a:r>
            <a:endParaRPr kumimoji="0" lang="hu-HU" sz="4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2483769" cy="11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lcím 2"/>
          <p:cNvSpPr txBox="1">
            <a:spLocks/>
          </p:cNvSpPr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6" algn="ctr" eaLnBrk="0" hangingPunct="0">
              <a:lnSpc>
                <a:spcPct val="170000"/>
              </a:lnSpc>
              <a:spcBef>
                <a:spcPct val="20000"/>
              </a:spcBef>
              <a:defRPr/>
            </a:pP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EMAH </a:t>
            </a:r>
            <a:r>
              <a:rPr kumimoji="0" lang="hu-HU" sz="26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Öko-mobilitás</a:t>
            </a:r>
            <a:r>
              <a:rPr kumimoji="0" lang="hu-HU" sz="2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elősegítése</a:t>
            </a:r>
            <a:r>
              <a:rPr kumimoji="0" lang="hu-HU" sz="2600" b="1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az osztrák-magyar határtérségben</a:t>
            </a:r>
            <a:endParaRPr kumimoji="0" lang="hu-HU" sz="26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/>
            </a:r>
            <a:br>
              <a:rPr lang="hu-HU" sz="1900" b="1" dirty="0" smtClean="0">
                <a:latin typeface="Calibri" pitchFamily="34" charset="0"/>
              </a:rPr>
            </a:br>
            <a:r>
              <a:rPr lang="hu-HU" sz="1900" b="1" dirty="0" smtClean="0">
                <a:latin typeface="Calibri" pitchFamily="34" charset="0"/>
              </a:rPr>
              <a:t>VIRÁG Álmos, projektvezető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>
                <a:latin typeface="Calibri" pitchFamily="34" charset="0"/>
              </a:rPr>
              <a:t>TREPPER Endréné, tudományos munkatárs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SERBÁN Viktor, tudományos segédmunkatárs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r>
              <a:rPr lang="hu-HU" sz="1900" b="1" dirty="0" smtClean="0">
                <a:latin typeface="Calibri" pitchFamily="34" charset="0"/>
              </a:rPr>
              <a:t>NÉMETH András, gyakornok</a:t>
            </a:r>
          </a:p>
          <a:p>
            <a:pPr lvl="6" algn="ctr" eaLnBrk="0" hangingPunct="0">
              <a:lnSpc>
                <a:spcPct val="120000"/>
              </a:lnSpc>
              <a:spcBef>
                <a:spcPct val="20000"/>
              </a:spcBef>
              <a:defRPr/>
            </a:pPr>
            <a:endParaRPr lang="hu-HU" sz="1900" dirty="0" smtClean="0">
              <a:latin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3" descr="20130526_164625_H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7128792" cy="534659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célforgalmi kikérdezések eredményei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49067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Általános adatok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29360"/>
              </p:ext>
            </p:extLst>
          </p:nvPr>
        </p:nvGraphicFramePr>
        <p:xfrm>
          <a:off x="323530" y="1196754"/>
          <a:ext cx="8496943" cy="5241364"/>
        </p:xfrm>
        <a:graphic>
          <a:graphicData uri="http://schemas.openxmlformats.org/drawingml/2006/table">
            <a:tbl>
              <a:tblPr/>
              <a:tblGrid>
                <a:gridCol w="675075"/>
                <a:gridCol w="675075"/>
                <a:gridCol w="675075"/>
                <a:gridCol w="675075"/>
                <a:gridCol w="675075"/>
                <a:gridCol w="675075"/>
                <a:gridCol w="396043"/>
                <a:gridCol w="675075"/>
                <a:gridCol w="675075"/>
                <a:gridCol w="675075"/>
                <a:gridCol w="675075"/>
                <a:gridCol w="675075"/>
                <a:gridCol w="675075"/>
              </a:tblGrid>
              <a:tr h="432046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hu-HU" sz="1600" b="1" i="0" u="sng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Megkérdezett utasok száma</a:t>
                      </a:r>
                      <a:endParaRPr lang="en-US" sz="1600" b="1" i="0" u="sng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85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1" u="none" strike="noStrike" dirty="0" smtClean="0">
                          <a:effectLst/>
                          <a:latin typeface="Calibri"/>
                        </a:rPr>
                        <a:t>Vasút-vonal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Péntek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05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Vasárnap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05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26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Kedd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05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28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Minta-vétel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1" u="none" strike="noStrike" dirty="0" smtClean="0">
                          <a:effectLst/>
                          <a:latin typeface="Calibri"/>
                        </a:rPr>
                        <a:t>Vasút-vonal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Péntek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07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12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Vasárnap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07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14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Kedd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07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16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Minta-vétel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431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358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316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594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26%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303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7899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661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754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1657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608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1391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</a:tr>
              <a:tr h="130458">
                <a:tc gridSpan="12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048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hu-HU" sz="1600" b="1" i="0" u="sng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Megkérdezett,</a:t>
                      </a:r>
                      <a:r>
                        <a:rPr lang="hu-HU" sz="1600" b="1" i="0" u="sng" strike="noStrike" baseline="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 ORSZÁGHATÁRT ÁTLÉPŐ utasok száma</a:t>
                      </a:r>
                      <a:endParaRPr lang="en-US" sz="1600" b="1" i="0" u="sng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985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1" u="none" strike="noStrike" dirty="0" smtClean="0">
                          <a:effectLst/>
                          <a:latin typeface="Calibri"/>
                        </a:rPr>
                        <a:t>Vasút-vonal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Péntek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05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24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Vasárnap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05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26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Kedd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05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28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Minta-vétel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1" u="none" strike="noStrike" dirty="0" smtClean="0">
                          <a:effectLst/>
                          <a:latin typeface="Calibri"/>
                        </a:rPr>
                        <a:t>Vasút-vonal</a:t>
                      </a:r>
                      <a:endParaRPr lang="en-US" sz="1100" b="1" i="1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Péntek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07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12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Vasárnap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 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07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14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Kedd 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(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07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</a:t>
                      </a:r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16</a:t>
                      </a:r>
                      <a:r>
                        <a:rPr lang="en-US" sz="1100" b="1" i="0" u="none" strike="noStrike" dirty="0" smtClean="0">
                          <a:effectLst/>
                          <a:latin typeface="Calibri"/>
                        </a:rPr>
                        <a:t>.)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 dirty="0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effectLst/>
                          <a:latin typeface="Calibri"/>
                        </a:rPr>
                        <a:t>Minta-vétel</a:t>
                      </a:r>
                      <a:endParaRPr lang="en-US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4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364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512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310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4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469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5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530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5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700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557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731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19%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223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584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1272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Calibri"/>
                      </a:endParaRPr>
                    </a:p>
                  </a:txBody>
                  <a:tcPr marL="8755" marR="8755" marT="87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effectLst/>
                          <a:latin typeface="Calibri"/>
                        </a:rPr>
                        <a:t>Σ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Calibri"/>
                        </a:rPr>
                        <a:t>571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Calibri"/>
                        </a:rPr>
                        <a:t>546</a:t>
                      </a:r>
                    </a:p>
                  </a:txBody>
                  <a:tcPr marL="8755" marR="8755" marT="87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1311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8755" marR="8755" marT="87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4706"/>
                    </a:solidFill>
                  </a:tcPr>
                </a:tc>
              </a:tr>
            </a:tbl>
          </a:graphicData>
        </a:graphic>
      </p:graphicFrame>
      <p:sp>
        <p:nvSpPr>
          <p:cNvPr id="5" name="Ellipszis 4"/>
          <p:cNvSpPr/>
          <p:nvPr/>
        </p:nvSpPr>
        <p:spPr>
          <a:xfrm>
            <a:off x="2843808" y="335699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7308304" y="335699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zis 7"/>
          <p:cNvSpPr/>
          <p:nvPr/>
        </p:nvSpPr>
        <p:spPr>
          <a:xfrm>
            <a:off x="2843808" y="594928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7308304" y="594928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Az utazás indoka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Az iskolai célú utazások jelentősen csökkentek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Nagy emelkedés: turizmusban, szabadidős tevékenységben, látogatásokban</a:t>
            </a:r>
            <a:endParaRPr lang="hu-HU" dirty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Enyhe változások a többi célok terén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701843" y="1556792"/>
            <a:ext cx="127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május)</a:t>
            </a:r>
            <a:endParaRPr lang="hu-HU" sz="1600" i="1" dirty="0">
              <a:latin typeface="Calibri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200101" y="1556792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július)</a:t>
            </a:r>
            <a:endParaRPr lang="hu-HU" sz="1600" i="1" dirty="0">
              <a:latin typeface="Calibri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08000"/>
            <a:ext cx="431894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908000"/>
            <a:ext cx="431894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2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Az utasok státusza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842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Diákok eltűnése </a:t>
            </a:r>
            <a:r>
              <a:rPr lang="hu-HU" dirty="0" smtClean="0">
                <a:latin typeface="Calibri" pitchFamily="34" charset="0"/>
                <a:sym typeface="Wingdings 3"/>
              </a:rPr>
              <a:t> a dolgozók aránya emelkedett</a:t>
            </a:r>
            <a:endParaRPr lang="hu-HU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„Egyéb” utasok többen – vélhetően több nyugdíjas (összhangban az utazás céljával)</a:t>
            </a:r>
            <a:endParaRPr lang="hu-HU" i="1" dirty="0">
              <a:latin typeface="Calibri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701844" y="1556792"/>
            <a:ext cx="127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május)</a:t>
            </a:r>
            <a:endParaRPr lang="hu-HU" sz="1600" i="1" dirty="0">
              <a:latin typeface="Calibri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200101" y="1556792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július)</a:t>
            </a:r>
            <a:endParaRPr lang="hu-HU" sz="1600" i="1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09166"/>
            <a:ext cx="431683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908000"/>
            <a:ext cx="431683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err="1" smtClean="0">
                <a:latin typeface="Calibri" panose="020F0502020204030204" pitchFamily="34" charset="0"/>
              </a:rPr>
              <a:t>Gépjárműhöz</a:t>
            </a:r>
            <a:r>
              <a:rPr lang="hu-HU" sz="2800" dirty="0" smtClean="0">
                <a:latin typeface="Calibri" panose="020F0502020204030204" pitchFamily="34" charset="0"/>
              </a:rPr>
              <a:t> történő hozzáférés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842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Mintavétel: naponta ingázók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A gépjármű-hozzáférés nélküli utasok száma lecsökkent </a:t>
            </a:r>
            <a:r>
              <a:rPr lang="hu-HU" i="1" dirty="0" smtClean="0">
                <a:latin typeface="Calibri" pitchFamily="34" charset="0"/>
              </a:rPr>
              <a:t>(kevesebb diák)</a:t>
            </a:r>
            <a:endParaRPr lang="hu-HU" i="1" dirty="0">
              <a:latin typeface="Calibri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657494"/>
              </p:ext>
            </p:extLst>
          </p:nvPr>
        </p:nvGraphicFramePr>
        <p:xfrm>
          <a:off x="1134873" y="2492895"/>
          <a:ext cx="6749495" cy="1872210"/>
        </p:xfrm>
        <a:graphic>
          <a:graphicData uri="http://schemas.openxmlformats.org/drawingml/2006/table">
            <a:tbl>
              <a:tblPr/>
              <a:tblGrid>
                <a:gridCol w="1924959"/>
                <a:gridCol w="1224136"/>
                <a:gridCol w="1224136"/>
                <a:gridCol w="1224136"/>
                <a:gridCol w="1152128"/>
              </a:tblGrid>
              <a:tr h="381376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effectLst/>
                          <a:latin typeface="Calibri"/>
                        </a:rPr>
                        <a:t>Gépkocsi-hozzáférés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effectLst/>
                          <a:latin typeface="Calibri"/>
                        </a:rPr>
                        <a:t>válaszok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effectLst/>
                          <a:latin typeface="Calibri"/>
                        </a:rPr>
                        <a:t>arány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effectLst/>
                          <a:latin typeface="Calibri"/>
                        </a:rPr>
                        <a:t>válaszok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effectLst/>
                          <a:latin typeface="Calibri"/>
                        </a:rPr>
                        <a:t>arány</a:t>
                      </a:r>
                      <a:endParaRPr lang="en-US" sz="1600" b="1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600" b="0" i="0" u="none" strike="noStrike" dirty="0" smtClean="0">
                          <a:effectLst/>
                          <a:latin typeface="Calibri"/>
                        </a:rPr>
                        <a:t>VAN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448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54,4%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64,1%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64041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N</a:t>
                      </a:r>
                      <a:r>
                        <a:rPr lang="hu-HU" sz="1600" b="0" i="0" u="none" strike="noStrike" dirty="0" smtClean="0">
                          <a:effectLst/>
                          <a:latin typeface="Calibri"/>
                        </a:rPr>
                        <a:t>INCS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38,6%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34,1%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1376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600" b="0" i="0" u="none" strike="noStrike" dirty="0" smtClean="0">
                          <a:effectLst/>
                          <a:latin typeface="Calibri"/>
                        </a:rPr>
                        <a:t>N</a:t>
                      </a:r>
                      <a:r>
                        <a:rPr lang="hu-HU" sz="1600" b="0" i="0" u="none" strike="noStrike" dirty="0" err="1" smtClean="0">
                          <a:effectLst/>
                          <a:latin typeface="Calibri"/>
                        </a:rPr>
                        <a:t>em</a:t>
                      </a:r>
                      <a:r>
                        <a:rPr lang="hu-HU" sz="1600" b="0" i="0" u="none" strike="noStrike" baseline="0" dirty="0" smtClean="0">
                          <a:effectLst/>
                          <a:latin typeface="Calibri"/>
                        </a:rPr>
                        <a:t> válaszolt</a:t>
                      </a:r>
                      <a:endParaRPr lang="en-US" sz="1600" b="0" i="0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6,9%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/>
                        </a:rPr>
                        <a:t>1,9%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81376">
                <a:tc>
                  <a:txBody>
                    <a:bodyPr/>
                    <a:lstStyle/>
                    <a:p>
                      <a:pPr lvl="1" algn="r" fontAlgn="b"/>
                      <a:r>
                        <a:rPr lang="hu-HU" sz="1600" b="1" i="1" u="none" strike="noStrike" dirty="0" smtClean="0">
                          <a:effectLst/>
                          <a:latin typeface="Calibri"/>
                        </a:rPr>
                        <a:t>ÖSSZESEN</a:t>
                      </a:r>
                      <a:endParaRPr lang="en-US" sz="1600" b="1" i="1" u="none" strike="noStrike" dirty="0">
                        <a:effectLst/>
                        <a:latin typeface="Calibri"/>
                      </a:endParaRP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Calibri"/>
                        </a:rPr>
                        <a:t>823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1" u="none" strike="noStrike" dirty="0">
                          <a:effectLst/>
                          <a:latin typeface="Calibri"/>
                        </a:rPr>
                        <a:t>690</a:t>
                      </a:r>
                    </a:p>
                  </a:txBody>
                  <a:tcPr marL="12783" marR="12783" marT="127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83" marR="12783" marT="12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3645717" y="2060667"/>
            <a:ext cx="12863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május)</a:t>
            </a:r>
            <a:endParaRPr lang="hu-HU" sz="1600" i="1" dirty="0">
              <a:latin typeface="Calibri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138293" y="2060667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július)</a:t>
            </a:r>
            <a:endParaRPr lang="hu-HU" sz="16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A vasúti eljutás választásának indoka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539552" y="5292000"/>
            <a:ext cx="842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A tavaszi eredmények nagyon hasonlóak voltak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Az autóval rendelkező utasok hasonló arányban válaszolnak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Legfontosabb az olcsóság, kényelem és a hatékony időeltöltés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Környezettudatosság – a gépjármű-tulajdonosoknál nagyobb arányú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736308" y="1556792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július)</a:t>
            </a:r>
            <a:endParaRPr lang="hu-HU" sz="1600" i="1" dirty="0">
              <a:latin typeface="Calibri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6200102" y="1556792"/>
            <a:ext cx="1207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1600" i="1" dirty="0" smtClean="0">
                <a:latin typeface="Calibri" pitchFamily="34" charset="0"/>
              </a:rPr>
              <a:t>(2013 július)</a:t>
            </a:r>
            <a:endParaRPr lang="hu-HU" sz="1600" i="1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95346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906624"/>
            <a:ext cx="432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6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 txBox="1">
            <a:spLocks/>
          </p:cNvSpPr>
          <p:nvPr/>
        </p:nvSpPr>
        <p:spPr>
          <a:xfrm>
            <a:off x="457200" y="1711349"/>
            <a:ext cx="2818656" cy="10695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 menetrenddel kapcsolatos, átfogó</a:t>
            </a:r>
            <a:r>
              <a:rPr kumimoji="0" lang="hu-HU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elégedettség: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>
          <a:xfrm>
            <a:off x="395536" y="3356992"/>
            <a:ext cx="8291264" cy="324036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hu-HU" kern="0" dirty="0" smtClean="0">
                <a:latin typeface="Calibri" pitchFamily="34" charset="0"/>
              </a:rPr>
              <a:t>Néhány javaslat…</a:t>
            </a:r>
            <a:endParaRPr kumimoji="0" lang="hu-HU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Általánosan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 gyakoribb vonatok, kevesebb késés</a:t>
            </a:r>
            <a:b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    </a:t>
            </a:r>
            <a:r>
              <a:rPr kumimoji="0" lang="hu-HU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i-Fi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, kávéautomata,</a:t>
            </a:r>
            <a:r>
              <a:rPr lang="hu-HU" i="1" kern="0" dirty="0" smtClean="0">
                <a:latin typeface="Calibri" pitchFamily="34" charset="0"/>
              </a:rPr>
              <a:t> tisztább állomások, nagyobb kényelem</a:t>
            </a:r>
            <a:br>
              <a:rPr lang="hu-HU" i="1" kern="0" dirty="0" smtClean="0">
                <a:latin typeface="Calibri" pitchFamily="34" charset="0"/>
              </a:rPr>
            </a:br>
            <a:r>
              <a:rPr lang="hu-HU" i="1" kern="0" dirty="0" smtClean="0">
                <a:latin typeface="Calibri" pitchFamily="34" charset="0"/>
              </a:rPr>
              <a:t>		    több tájékoztatás, információ (Interneten)</a:t>
            </a:r>
            <a:br>
              <a:rPr lang="hu-HU" i="1" kern="0" dirty="0" smtClean="0">
                <a:latin typeface="Calibri" pitchFamily="34" charset="0"/>
              </a:rPr>
            </a:br>
            <a:r>
              <a:rPr lang="hu-HU" i="1" kern="0" dirty="0" smtClean="0">
                <a:latin typeface="Calibri" pitchFamily="34" charset="0"/>
              </a:rPr>
              <a:t>		    jobb kapcsolatok más tömegközlekedési eszközzel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512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több vonat este (csúcsidőn kívül,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főleg szombatonként</a:t>
            </a:r>
            <a:r>
              <a:rPr lang="hu-HU" i="1" kern="0" dirty="0" smtClean="0">
                <a:latin typeface="Calibri" pitchFamily="34" charset="0"/>
              </a:rPr>
              <a:t>)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524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REX </a:t>
            </a:r>
            <a:r>
              <a:rPr kumimoji="0" lang="hu-HU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Wienbe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8:00-kor;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nagyobb kapacitású járatok</a:t>
            </a:r>
            <a:endParaRPr kumimoji="0" lang="hu-HU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lang="hu-HU" i="1" u="sng" kern="0" dirty="0" smtClean="0">
                <a:latin typeface="Calibri" pitchFamily="34" charset="0"/>
              </a:rPr>
              <a:t>530</a:t>
            </a:r>
            <a:r>
              <a:rPr lang="hu-HU" i="1" kern="0" dirty="0" smtClean="0">
                <a:latin typeface="Calibri" pitchFamily="34" charset="0"/>
              </a:rPr>
              <a:t>: kevesebb megállás Grazig</a:t>
            </a:r>
            <a:endParaRPr kumimoji="0" lang="hu-HU" b="0" i="1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800100" lvl="1" indent="-342900" eaLnBrk="0" hangingPunct="0">
              <a:lnSpc>
                <a:spcPts val="2500"/>
              </a:lnSpc>
              <a:spcBef>
                <a:spcPct val="20000"/>
              </a:spcBef>
              <a:buFontTx/>
              <a:buChar char="•"/>
              <a:defRPr/>
            </a:pPr>
            <a:r>
              <a:rPr kumimoji="0" lang="hu-HU" b="0" i="1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700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: újra közvetlen vonatok indítása (Győr és</a:t>
            </a:r>
            <a:r>
              <a:rPr kumimoji="0" lang="hu-HU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Wien között</a:t>
            </a:r>
            <a:r>
              <a:rPr kumimoji="0" lang="hu-HU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)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576007"/>
              </p:ext>
            </p:extLst>
          </p:nvPr>
        </p:nvGraphicFramePr>
        <p:xfrm>
          <a:off x="3131841" y="1556792"/>
          <a:ext cx="5832647" cy="1584000"/>
        </p:xfrm>
        <a:graphic>
          <a:graphicData uri="http://schemas.openxmlformats.org/drawingml/2006/table">
            <a:tbl>
              <a:tblPr/>
              <a:tblGrid>
                <a:gridCol w="4098617"/>
                <a:gridCol w="867015"/>
                <a:gridCol w="867015"/>
              </a:tblGrid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ELÉGEDETTSÉG</a:t>
                      </a:r>
                      <a:r>
                        <a:rPr lang="hu-HU" sz="1400" b="1" i="1" u="none" strike="noStrike" baseline="0" dirty="0" smtClean="0">
                          <a:latin typeface="Calibri" panose="020F0502020204030204" pitchFamily="34" charset="0"/>
                        </a:rPr>
                        <a:t> A JELENLEGI MENETRENDDEL</a:t>
                      </a:r>
                      <a:endParaRPr lang="en-US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válaszok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arány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1" i="0" u="none" strike="noStrike" dirty="0" smtClean="0">
                          <a:latin typeface="Calibri" panose="020F0502020204030204" pitchFamily="34" charset="0"/>
                        </a:rPr>
                        <a:t>IGEN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latin typeface="Calibri" panose="020F0502020204030204" pitchFamily="34" charset="0"/>
                        </a:rPr>
                        <a:t>NEM</a:t>
                      </a:r>
                      <a:endParaRPr lang="hu-HU" sz="14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lvl="1" algn="l" fontAlgn="b"/>
                      <a:r>
                        <a:rPr lang="hu-HU" sz="1400" b="0" i="0" u="none" strike="noStrike" dirty="0" smtClean="0">
                          <a:latin typeface="Calibri" panose="020F0502020204030204" pitchFamily="34" charset="0"/>
                        </a:rPr>
                        <a:t>Nincs</a:t>
                      </a:r>
                      <a:r>
                        <a:rPr lang="hu-HU" sz="1400" b="0" i="0" u="none" strike="noStrike" baseline="0" dirty="0" smtClean="0">
                          <a:latin typeface="Calibri" panose="020F0502020204030204" pitchFamily="34" charset="0"/>
                        </a:rPr>
                        <a:t> válasz</a:t>
                      </a:r>
                      <a:endParaRPr lang="hu-HU" sz="1400" b="0" i="0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ÖSSZESEN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1" u="none" strike="noStrike" dirty="0" smtClean="0">
                          <a:latin typeface="Calibri" panose="020F0502020204030204" pitchFamily="34" charset="0"/>
                        </a:rPr>
                        <a:t>100,0%</a:t>
                      </a:r>
                      <a:endParaRPr lang="hu-HU" sz="1400" b="1" i="1" u="none" strike="noStrik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cxnSp>
        <p:nvCxnSpPr>
          <p:cNvPr id="11" name="Egyenes összekötő 10"/>
          <p:cNvCxnSpPr/>
          <p:nvPr/>
        </p:nvCxnSpPr>
        <p:spPr>
          <a:xfrm>
            <a:off x="1619672" y="5085184"/>
            <a:ext cx="65527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0" hangingPunct="0">
              <a:defRPr/>
            </a:pPr>
            <a:r>
              <a:rPr lang="hu-HU" sz="2800" dirty="0" smtClean="0">
                <a:latin typeface="Calibri" panose="020F0502020204030204" pitchFamily="34" charset="0"/>
              </a:rPr>
              <a:t>Általános elégedettség, főbb észrevételek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239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4"/>
          <p:cNvSpPr txBox="1">
            <a:spLocks/>
          </p:cNvSpPr>
          <p:nvPr/>
        </p:nvSpPr>
        <p:spPr>
          <a:xfrm>
            <a:off x="457200" y="2348880"/>
            <a:ext cx="8229600" cy="29523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Köszönöm a figyelmet!</a:t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hu-HU" sz="44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Kérdések</a:t>
            </a:r>
            <a:r>
              <a:rPr kumimoji="0" lang="hu-HU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?</a:t>
            </a:r>
            <a:endParaRPr kumimoji="0" lang="hu-H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7067"/>
              </p:ext>
            </p:extLst>
          </p:nvPr>
        </p:nvGraphicFramePr>
        <p:xfrm>
          <a:off x="4499992" y="2420888"/>
          <a:ext cx="4464496" cy="3744096"/>
        </p:xfrm>
        <a:graphic>
          <a:graphicData uri="http://schemas.openxmlformats.org/drawingml/2006/table">
            <a:tbl>
              <a:tblPr/>
              <a:tblGrid>
                <a:gridCol w="576064"/>
                <a:gridCol w="1728192"/>
                <a:gridCol w="1224136"/>
                <a:gridCol w="936104"/>
              </a:tblGrid>
              <a:tr h="4320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Vasút-vonal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Vizsgált</a:t>
                      </a:r>
                      <a:r>
                        <a:rPr lang="hu-H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szakasz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Felmérési</a:t>
                      </a:r>
                      <a:r>
                        <a:rPr lang="hu-HU" sz="11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időszak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3204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MUNKANAP          </a:t>
                      </a:r>
                      <a:r>
                        <a:rPr lang="hu-HU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(kedd</a:t>
                      </a:r>
                      <a:r>
                        <a:rPr lang="hu-HU" sz="11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péntek</a:t>
                      </a:r>
                      <a:r>
                        <a:rPr lang="hu-HU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HÉTVÉGE</a:t>
                      </a:r>
                      <a:b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(vasárnap)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Deutschkreutz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Sopron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Neufeld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Leitha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5:14 - 9:52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13:37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- 19:52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13:37 - 20:52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Deutschkreutz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Sopron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Wiener Neustadt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4:46 - 10:42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13:47 - 20:18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14:46 - 20:42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Szentgotthárd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Fehring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Feldbach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6:19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- 9:47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13:00 - 20:02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14:06 - 21:47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Győr - Hegyeshalom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b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Bruck 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Leitha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4:48 - 10: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13:48 - 21:10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13:48 - 21:10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Fertőszentm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– </a:t>
                      </a:r>
                      <a:r>
                        <a:rPr lang="hu-HU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Pamhagen</a:t>
                      </a: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Bad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Neusiedl</a:t>
                      </a:r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hu-H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See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6:44 - 8:42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12:19 - 17:15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12:19 - 17:15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ím 1"/>
          <p:cNvSpPr txBox="1">
            <a:spLocks/>
          </p:cNvSpPr>
          <p:nvPr/>
        </p:nvSpPr>
        <p:spPr>
          <a:xfrm>
            <a:off x="4456799" y="1052736"/>
            <a:ext cx="4562805" cy="10081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A felmérések</a:t>
            </a:r>
            <a:r>
              <a:rPr lang="hu-HU" sz="36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36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helye, ideje</a:t>
            </a:r>
            <a:endParaRPr kumimoji="0" lang="hu-HU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02" y="532800"/>
            <a:ext cx="4177381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3792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524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[Wien –] Wiener Neustadt – Sopron – Deutschkreutz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23528" y="1709118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 Neustadt – Deutschkreutz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16016" y="1709118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Deutschkreutz –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Wr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 Neustadt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250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Wien (és </a:t>
            </a:r>
            <a:r>
              <a:rPr lang="hu-HU" dirty="0" err="1" smtClean="0">
                <a:latin typeface="Calibri" pitchFamily="34" charset="0"/>
              </a:rPr>
              <a:t>Wr</a:t>
            </a:r>
            <a:r>
              <a:rPr lang="hu-HU" dirty="0" smtClean="0">
                <a:latin typeface="Calibri" pitchFamily="34" charset="0"/>
              </a:rPr>
              <a:t>. Neustadt) elővárosi közlekedése 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az országhatár felé folyamatosan csökkenő forgalom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Sopron a 2. legforgalmasabb állomás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Mattersburg: kisebb központ (Burgenlandi régió)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483768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6300192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3792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512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Wien –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Ebenfurth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Sopron – Deutschkreutz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23528" y="1710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Ebenfurth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– Deutschkreutz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78697" y="171000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Deutschkreutz –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Ebenfurth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5536" y="53250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Wien elővárosi közlekedése 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folyamatosan csökkenő forgalom Sopron irányába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Deutschkreutz: Sopronnal közel egyforma forgalmú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Wulkaprodersdorf</a:t>
            </a:r>
            <a:r>
              <a:rPr lang="hu-HU" dirty="0" smtClean="0">
                <a:latin typeface="Calibri" pitchFamily="34" charset="0"/>
              </a:rPr>
              <a:t>: átszállási kapcsolat (Eisenstadt irányába)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763688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6948264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4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400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700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Wien – Bruck an der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Leitha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Hegyeshalom – Győr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23528" y="1710000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hu-HU" sz="2400" b="1" kern="0" dirty="0" smtClean="0">
                <a:latin typeface="Calibri" pitchFamily="34" charset="0"/>
              </a:rPr>
              <a:t>Bruck/L. – Mosonmagyaróvár</a:t>
            </a:r>
            <a:endParaRPr lang="hu-HU" sz="2400" b="1" kern="0" dirty="0"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78697" y="171000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Mosonmagyaróvár – Bruck/L.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250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Wien és Győr elővárosi forgalma egyaránt 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a határ közelében enyhén csökkenő forgalom (mindkét irányból!)</a:t>
            </a:r>
            <a:endParaRPr lang="hu-HU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Hegyeshalom: nagyobb utasforgalom, részben az átszállások miatt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Parndorf</a:t>
            </a:r>
            <a:r>
              <a:rPr lang="hu-HU" dirty="0" smtClean="0">
                <a:latin typeface="Calibri" pitchFamily="34" charset="0"/>
              </a:rPr>
              <a:t>: kisebb központ (számos munkahely)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771800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5724128" y="4005064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3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4000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530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[Graz –]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Fehring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Szentgotthárd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zöveg helye 2"/>
          <p:cNvSpPr txBox="1">
            <a:spLocks/>
          </p:cNvSpPr>
          <p:nvPr/>
        </p:nvSpPr>
        <p:spPr>
          <a:xfrm>
            <a:off x="315788" y="1709118"/>
            <a:ext cx="4040188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Fehring</a:t>
            </a: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– Szentgotthárd</a:t>
            </a:r>
            <a:endParaRPr kumimoji="0" lang="hu-H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Szöveg helye 4"/>
          <p:cNvSpPr txBox="1">
            <a:spLocks/>
          </p:cNvSpPr>
          <p:nvPr/>
        </p:nvSpPr>
        <p:spPr>
          <a:xfrm>
            <a:off x="4778697" y="1709118"/>
            <a:ext cx="4041775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Szentgotthárd – </a:t>
            </a:r>
            <a:r>
              <a:rPr kumimoji="0" lang="hu-H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Fehring</a:t>
            </a: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71672" y="5307453"/>
            <a:ext cx="859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Enyhén csökkenő forgalom a határ irányába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</a:t>
            </a:r>
            <a:r>
              <a:rPr lang="hu-HU" dirty="0" err="1" smtClean="0">
                <a:latin typeface="Calibri" pitchFamily="34" charset="0"/>
              </a:rPr>
              <a:t>Fehring</a:t>
            </a:r>
            <a:r>
              <a:rPr lang="hu-HU" dirty="0" smtClean="0">
                <a:latin typeface="Calibri" pitchFamily="34" charset="0"/>
              </a:rPr>
              <a:t>: átszállási pont (Graz, </a:t>
            </a:r>
            <a:r>
              <a:rPr lang="hu-HU" dirty="0" err="1" smtClean="0">
                <a:latin typeface="Calibri" pitchFamily="34" charset="0"/>
              </a:rPr>
              <a:t>Hartberg</a:t>
            </a:r>
            <a:r>
              <a:rPr lang="hu-HU" dirty="0" smtClean="0">
                <a:latin typeface="Calibri" pitchFamily="34" charset="0"/>
              </a:rPr>
              <a:t> és </a:t>
            </a:r>
            <a:r>
              <a:rPr lang="hu-HU" dirty="0" err="1" smtClean="0">
                <a:latin typeface="Calibri" pitchFamily="34" charset="0"/>
              </a:rPr>
              <a:t>Wr</a:t>
            </a:r>
            <a:r>
              <a:rPr lang="hu-HU" dirty="0" smtClean="0">
                <a:latin typeface="Calibri" pitchFamily="34" charset="0"/>
              </a:rPr>
              <a:t>. Neustadt</a:t>
            </a: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irányába)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Jelenleg kevésbé része Graz elővárosi forgalmának (inkább a későbbi szakaszra jellemző)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420440" y="407707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zis 8"/>
          <p:cNvSpPr/>
          <p:nvPr/>
        </p:nvSpPr>
        <p:spPr>
          <a:xfrm>
            <a:off x="7884368" y="407707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2196000"/>
            <a:ext cx="4320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 txBox="1">
            <a:spLocks/>
          </p:cNvSpPr>
          <p:nvPr/>
        </p:nvSpPr>
        <p:spPr>
          <a:xfrm>
            <a:off x="251520" y="413792"/>
            <a:ext cx="864096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731</a:t>
            </a:r>
            <a: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hu-HU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[Wien –]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Neusiedl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am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See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</a:t>
            </a:r>
            <a:r>
              <a:rPr kumimoji="0" lang="hu-HU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Pamhagen</a:t>
            </a:r>
            <a:r>
              <a:rPr kumimoji="0" lang="hu-H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– Fertőszentmiklós</a:t>
            </a:r>
            <a:endParaRPr kumimoji="0" lang="hu-HU" sz="28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5325015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latin typeface="Calibri" pitchFamily="34" charset="0"/>
              </a:rPr>
              <a:t> Osztrák szakasz: Wien (és </a:t>
            </a:r>
            <a:r>
              <a:rPr lang="hu-HU" dirty="0" err="1" smtClean="0">
                <a:latin typeface="Calibri" pitchFamily="34" charset="0"/>
              </a:rPr>
              <a:t>Neusiedl</a:t>
            </a:r>
            <a:r>
              <a:rPr lang="hu-HU" dirty="0" smtClean="0">
                <a:latin typeface="Calibri" pitchFamily="34" charset="0"/>
              </a:rPr>
              <a:t> am </a:t>
            </a:r>
            <a:r>
              <a:rPr lang="hu-HU" dirty="0" err="1" smtClean="0">
                <a:latin typeface="Calibri" pitchFamily="34" charset="0"/>
              </a:rPr>
              <a:t>See</a:t>
            </a:r>
            <a:r>
              <a:rPr lang="hu-HU" dirty="0" smtClean="0">
                <a:latin typeface="Calibri" pitchFamily="34" charset="0"/>
              </a:rPr>
              <a:t>) elővárosi forgalma</a:t>
            </a:r>
            <a:br>
              <a:rPr lang="hu-HU" dirty="0" smtClean="0">
                <a:latin typeface="Calibri" pitchFamily="34" charset="0"/>
              </a:rPr>
            </a:br>
            <a:r>
              <a:rPr lang="hu-HU" dirty="0" smtClean="0">
                <a:latin typeface="Calibri" pitchFamily="34" charset="0"/>
              </a:rPr>
              <a:t>	- erőteljesen csökkenő forgalom az országhatár irányába</a:t>
            </a:r>
          </a:p>
          <a:p>
            <a:r>
              <a:rPr lang="hu-HU" dirty="0" smtClean="0">
                <a:latin typeface="Calibri" pitchFamily="34" charset="0"/>
              </a:rPr>
              <a:t>	- 10 %-nál is kevesebben lépik át a határt</a:t>
            </a:r>
          </a:p>
          <a:p>
            <a:pPr>
              <a:buFont typeface="Arial" pitchFamily="34" charset="0"/>
              <a:buChar char="•"/>
            </a:pPr>
            <a:r>
              <a:rPr lang="hu-HU" dirty="0">
                <a:latin typeface="Calibri" pitchFamily="34" charset="0"/>
              </a:rPr>
              <a:t> </a:t>
            </a:r>
            <a:r>
              <a:rPr lang="hu-HU" dirty="0" smtClean="0">
                <a:latin typeface="Calibri" pitchFamily="34" charset="0"/>
              </a:rPr>
              <a:t>A határon átmenő közlekedésnek jelenleg alárendelt szerep jut</a:t>
            </a:r>
            <a:endParaRPr lang="hu-HU" dirty="0">
              <a:latin typeface="Calibri" pitchFamily="34" charset="0"/>
            </a:endParaRPr>
          </a:p>
        </p:txBody>
      </p:sp>
      <p:sp>
        <p:nvSpPr>
          <p:cNvPr id="8" name="Szöveg helye 2"/>
          <p:cNvSpPr txBox="1">
            <a:spLocks/>
          </p:cNvSpPr>
          <p:nvPr/>
        </p:nvSpPr>
        <p:spPr>
          <a:xfrm>
            <a:off x="179512" y="1565102"/>
            <a:ext cx="4320480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Bad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Neusiedl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am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See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– Fertőszentmiklós</a:t>
            </a:r>
            <a:endParaRPr kumimoji="0" lang="hu-H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Szöveg helye 4"/>
          <p:cNvSpPr txBox="1">
            <a:spLocks/>
          </p:cNvSpPr>
          <p:nvPr/>
        </p:nvSpPr>
        <p:spPr>
          <a:xfrm>
            <a:off x="4644008" y="1565102"/>
            <a:ext cx="4320479" cy="6397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Fertőszentmiklós – </a:t>
            </a:r>
            <a:b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Bad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Neusiedl</a:t>
            </a:r>
            <a:r>
              <a:rPr kumimoji="0" lang="hu-H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am </a:t>
            </a:r>
            <a:r>
              <a:rPr kumimoji="0" lang="hu-H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See</a:t>
            </a:r>
            <a:endParaRPr kumimoji="0" lang="hu-H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3347864" y="4106530"/>
            <a:ext cx="1008112" cy="5891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zis 10"/>
          <p:cNvSpPr/>
          <p:nvPr/>
        </p:nvSpPr>
        <p:spPr>
          <a:xfrm>
            <a:off x="5076056" y="407707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823913"/>
            <a:ext cx="81248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483768" y="4725144"/>
            <a:ext cx="568863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07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23528" y="575444"/>
            <a:ext cx="8496944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Összes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utasszám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a felmérések során</a:t>
            </a:r>
            <a:b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</a:br>
            <a:r>
              <a:rPr kumimoji="0" lang="hu-HU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(Május</a:t>
            </a:r>
            <a:r>
              <a:rPr kumimoji="0" lang="hu-HU" sz="2400" b="0" i="1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–július, 2013)</a:t>
            </a:r>
            <a:endParaRPr kumimoji="0" lang="hu-HU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169120"/>
              </p:ext>
            </p:extLst>
          </p:nvPr>
        </p:nvGraphicFramePr>
        <p:xfrm>
          <a:off x="1187624" y="1833404"/>
          <a:ext cx="6788189" cy="4403913"/>
        </p:xfrm>
        <a:graphic>
          <a:graphicData uri="http://schemas.openxmlformats.org/drawingml/2006/table">
            <a:tbl>
              <a:tblPr/>
              <a:tblGrid>
                <a:gridCol w="1682005"/>
                <a:gridCol w="1152000"/>
                <a:gridCol w="988546"/>
                <a:gridCol w="988546"/>
                <a:gridCol w="988546"/>
                <a:gridCol w="988546"/>
              </a:tblGrid>
              <a:tr h="39265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hu-H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Határátlépő</a:t>
                      </a:r>
                      <a:r>
                        <a:rPr lang="hu-H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vonatok vizsgálata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6131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Vizsgált vonatok száma</a:t>
                      </a:r>
                      <a:b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[db]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Utasszám</a:t>
                      </a: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[fő]</a:t>
                      </a:r>
                      <a:endParaRPr lang="hu-H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Határon átutazók</a:t>
                      </a:r>
                      <a:b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hu-HU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[fő]</a:t>
                      </a:r>
                      <a:endParaRPr lang="hu-HU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24.05. (Friday)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26.05. (Sunday)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28.05. (Tuesday)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SPRING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087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12.07. (Friday)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-9,15%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2,70%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14.07. (Sunday)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-14,46%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0,76%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16.07. (Tuesday)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-7,61%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-12,26%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9265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SUMMER 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  <a:endParaRPr lang="hu-H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-9,16%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1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-4,45%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  <p:sp>
        <p:nvSpPr>
          <p:cNvPr id="2" name="Ellipszis 1"/>
          <p:cNvSpPr/>
          <p:nvPr/>
        </p:nvSpPr>
        <p:spPr>
          <a:xfrm>
            <a:off x="3995936" y="39330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6012160" y="39330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6012160" y="57332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zis 6"/>
          <p:cNvSpPr/>
          <p:nvPr/>
        </p:nvSpPr>
        <p:spPr>
          <a:xfrm>
            <a:off x="3995936" y="5733256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0" y="575444"/>
            <a:ext cx="9144000" cy="9813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eaLnBrk="0" hangingPunct="0">
              <a:defRPr/>
            </a:pP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Az </a:t>
            </a:r>
            <a:r>
              <a:rPr lang="hu-HU" sz="2800" kern="0" dirty="0" err="1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utasszámok</a:t>
            </a:r>
            <a:r>
              <a:rPr lang="hu-HU" sz="2800" kern="0" dirty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hu-HU" sz="28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vonalanként változása</a:t>
            </a:r>
            <a:endParaRPr kumimoji="0" lang="hu-HU" sz="2000" b="0" i="1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13" name="Tábláza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03798"/>
              </p:ext>
            </p:extLst>
          </p:nvPr>
        </p:nvGraphicFramePr>
        <p:xfrm>
          <a:off x="179512" y="1268760"/>
          <a:ext cx="8810282" cy="5194675"/>
        </p:xfrm>
        <a:graphic>
          <a:graphicData uri="http://schemas.openxmlformats.org/drawingml/2006/table">
            <a:tbl>
              <a:tblPr firstRow="1" firstCol="1" bandRow="1"/>
              <a:tblGrid>
                <a:gridCol w="438602"/>
                <a:gridCol w="1080000"/>
                <a:gridCol w="720000"/>
                <a:gridCol w="162560"/>
                <a:gridCol w="1260000"/>
                <a:gridCol w="1260000"/>
                <a:gridCol w="162560"/>
                <a:gridCol w="1188000"/>
                <a:gridCol w="1188000"/>
                <a:gridCol w="162560"/>
                <a:gridCol w="1188000"/>
              </a:tblGrid>
              <a:tr h="1144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Vizsgált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vonatok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száma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[db.]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Felszállók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száma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teljes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szakaszon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[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fő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Felszállók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száma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a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teljes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szakaszon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átl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.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[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fő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Határt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átlépők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száma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[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fő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Határt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átlépők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száma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átl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. 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[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fő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]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Határt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átlépők</a:t>
                      </a:r>
                      <a:r>
                        <a:rPr lang="en-US" sz="12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aránya</a:t>
                      </a:r>
                      <a: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/>
                      </a:r>
                      <a:br>
                        <a:rPr lang="hu-HU" sz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MÁJUS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5604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2260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40%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JÚLIUS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6346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69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35%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ELTÉRÉS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-2%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-11%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-5%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512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MÁJUS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51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4067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80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1591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JÚLIUS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57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4067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1692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42%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ELTÉRÉS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-11%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-5%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700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MÁJUS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4698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124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1570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JÚLIUS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3963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104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1422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36%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ELTÉRÉS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-16%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-16%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0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530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MÁJUS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42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1098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26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387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35%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JÚLIUS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752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371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9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49%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7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ELTÉRÉS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-32%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-28%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-4%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1%</a:t>
                      </a:r>
                      <a:endParaRPr lang="en-US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Times New Roman"/>
                        </a:rPr>
                        <a:t>14%</a:t>
                      </a:r>
                      <a:endParaRPr lang="en-US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Ellipszis 13"/>
          <p:cNvSpPr/>
          <p:nvPr/>
        </p:nvSpPr>
        <p:spPr>
          <a:xfrm>
            <a:off x="3923928" y="278092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zis 14"/>
          <p:cNvSpPr/>
          <p:nvPr/>
        </p:nvSpPr>
        <p:spPr>
          <a:xfrm>
            <a:off x="2699792" y="342900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zis 15"/>
          <p:cNvSpPr/>
          <p:nvPr/>
        </p:nvSpPr>
        <p:spPr>
          <a:xfrm>
            <a:off x="3923928" y="4876802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zis 16"/>
          <p:cNvSpPr/>
          <p:nvPr/>
        </p:nvSpPr>
        <p:spPr>
          <a:xfrm>
            <a:off x="6516216" y="494116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zis 17"/>
          <p:cNvSpPr/>
          <p:nvPr/>
        </p:nvSpPr>
        <p:spPr>
          <a:xfrm>
            <a:off x="3923928" y="602128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zis 18"/>
          <p:cNvSpPr/>
          <p:nvPr/>
        </p:nvSpPr>
        <p:spPr>
          <a:xfrm>
            <a:off x="7884368" y="602128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zis 19"/>
          <p:cNvSpPr/>
          <p:nvPr/>
        </p:nvSpPr>
        <p:spPr>
          <a:xfrm>
            <a:off x="6512024" y="2806328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zis 20"/>
          <p:cNvSpPr/>
          <p:nvPr/>
        </p:nvSpPr>
        <p:spPr>
          <a:xfrm>
            <a:off x="6512024" y="3868690"/>
            <a:ext cx="1008112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Microsoft Office PowerPoint</Application>
  <PresentationFormat>Bildschirmpräsentation (4:3)</PresentationFormat>
  <Paragraphs>498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Alapértelmezett terv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KTI KHT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kormendy</dc:creator>
  <cp:lastModifiedBy>Reference</cp:lastModifiedBy>
  <cp:revision>291</cp:revision>
  <cp:lastPrinted>2013-12-03T20:44:35Z</cp:lastPrinted>
  <dcterms:created xsi:type="dcterms:W3CDTF">2008-04-01T08:32:07Z</dcterms:created>
  <dcterms:modified xsi:type="dcterms:W3CDTF">2014-01-14T13:54:17Z</dcterms:modified>
</cp:coreProperties>
</file>