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301" r:id="rId4"/>
    <p:sldId id="302" r:id="rId5"/>
    <p:sldId id="303" r:id="rId6"/>
    <p:sldId id="304" r:id="rId7"/>
    <p:sldId id="317" r:id="rId8"/>
    <p:sldId id="268" r:id="rId9"/>
    <p:sldId id="311" r:id="rId10"/>
    <p:sldId id="274" r:id="rId11"/>
    <p:sldId id="293" r:id="rId12"/>
    <p:sldId id="312" r:id="rId13"/>
    <p:sldId id="313" r:id="rId14"/>
    <p:sldId id="314" r:id="rId15"/>
    <p:sldId id="315" r:id="rId16"/>
    <p:sldId id="307" r:id="rId17"/>
    <p:sldId id="284" r:id="rId18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61" autoAdjust="0"/>
    <p:restoredTop sz="99165" autoAdjust="0"/>
  </p:normalViewPr>
  <p:slideViewPr>
    <p:cSldViewPr>
      <p:cViewPr varScale="1">
        <p:scale>
          <a:sx n="99" d="100"/>
          <a:sy n="99" d="100"/>
        </p:scale>
        <p:origin x="-8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432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224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141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08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090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90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820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24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283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14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6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56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20130528_070131_HDR.jpg"/>
          <p:cNvPicPr>
            <a:picLocks noChangeAspect="1"/>
          </p:cNvPicPr>
          <p:nvPr/>
        </p:nvPicPr>
        <p:blipFill>
          <a:blip r:embed="rId3" cstate="print">
            <a:lum bright="-5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Results of the railway traffic survey</a:t>
            </a:r>
            <a:b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(May-July 2013)</a:t>
            </a:r>
            <a:endParaRPr kumimoji="0" lang="hu-HU" sz="4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2483769" cy="1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lcím 2"/>
          <p:cNvSpPr txBox="1">
            <a:spLocks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EMAH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Eco-mobility</a:t>
            </a: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</a:t>
            </a: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the</a:t>
            </a: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Austro-Hungarian</a:t>
            </a:r>
            <a:r>
              <a:rPr kumimoji="0" lang="hu-HU" sz="2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26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border</a:t>
            </a:r>
            <a:r>
              <a:rPr kumimoji="0" lang="hu-HU" sz="2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2600" b="1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region</a:t>
            </a:r>
            <a:endParaRPr kumimoji="0" lang="hu-HU" sz="2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/>
            </a:r>
            <a:br>
              <a:rPr lang="hu-HU" sz="1900" b="1" dirty="0" smtClean="0">
                <a:latin typeface="Calibri" pitchFamily="34" charset="0"/>
              </a:rPr>
            </a:br>
            <a:r>
              <a:rPr lang="hu-HU" sz="1900" b="1" dirty="0" smtClean="0">
                <a:latin typeface="Calibri" pitchFamily="34" charset="0"/>
              </a:rPr>
              <a:t>Álmos VIRÁG, project </a:t>
            </a:r>
            <a:r>
              <a:rPr lang="hu-HU" sz="1900" b="1" dirty="0" err="1" smtClean="0">
                <a:latin typeface="Calibri" pitchFamily="34" charset="0"/>
              </a:rPr>
              <a:t>leader</a:t>
            </a:r>
            <a:endParaRPr lang="hu-HU" sz="1900" b="1" dirty="0" smtClean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Endréné TREPPER, </a:t>
            </a:r>
            <a:r>
              <a:rPr lang="hu-HU" sz="1900" b="1" dirty="0" err="1" smtClean="0">
                <a:latin typeface="Calibri" pitchFamily="34" charset="0"/>
              </a:rPr>
              <a:t>senior</a:t>
            </a:r>
            <a:r>
              <a:rPr lang="hu-HU" sz="1900" b="1" dirty="0" smtClean="0">
                <a:latin typeface="Calibri" pitchFamily="34" charset="0"/>
              </a:rPr>
              <a:t> </a:t>
            </a:r>
            <a:r>
              <a:rPr lang="hu-HU" sz="1900" b="1" dirty="0" err="1" smtClean="0">
                <a:latin typeface="Calibri" pitchFamily="34" charset="0"/>
              </a:rPr>
              <a:t>researcher</a:t>
            </a:r>
            <a:endParaRPr lang="hu-HU" sz="1900" b="1" dirty="0" smtClean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Viktor SERBÁN, junior </a:t>
            </a:r>
            <a:r>
              <a:rPr lang="hu-HU" sz="1900" b="1" dirty="0" err="1" smtClean="0">
                <a:latin typeface="Calibri" pitchFamily="34" charset="0"/>
              </a:rPr>
              <a:t>researcher</a:t>
            </a:r>
            <a:endParaRPr lang="hu-HU" sz="1900" b="1" dirty="0" smtClean="0"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András NÉMETH, intern</a:t>
            </a:r>
            <a:endParaRPr lang="hu-HU" sz="1900" dirty="0" smtClean="0"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3" descr="20130526_164625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3465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Results</a:t>
            </a:r>
            <a:r>
              <a:rPr lang="hu-HU" sz="2800" dirty="0" smtClean="0">
                <a:latin typeface="Calibri" panose="020F0502020204030204" pitchFamily="34" charset="0"/>
              </a:rPr>
              <a:t> of </a:t>
            </a:r>
            <a:r>
              <a:rPr lang="hu-HU" sz="2800" dirty="0" err="1" smtClean="0">
                <a:latin typeface="Calibri" panose="020F0502020204030204" pitchFamily="34" charset="0"/>
              </a:rPr>
              <a:t>the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survey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of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travel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behaviour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General </a:t>
            </a:r>
            <a:r>
              <a:rPr lang="hu-HU" sz="2800" dirty="0" err="1" smtClean="0">
                <a:latin typeface="Calibri" panose="020F0502020204030204" pitchFamily="34" charset="0"/>
              </a:rPr>
              <a:t>information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027364"/>
              </p:ext>
            </p:extLst>
          </p:nvPr>
        </p:nvGraphicFramePr>
        <p:xfrm>
          <a:off x="323530" y="1196754"/>
          <a:ext cx="8496943" cy="5241364"/>
        </p:xfrm>
        <a:graphic>
          <a:graphicData uri="http://schemas.openxmlformats.org/drawingml/2006/table">
            <a:tbl>
              <a:tblPr/>
              <a:tblGrid>
                <a:gridCol w="675075"/>
                <a:gridCol w="675075"/>
                <a:gridCol w="675075"/>
                <a:gridCol w="675075"/>
                <a:gridCol w="675075"/>
                <a:gridCol w="675075"/>
                <a:gridCol w="396043"/>
                <a:gridCol w="675075"/>
                <a:gridCol w="675075"/>
                <a:gridCol w="675075"/>
                <a:gridCol w="675075"/>
                <a:gridCol w="675075"/>
                <a:gridCol w="675075"/>
              </a:tblGrid>
              <a:tr h="4320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hu-HU" sz="1600" b="1" i="0" u="sng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hu-HU" sz="1600" b="1" i="0" u="sng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of</a:t>
                      </a:r>
                      <a:r>
                        <a:rPr lang="hu-HU" sz="1600" b="1" i="0" u="sng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600" b="1" i="0" u="sng" strike="noStrike" baseline="0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interviewed</a:t>
                      </a:r>
                      <a:r>
                        <a:rPr lang="hu-HU" sz="1600" b="1" i="0" u="sng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600" b="1" i="0" u="sng" strike="noStrike" baseline="0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passengers</a:t>
                      </a:r>
                      <a:endParaRPr lang="en-US" sz="1600" b="1" i="0" u="sng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858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1" u="none" strike="noStrike" dirty="0" smtClean="0">
                          <a:effectLst/>
                          <a:latin typeface="Calibri"/>
                        </a:rPr>
                        <a:t>Line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Friday</a:t>
                      </a:r>
                      <a:endParaRPr lang="de-AT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r>
                        <a:rPr lang="de-AT" sz="1100" b="1" i="0" u="none" strike="noStrike" baseline="0" dirty="0" smtClean="0">
                          <a:effectLst/>
                          <a:latin typeface="Calibri"/>
                        </a:rPr>
                        <a:t> May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Sunday</a:t>
                      </a:r>
                      <a:endParaRPr lang="en-US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26</a:t>
                      </a:r>
                      <a:r>
                        <a:rPr lang="de-AT" sz="1100" b="1" i="0" u="none" strike="noStrike" baseline="0" dirty="0" smtClean="0">
                          <a:effectLst/>
                          <a:latin typeface="Calibri"/>
                        </a:rPr>
                        <a:t> May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Tuesday</a:t>
                      </a:r>
                      <a:endParaRPr lang="de-AT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28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Calibri"/>
                        </a:rPr>
                        <a:t> May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Sampling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Calibri"/>
                        </a:rPr>
                        <a:t> rate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1" u="none" strike="noStrike" dirty="0" smtClean="0">
                          <a:effectLst/>
                          <a:latin typeface="Calibri"/>
                        </a:rPr>
                        <a:t>Line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Friday</a:t>
                      </a:r>
                      <a:endParaRPr lang="de-AT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Sunday</a:t>
                      </a:r>
                      <a:endParaRPr lang="en-US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Calibri"/>
                        </a:rPr>
                        <a:t> 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Tuesday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16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Sampling rate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303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  <a:tr h="130458">
                <a:tc gridSpan="12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hu-HU" sz="1600" b="1" i="0" u="sng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hu-HU" sz="1600" b="1" i="0" u="sng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hu-HU" sz="1600" b="1" i="0" u="sng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interviewed</a:t>
                      </a:r>
                      <a:r>
                        <a:rPr lang="hu-HU" sz="1600" b="1" i="0" u="sng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CROSS-BORDER</a:t>
                      </a:r>
                      <a:r>
                        <a:rPr lang="hu-HU" sz="1600" b="1" i="0" u="sng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600" b="1" i="0" u="sng" strike="noStrike" baseline="0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passengers</a:t>
                      </a:r>
                      <a:endParaRPr lang="en-US" sz="1600" b="1" i="0" u="sng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858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1" u="none" strike="noStrike" dirty="0" smtClean="0">
                          <a:effectLst/>
                          <a:latin typeface="Calibri"/>
                        </a:rPr>
                        <a:t>Line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Friday</a:t>
                      </a:r>
                      <a:endParaRPr kumimoji="0" lang="de-AT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A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24 May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Sunday</a:t>
                      </a:r>
                      <a:endParaRPr lang="en-US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26</a:t>
                      </a:r>
                      <a:r>
                        <a:rPr lang="de-AT" sz="1100" b="1" i="0" u="none" strike="noStrike" baseline="0" dirty="0" smtClean="0">
                          <a:effectLst/>
                          <a:latin typeface="Calibri"/>
                        </a:rPr>
                        <a:t> May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Tuesday</a:t>
                      </a:r>
                      <a:endParaRPr lang="de-AT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28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Calibri"/>
                        </a:rPr>
                        <a:t> May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Sampling rate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1" u="none" strike="noStrike" dirty="0" smtClean="0">
                          <a:effectLst/>
                          <a:latin typeface="Calibri"/>
                        </a:rPr>
                        <a:t>Line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Friday</a:t>
                      </a:r>
                      <a:endParaRPr lang="de-AT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Sunday</a:t>
                      </a:r>
                      <a:endParaRPr lang="en-US" sz="1100" b="1" i="0" u="none" strike="noStrike" dirty="0" smtClean="0"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Calibri"/>
                        </a:rPr>
                        <a:t> 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Tuesday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16</a:t>
                      </a:r>
                      <a:r>
                        <a:rPr lang="de-AT" sz="1100" b="1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de-AT" sz="1100" b="1" i="0" u="none" strike="noStrike" dirty="0" err="1" smtClean="0">
                          <a:effectLst/>
                          <a:latin typeface="Calibri"/>
                        </a:rPr>
                        <a:t>July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Sampling rate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23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1311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</a:tbl>
          </a:graphicData>
        </a:graphic>
      </p:graphicFrame>
      <p:sp>
        <p:nvSpPr>
          <p:cNvPr id="5" name="Ellipszis 4"/>
          <p:cNvSpPr/>
          <p:nvPr/>
        </p:nvSpPr>
        <p:spPr>
          <a:xfrm>
            <a:off x="2843808" y="335699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7308304" y="335699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2843808" y="594928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308304" y="594928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Reason</a:t>
            </a:r>
            <a:r>
              <a:rPr lang="hu-HU" sz="2800" dirty="0" smtClean="0">
                <a:latin typeface="Calibri" panose="020F0502020204030204" pitchFamily="34" charset="0"/>
              </a:rPr>
              <a:t> of </a:t>
            </a:r>
            <a:r>
              <a:rPr lang="hu-HU" sz="2800" dirty="0" err="1" smtClean="0">
                <a:latin typeface="Calibri" panose="020F0502020204030204" pitchFamily="34" charset="0"/>
              </a:rPr>
              <a:t>travel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08000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01" y="1908000"/>
            <a:ext cx="431958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539552" y="529200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School-related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travels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decrease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significantly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Major </a:t>
            </a:r>
            <a:r>
              <a:rPr lang="hu-HU" dirty="0" err="1" smtClean="0">
                <a:latin typeface="Calibri" pitchFamily="34" charset="0"/>
              </a:rPr>
              <a:t>increase</a:t>
            </a:r>
            <a:r>
              <a:rPr lang="hu-HU" dirty="0" smtClean="0">
                <a:latin typeface="Calibri" pitchFamily="34" charset="0"/>
              </a:rPr>
              <a:t> in </a:t>
            </a:r>
            <a:r>
              <a:rPr lang="hu-HU" dirty="0" err="1" smtClean="0">
                <a:latin typeface="Calibri" pitchFamily="34" charset="0"/>
              </a:rPr>
              <a:t>tourism</a:t>
            </a:r>
            <a:r>
              <a:rPr lang="hu-HU" dirty="0" smtClean="0">
                <a:latin typeface="Calibri" pitchFamily="34" charset="0"/>
              </a:rPr>
              <a:t>/free time </a:t>
            </a:r>
            <a:r>
              <a:rPr lang="hu-HU" dirty="0" err="1" smtClean="0">
                <a:latin typeface="Calibri" pitchFamily="34" charset="0"/>
              </a:rPr>
              <a:t>activity</a:t>
            </a:r>
            <a:r>
              <a:rPr lang="hu-HU" dirty="0" smtClean="0">
                <a:latin typeface="Calibri" pitchFamily="34" charset="0"/>
              </a:rPr>
              <a:t> and </a:t>
            </a:r>
            <a:r>
              <a:rPr lang="hu-HU" dirty="0" err="1" smtClean="0">
                <a:latin typeface="Calibri" pitchFamily="34" charset="0"/>
              </a:rPr>
              <a:t>visits</a:t>
            </a:r>
            <a:endParaRPr lang="hu-HU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Slight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changes</a:t>
            </a:r>
            <a:r>
              <a:rPr lang="hu-HU" dirty="0" smtClean="0">
                <a:latin typeface="Calibri" pitchFamily="34" charset="0"/>
              </a:rPr>
              <a:t> in </a:t>
            </a:r>
            <a:r>
              <a:rPr lang="hu-HU" dirty="0" err="1" smtClean="0">
                <a:latin typeface="Calibri" pitchFamily="34" charset="0"/>
              </a:rPr>
              <a:t>healthcare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administration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work-related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travels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747881" y="1556792"/>
            <a:ext cx="1184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(May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42934" y="1556792"/>
            <a:ext cx="11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>
                <a:latin typeface="Calibri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</a:rPr>
              <a:t>July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</p:spTree>
    <p:extLst>
      <p:ext uri="{BB962C8B-B14F-4D97-AF65-F5344CB8AC3E}">
        <p14:creationId xmlns:p14="http://schemas.microsoft.com/office/powerpoint/2010/main" val="12051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Status of </a:t>
            </a:r>
            <a:r>
              <a:rPr lang="hu-HU" sz="2800" dirty="0" err="1" smtClean="0">
                <a:latin typeface="Calibri" panose="020F0502020204030204" pitchFamily="34" charset="0"/>
              </a:rPr>
              <a:t>passengers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Share</a:t>
            </a:r>
            <a:r>
              <a:rPr lang="hu-HU" dirty="0" smtClean="0">
                <a:latin typeface="Calibri" pitchFamily="34" charset="0"/>
              </a:rPr>
              <a:t> of </a:t>
            </a:r>
            <a:r>
              <a:rPr lang="hu-HU" dirty="0" err="1" smtClean="0">
                <a:latin typeface="Calibri" pitchFamily="34" charset="0"/>
              </a:rPr>
              <a:t>students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disappearing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  <a:sym typeface="Wingdings 3"/>
              </a:rPr>
              <a:t> </a:t>
            </a:r>
            <a:r>
              <a:rPr lang="hu-HU" dirty="0" err="1" smtClean="0">
                <a:latin typeface="Calibri" pitchFamily="34" charset="0"/>
                <a:sym typeface="Wingdings 3"/>
              </a:rPr>
              <a:t>bigger</a:t>
            </a:r>
            <a:r>
              <a:rPr lang="hu-HU" dirty="0" smtClean="0">
                <a:latin typeface="Calibri" pitchFamily="34" charset="0"/>
                <a:sym typeface="Wingdings 3"/>
              </a:rPr>
              <a:t> </a:t>
            </a:r>
            <a:r>
              <a:rPr lang="hu-HU" dirty="0" err="1" smtClean="0">
                <a:latin typeface="Calibri" pitchFamily="34" charset="0"/>
                <a:sym typeface="Wingdings 3"/>
              </a:rPr>
              <a:t>proportion</a:t>
            </a:r>
            <a:r>
              <a:rPr lang="hu-HU" dirty="0" smtClean="0">
                <a:latin typeface="Calibri" pitchFamily="34" charset="0"/>
                <a:sym typeface="Wingdings 3"/>
              </a:rPr>
              <a:t> of </a:t>
            </a:r>
            <a:r>
              <a:rPr lang="hu-HU" dirty="0" err="1" smtClean="0">
                <a:latin typeface="Calibri" pitchFamily="34" charset="0"/>
                <a:sym typeface="Wingdings 3"/>
              </a:rPr>
              <a:t>workers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„</a:t>
            </a:r>
            <a:r>
              <a:rPr lang="hu-HU" dirty="0" err="1" smtClean="0">
                <a:latin typeface="Calibri" pitchFamily="34" charset="0"/>
              </a:rPr>
              <a:t>Others</a:t>
            </a:r>
            <a:r>
              <a:rPr lang="hu-HU" dirty="0" smtClean="0">
                <a:latin typeface="Calibri" pitchFamily="34" charset="0"/>
              </a:rPr>
              <a:t>” </a:t>
            </a:r>
            <a:r>
              <a:rPr lang="hu-HU" dirty="0" err="1" smtClean="0">
                <a:latin typeface="Calibri" pitchFamily="34" charset="0"/>
              </a:rPr>
              <a:t>increasing</a:t>
            </a:r>
            <a:r>
              <a:rPr lang="hu-HU" dirty="0" smtClean="0">
                <a:latin typeface="Calibri" pitchFamily="34" charset="0"/>
              </a:rPr>
              <a:t>: </a:t>
            </a:r>
            <a:r>
              <a:rPr lang="hu-HU" dirty="0" err="1" smtClean="0">
                <a:latin typeface="Calibri" pitchFamily="34" charset="0"/>
              </a:rPr>
              <a:t>probably</a:t>
            </a:r>
            <a:r>
              <a:rPr lang="hu-HU" dirty="0" smtClean="0">
                <a:latin typeface="Calibri" pitchFamily="34" charset="0"/>
              </a:rPr>
              <a:t> more </a:t>
            </a:r>
            <a:r>
              <a:rPr lang="hu-HU" dirty="0" err="1" smtClean="0">
                <a:latin typeface="Calibri" pitchFamily="34" charset="0"/>
              </a:rPr>
              <a:t>pensioners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i="1" dirty="0" smtClean="0">
                <a:latin typeface="Calibri" pitchFamily="34" charset="0"/>
              </a:rPr>
              <a:t>(</a:t>
            </a:r>
            <a:r>
              <a:rPr lang="hu-HU" i="1" dirty="0" err="1" smtClean="0">
                <a:latin typeface="Calibri" pitchFamily="34" charset="0"/>
              </a:rPr>
              <a:t>relation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with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the</a:t>
            </a:r>
            <a:r>
              <a:rPr lang="hu-HU" i="1" dirty="0" smtClean="0">
                <a:latin typeface="Calibri" pitchFamily="34" charset="0"/>
              </a:rPr>
              <a:t> </a:t>
            </a:r>
            <a:r>
              <a:rPr lang="hu-HU" i="1" dirty="0" err="1" smtClean="0">
                <a:latin typeface="Calibri" pitchFamily="34" charset="0"/>
              </a:rPr>
              <a:t>purposes</a:t>
            </a:r>
            <a:r>
              <a:rPr lang="hu-HU" i="1" dirty="0" smtClean="0">
                <a:latin typeface="Calibri" pitchFamily="34" charset="0"/>
              </a:rPr>
              <a:t> of </a:t>
            </a:r>
            <a:r>
              <a:rPr lang="hu-HU" i="1" dirty="0" err="1" smtClean="0">
                <a:latin typeface="Calibri" pitchFamily="34" charset="0"/>
              </a:rPr>
              <a:t>travel</a:t>
            </a:r>
            <a:r>
              <a:rPr lang="hu-HU" i="1" dirty="0" smtClean="0">
                <a:latin typeface="Calibri" pitchFamily="34" charset="0"/>
              </a:rPr>
              <a:t>)</a:t>
            </a:r>
            <a:endParaRPr lang="hu-HU" i="1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08000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908000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747881" y="1556792"/>
            <a:ext cx="1184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(May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42934" y="1556792"/>
            <a:ext cx="11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>
                <a:latin typeface="Calibri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</a:rPr>
              <a:t>July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</p:spTree>
    <p:extLst>
      <p:ext uri="{BB962C8B-B14F-4D97-AF65-F5344CB8AC3E}">
        <p14:creationId xmlns:p14="http://schemas.microsoft.com/office/powerpoint/2010/main" val="1487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Access </a:t>
            </a:r>
            <a:r>
              <a:rPr lang="hu-HU" sz="2800" dirty="0" err="1" smtClean="0">
                <a:latin typeface="Calibri" panose="020F0502020204030204" pitchFamily="34" charset="0"/>
              </a:rPr>
              <a:t>to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car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Sample</a:t>
            </a:r>
            <a:r>
              <a:rPr lang="hu-HU" dirty="0" smtClean="0">
                <a:latin typeface="Calibri" pitchFamily="34" charset="0"/>
              </a:rPr>
              <a:t>: </a:t>
            </a:r>
            <a:r>
              <a:rPr lang="hu-HU" dirty="0" err="1" smtClean="0">
                <a:latin typeface="Calibri" pitchFamily="34" charset="0"/>
              </a:rPr>
              <a:t>daily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commuters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Rate</a:t>
            </a:r>
            <a:r>
              <a:rPr lang="hu-HU" dirty="0" smtClean="0">
                <a:latin typeface="Calibri" pitchFamily="34" charset="0"/>
              </a:rPr>
              <a:t> of </a:t>
            </a:r>
            <a:r>
              <a:rPr lang="hu-HU" dirty="0" err="1" smtClean="0">
                <a:latin typeface="Calibri" pitchFamily="34" charset="0"/>
              </a:rPr>
              <a:t>passengers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without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car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access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reduced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i="1" dirty="0" smtClean="0">
                <a:latin typeface="Calibri" pitchFamily="34" charset="0"/>
              </a:rPr>
              <a:t>(less </a:t>
            </a:r>
            <a:r>
              <a:rPr lang="hu-HU" i="1" dirty="0" err="1" smtClean="0">
                <a:latin typeface="Calibri" pitchFamily="34" charset="0"/>
              </a:rPr>
              <a:t>students</a:t>
            </a:r>
            <a:r>
              <a:rPr lang="hu-HU" i="1" dirty="0" smtClean="0">
                <a:latin typeface="Calibri" pitchFamily="34" charset="0"/>
              </a:rPr>
              <a:t>)</a:t>
            </a:r>
            <a:endParaRPr lang="hu-HU" i="1" dirty="0">
              <a:latin typeface="Calibri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83730"/>
              </p:ext>
            </p:extLst>
          </p:nvPr>
        </p:nvGraphicFramePr>
        <p:xfrm>
          <a:off x="1134873" y="2492895"/>
          <a:ext cx="6749495" cy="1872210"/>
        </p:xfrm>
        <a:graphic>
          <a:graphicData uri="http://schemas.openxmlformats.org/drawingml/2006/table">
            <a:tbl>
              <a:tblPr/>
              <a:tblGrid>
                <a:gridCol w="1924959"/>
                <a:gridCol w="1224136"/>
                <a:gridCol w="1224136"/>
                <a:gridCol w="1224136"/>
                <a:gridCol w="1152128"/>
              </a:tblGrid>
              <a:tr h="381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alibri"/>
                        </a:rPr>
                        <a:t>CAR AVAILABILITY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answers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/>
                        </a:rPr>
                        <a:t>answers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448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54,4%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64,1%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38,6%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34,1%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no answer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lvl="1" algn="r" fontAlgn="b"/>
                      <a:r>
                        <a:rPr lang="en-US" sz="1600" b="1" i="1" u="none" strike="noStrike" dirty="0" smtClean="0">
                          <a:effectLst/>
                          <a:latin typeface="Calibri"/>
                        </a:rPr>
                        <a:t>TOTAL</a:t>
                      </a:r>
                      <a:r>
                        <a:rPr lang="hu-HU" sz="1600" b="1" i="1" u="none" strike="noStrike" dirty="0" smtClean="0">
                          <a:effectLst/>
                          <a:latin typeface="Calibri"/>
                        </a:rPr>
                        <a:t>  </a:t>
                      </a:r>
                      <a:endParaRPr lang="en-US" sz="1600" b="1" i="1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Calibri"/>
                        </a:rPr>
                        <a:t>823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3645717" y="2060667"/>
            <a:ext cx="1286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(May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  <p:sp>
        <p:nvSpPr>
          <p:cNvPr id="9" name="Téglalap 8"/>
          <p:cNvSpPr/>
          <p:nvPr/>
        </p:nvSpPr>
        <p:spPr>
          <a:xfrm>
            <a:off x="6181126" y="2060667"/>
            <a:ext cx="11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>
                <a:latin typeface="Calibri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</a:rPr>
              <a:t>July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</p:spTree>
    <p:extLst>
      <p:ext uri="{BB962C8B-B14F-4D97-AF65-F5344CB8AC3E}">
        <p14:creationId xmlns:p14="http://schemas.microsoft.com/office/powerpoint/2010/main" val="13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Reasons</a:t>
            </a:r>
            <a:r>
              <a:rPr lang="hu-HU" sz="2800" dirty="0" smtClean="0">
                <a:latin typeface="Calibri" panose="020F0502020204030204" pitchFamily="34" charset="0"/>
              </a:rPr>
              <a:t> of </a:t>
            </a:r>
            <a:r>
              <a:rPr lang="hu-HU" sz="2800" dirty="0" err="1" smtClean="0">
                <a:latin typeface="Calibri" panose="020F0502020204030204" pitchFamily="34" charset="0"/>
              </a:rPr>
              <a:t>using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public</a:t>
            </a:r>
            <a:r>
              <a:rPr lang="hu-HU" sz="2800" dirty="0" smtClean="0">
                <a:latin typeface="Calibri" panose="020F0502020204030204" pitchFamily="34" charset="0"/>
              </a:rPr>
              <a:t> </a:t>
            </a:r>
            <a:r>
              <a:rPr lang="hu-HU" sz="2800" dirty="0" err="1" smtClean="0">
                <a:latin typeface="Calibri" panose="020F0502020204030204" pitchFamily="34" charset="0"/>
              </a:rPr>
              <a:t>transport</a:t>
            </a:r>
            <a:r>
              <a:rPr lang="hu-HU" sz="2800" dirty="0" smtClean="0">
                <a:latin typeface="Calibri" panose="020F0502020204030204" pitchFamily="34" charset="0"/>
              </a:rPr>
              <a:t> (</a:t>
            </a:r>
            <a:r>
              <a:rPr lang="hu-HU" sz="2800" dirty="0" err="1" smtClean="0">
                <a:latin typeface="Calibri" panose="020F0502020204030204" pitchFamily="34" charset="0"/>
              </a:rPr>
              <a:t>train</a:t>
            </a:r>
            <a:r>
              <a:rPr lang="hu-HU" sz="2800" dirty="0" smtClean="0">
                <a:latin typeface="Calibri" panose="020F0502020204030204" pitchFamily="34" charset="0"/>
              </a:rPr>
              <a:t>) service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Very similar distribution compared with the results of </a:t>
            </a:r>
            <a:r>
              <a:rPr lang="de-AT" dirty="0" err="1" smtClean="0">
                <a:latin typeface="Calibri" pitchFamily="34" charset="0"/>
              </a:rPr>
              <a:t>the</a:t>
            </a:r>
            <a:r>
              <a:rPr lang="de-AT" dirty="0" smtClean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spring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Passengers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with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car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access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replied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similarly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Most </a:t>
            </a:r>
            <a:r>
              <a:rPr lang="hu-HU" dirty="0" err="1" smtClean="0">
                <a:latin typeface="Calibri" pitchFamily="34" charset="0"/>
              </a:rPr>
              <a:t>important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factors</a:t>
            </a:r>
            <a:r>
              <a:rPr lang="hu-HU" dirty="0" smtClean="0">
                <a:latin typeface="Calibri" pitchFamily="34" charset="0"/>
              </a:rPr>
              <a:t>: (</a:t>
            </a:r>
            <a:r>
              <a:rPr lang="hu-HU" dirty="0" err="1" smtClean="0">
                <a:latin typeface="Calibri" pitchFamily="34" charset="0"/>
              </a:rPr>
              <a:t>reasonable</a:t>
            </a:r>
            <a:r>
              <a:rPr lang="hu-HU" dirty="0" smtClean="0">
                <a:latin typeface="Calibri" pitchFamily="34" charset="0"/>
              </a:rPr>
              <a:t>) </a:t>
            </a:r>
            <a:r>
              <a:rPr lang="hu-HU" dirty="0" err="1" smtClean="0">
                <a:latin typeface="Calibri" pitchFamily="34" charset="0"/>
              </a:rPr>
              <a:t>price</a:t>
            </a:r>
            <a:r>
              <a:rPr lang="hu-HU" dirty="0" smtClean="0">
                <a:latin typeface="Calibri" pitchFamily="34" charset="0"/>
              </a:rPr>
              <a:t>, (</a:t>
            </a:r>
            <a:r>
              <a:rPr lang="hu-HU" dirty="0" err="1" smtClean="0">
                <a:latin typeface="Calibri" pitchFamily="34" charset="0"/>
              </a:rPr>
              <a:t>better</a:t>
            </a:r>
            <a:r>
              <a:rPr lang="hu-HU" dirty="0" smtClean="0">
                <a:latin typeface="Calibri" pitchFamily="34" charset="0"/>
              </a:rPr>
              <a:t>) </a:t>
            </a:r>
            <a:r>
              <a:rPr lang="hu-HU" dirty="0" err="1" smtClean="0">
                <a:latin typeface="Calibri" pitchFamily="34" charset="0"/>
              </a:rPr>
              <a:t>comfort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effective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time-spending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itchFamily="34" charset="0"/>
              </a:rPr>
              <a:t>Eco-friendliness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was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considered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to</a:t>
            </a:r>
            <a:r>
              <a:rPr lang="hu-HU" dirty="0" smtClean="0">
                <a:latin typeface="Calibri" pitchFamily="34" charset="0"/>
              </a:rPr>
              <a:t> be more </a:t>
            </a:r>
            <a:r>
              <a:rPr lang="hu-HU" dirty="0" err="1" smtClean="0">
                <a:latin typeface="Calibri" pitchFamily="34" charset="0"/>
              </a:rPr>
              <a:t>important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passengers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with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car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access</a:t>
            </a:r>
            <a:endParaRPr lang="hu-HU" dirty="0">
              <a:latin typeface="Calibri" pitchFamily="34" charset="0"/>
            </a:endParaRPr>
          </a:p>
        </p:txBody>
      </p:sp>
      <p:pic>
        <p:nvPicPr>
          <p:cNvPr id="7169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08000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908316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1779139" y="1556792"/>
            <a:ext cx="11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(July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  <p:sp>
        <p:nvSpPr>
          <p:cNvPr id="9" name="Téglalap 8"/>
          <p:cNvSpPr/>
          <p:nvPr/>
        </p:nvSpPr>
        <p:spPr>
          <a:xfrm>
            <a:off x="6242934" y="1556792"/>
            <a:ext cx="1121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>
                <a:latin typeface="Calibri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</a:rPr>
              <a:t>July </a:t>
            </a:r>
            <a:r>
              <a:rPr lang="hu-HU" sz="1600" i="1" dirty="0">
                <a:latin typeface="Calibri" pitchFamily="34" charset="0"/>
              </a:rPr>
              <a:t>2013)</a:t>
            </a:r>
          </a:p>
        </p:txBody>
      </p:sp>
    </p:spTree>
    <p:extLst>
      <p:ext uri="{BB962C8B-B14F-4D97-AF65-F5344CB8AC3E}">
        <p14:creationId xmlns:p14="http://schemas.microsoft.com/office/powerpoint/2010/main" val="36534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457200" y="1711349"/>
            <a:ext cx="2530624" cy="10695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Overall </a:t>
            </a: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satisfaction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with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train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schedule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395536" y="3356992"/>
            <a:ext cx="8291264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u-HU" kern="0" dirty="0" err="1" smtClean="0">
                <a:latin typeface="Calibri" pitchFamily="34" charset="0"/>
              </a:rPr>
              <a:t>Some</a:t>
            </a:r>
            <a:r>
              <a:rPr lang="hu-HU" kern="0" dirty="0" smtClean="0">
                <a:latin typeface="Calibri" pitchFamily="34" charset="0"/>
              </a:rPr>
              <a:t> </a:t>
            </a:r>
            <a:r>
              <a:rPr lang="hu-HU" kern="0" dirty="0" err="1" smtClean="0">
                <a:latin typeface="Calibri" pitchFamily="34" charset="0"/>
              </a:rPr>
              <a:t>recommendations</a:t>
            </a:r>
            <a:r>
              <a:rPr lang="hu-HU" kern="0" dirty="0" smtClean="0">
                <a:latin typeface="Calibri" pitchFamily="34" charset="0"/>
              </a:rPr>
              <a:t>…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Generally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	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more frequent trains, less delays, improved comfort</a:t>
            </a:r>
            <a:r>
              <a:rPr kumimoji="0" lang="de-AT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i-Fi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snack/</a:t>
            </a:r>
            <a:r>
              <a:rPr lang="hu-HU" i="1" kern="0" dirty="0" err="1" smtClean="0">
                <a:latin typeface="Calibri" pitchFamily="34" charset="0"/>
              </a:rPr>
              <a:t>coffee</a:t>
            </a:r>
            <a:r>
              <a:rPr lang="hu-HU" i="1" kern="0" dirty="0" smtClean="0">
                <a:latin typeface="Calibri" pitchFamily="34" charset="0"/>
              </a:rPr>
              <a:t> </a:t>
            </a:r>
            <a:r>
              <a:rPr lang="hu-HU" i="1" kern="0" dirty="0" err="1" smtClean="0">
                <a:latin typeface="Calibri" pitchFamily="34" charset="0"/>
              </a:rPr>
              <a:t>machine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</a:t>
            </a:r>
            <a:r>
              <a:rPr lang="hu-HU" i="1" kern="0" dirty="0" smtClean="0">
                <a:latin typeface="Calibri" pitchFamily="34" charset="0"/>
              </a:rPr>
              <a:t> cleaner stations and restrooms</a:t>
            </a:r>
            <a:r>
              <a:rPr lang="de-AT" i="1" kern="0" dirty="0" smtClean="0">
                <a:latin typeface="Calibri" pitchFamily="34" charset="0"/>
              </a:rPr>
              <a:t>,</a:t>
            </a:r>
            <a:r>
              <a:rPr lang="hu-HU" i="1" kern="0" dirty="0" smtClean="0">
                <a:latin typeface="Calibri" pitchFamily="34" charset="0"/>
              </a:rPr>
              <a:t> 		more information (especially on Internet)</a:t>
            </a:r>
            <a:r>
              <a:rPr lang="de-AT" i="1" kern="0" dirty="0" smtClean="0">
                <a:latin typeface="Calibri" pitchFamily="34" charset="0"/>
              </a:rPr>
              <a:t>,</a:t>
            </a:r>
            <a:r>
              <a:rPr lang="hu-HU" i="1" kern="0" dirty="0" smtClean="0">
                <a:latin typeface="Calibri" pitchFamily="34" charset="0"/>
              </a:rPr>
              <a:t/>
            </a:r>
            <a:br>
              <a:rPr lang="hu-HU" i="1" kern="0" dirty="0" smtClean="0">
                <a:latin typeface="Calibri" pitchFamily="34" charset="0"/>
              </a:rPr>
            </a:br>
            <a:r>
              <a:rPr lang="hu-HU" i="1" kern="0" dirty="0" smtClean="0">
                <a:latin typeface="Calibri" pitchFamily="34" charset="0"/>
              </a:rPr>
              <a:t>		better connections with public transport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512</a:t>
            </a:r>
            <a:r>
              <a:rPr lang="hu-HU" i="1" kern="0" dirty="0">
                <a:latin typeface="Calibri" pitchFamily="34" charset="0"/>
              </a:rPr>
              <a:t>: more </a:t>
            </a:r>
            <a:r>
              <a:rPr lang="hu-HU" i="1" kern="0" dirty="0" smtClean="0">
                <a:latin typeface="Calibri" pitchFamily="34" charset="0"/>
              </a:rPr>
              <a:t>frequent trains </a:t>
            </a:r>
            <a:r>
              <a:rPr lang="hu-HU" i="1" kern="0" dirty="0">
                <a:latin typeface="Calibri" pitchFamily="34" charset="0"/>
              </a:rPr>
              <a:t>in the evening (off-peak, especially on </a:t>
            </a:r>
            <a:r>
              <a:rPr lang="hu-HU" i="1" kern="0" dirty="0" smtClean="0">
                <a:latin typeface="Calibri" pitchFamily="34" charset="0"/>
              </a:rPr>
              <a:t>Saturdays)</a:t>
            </a: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524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REX  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to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Wien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at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8:00;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other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trains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with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larger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capacity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u-HU" i="1" u="sng" kern="0" dirty="0" smtClean="0">
                <a:latin typeface="Calibri" pitchFamily="34" charset="0"/>
              </a:rPr>
              <a:t>530</a:t>
            </a:r>
            <a:r>
              <a:rPr lang="hu-HU" i="1" kern="0" dirty="0" smtClean="0">
                <a:latin typeface="Calibri" pitchFamily="34" charset="0"/>
              </a:rPr>
              <a:t>: </a:t>
            </a:r>
            <a:r>
              <a:rPr lang="hu-HU" i="1" kern="0" dirty="0" err="1" smtClean="0">
                <a:latin typeface="Calibri" pitchFamily="34" charset="0"/>
              </a:rPr>
              <a:t>fewer</a:t>
            </a:r>
            <a:r>
              <a:rPr lang="hu-HU" i="1" kern="0" dirty="0" smtClean="0">
                <a:latin typeface="Calibri" pitchFamily="34" charset="0"/>
              </a:rPr>
              <a:t> </a:t>
            </a:r>
            <a:r>
              <a:rPr lang="hu-HU" i="1" kern="0" dirty="0" err="1" smtClean="0">
                <a:latin typeface="Calibri" pitchFamily="34" charset="0"/>
              </a:rPr>
              <a:t>stops</a:t>
            </a:r>
            <a:r>
              <a:rPr lang="hu-HU" i="1" kern="0" dirty="0" smtClean="0">
                <a:latin typeface="Calibri" pitchFamily="34" charset="0"/>
              </a:rPr>
              <a:t> </a:t>
            </a:r>
            <a:r>
              <a:rPr lang="hu-HU" i="1" kern="0" dirty="0" err="1" smtClean="0">
                <a:latin typeface="Calibri" pitchFamily="34" charset="0"/>
              </a:rPr>
              <a:t>to</a:t>
            </a:r>
            <a:r>
              <a:rPr lang="hu-HU" i="1" kern="0" dirty="0" smtClean="0">
                <a:latin typeface="Calibri" pitchFamily="34" charset="0"/>
              </a:rPr>
              <a:t> Graz</a:t>
            </a:r>
            <a:endParaRPr kumimoji="0" lang="hu-HU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700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direct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trains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again (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between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Wien and Győr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60264"/>
              </p:ext>
            </p:extLst>
          </p:nvPr>
        </p:nvGraphicFramePr>
        <p:xfrm>
          <a:off x="3131841" y="1556792"/>
          <a:ext cx="5832647" cy="1584000"/>
        </p:xfrm>
        <a:graphic>
          <a:graphicData uri="http://schemas.openxmlformats.org/drawingml/2006/table">
            <a:tbl>
              <a:tblPr/>
              <a:tblGrid>
                <a:gridCol w="4098617"/>
                <a:gridCol w="867015"/>
                <a:gridCol w="867015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1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200" b="1" i="1" u="none" strike="noStrike" dirty="0" smtClean="0">
                          <a:latin typeface="+mn-lt"/>
                        </a:rPr>
                        <a:t>SATISFACTION WITH THE CURRENT TIMETABLE</a:t>
                      </a:r>
                      <a:endParaRPr lang="en-US" sz="12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err="1" smtClean="0">
                          <a:latin typeface="Calibri" panose="020F0502020204030204" pitchFamily="34" charset="0"/>
                        </a:rPr>
                        <a:t>responses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Percent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1" i="0" u="none" strike="noStrike" dirty="0" smtClean="0"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latin typeface="Calibri" panose="020F0502020204030204" pitchFamily="34" charset="0"/>
                        </a:rPr>
                        <a:t>NO</a:t>
                      </a:r>
                      <a:endParaRPr lang="hu-HU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hu-HU" sz="1400" b="0" i="0" u="none" strike="noStrike" dirty="0" err="1" smtClean="0">
                          <a:latin typeface="Calibri" panose="020F0502020204030204" pitchFamily="34" charset="0"/>
                        </a:rPr>
                        <a:t>answer</a:t>
                      </a:r>
                      <a:endParaRPr lang="hu-HU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100,0%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cxnSp>
        <p:nvCxnSpPr>
          <p:cNvPr id="11" name="Egyenes összekötő 10"/>
          <p:cNvCxnSpPr/>
          <p:nvPr/>
        </p:nvCxnSpPr>
        <p:spPr>
          <a:xfrm>
            <a:off x="1619672" y="5085184"/>
            <a:ext cx="6552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Overall </a:t>
            </a:r>
            <a:r>
              <a:rPr lang="hu-HU" sz="2800" dirty="0" err="1" smtClean="0">
                <a:latin typeface="Calibri" panose="020F0502020204030204" pitchFamily="34" charset="0"/>
              </a:rPr>
              <a:t>satisfaction</a:t>
            </a:r>
            <a:r>
              <a:rPr lang="hu-HU" sz="2800" dirty="0" smtClean="0">
                <a:latin typeface="Calibri" panose="020F0502020204030204" pitchFamily="34" charset="0"/>
              </a:rPr>
              <a:t>, main </a:t>
            </a:r>
            <a:r>
              <a:rPr lang="hu-HU" sz="2800" dirty="0" err="1" smtClean="0">
                <a:latin typeface="Calibri" panose="020F0502020204030204" pitchFamily="34" charset="0"/>
              </a:rPr>
              <a:t>remarks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23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457200" y="2348880"/>
            <a:ext cx="8229600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Thanks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for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your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attention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lang="hu-HU" sz="4400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Questions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70650"/>
              </p:ext>
            </p:extLst>
          </p:nvPr>
        </p:nvGraphicFramePr>
        <p:xfrm>
          <a:off x="4499992" y="2420888"/>
          <a:ext cx="4464496" cy="3744096"/>
        </p:xfrm>
        <a:graphic>
          <a:graphicData uri="http://schemas.openxmlformats.org/drawingml/2006/table">
            <a:tbl>
              <a:tblPr/>
              <a:tblGrid>
                <a:gridCol w="576064"/>
                <a:gridCol w="1728192"/>
                <a:gridCol w="1224136"/>
                <a:gridCol w="936104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Railway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line no.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Surveyed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Survey</a:t>
                      </a:r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WEEKDAY</a:t>
                      </a:r>
                      <a:b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100" b="1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Friday</a:t>
                      </a:r>
                      <a:r>
                        <a:rPr lang="hu-HU" sz="11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&amp; </a:t>
                      </a:r>
                      <a:r>
                        <a:rPr lang="hu-HU" sz="1100" b="1" i="1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Tuesday</a:t>
                      </a:r>
                      <a:r>
                        <a:rPr lang="hu-HU" sz="11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hu-HU" sz="11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WEEKEND</a:t>
                      </a:r>
                      <a:b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(Sunday)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Deutschkreutz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Sopron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Neufeld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Leitha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5:14 - 9:52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13:37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- 19:52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13:37 - 20:52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Deutschkreutz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Sopron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Wiener Neustadt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4:46 - 10:42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13:47 - 20:18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14:46 - 20:42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Szentgotthárd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Fehring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Feldbach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6:19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- 9:47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13:00 - 20:02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14:06 - 21:47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Győr - Hegyeshalom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b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Bruck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Leitha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4:48 - 10: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13:48 - 21:10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13:48 - 21:10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Fertőszentm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Pamhagen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Bad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Neusiedl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6:44 - 8:42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12:19 - 17:15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12:19 - 17:15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4456799" y="1052736"/>
            <a:ext cx="4562805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Survey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hu-H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characteristics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800"/>
            <a:ext cx="4499992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0" y="2207096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524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[Wien –] Wiener Neustadt – Sopron – Deutschkreutz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0911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 Neustadt – Deutschkreutz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16016" y="1709118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Deutschkreutz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 Neustadt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Part of </a:t>
            </a:r>
            <a:r>
              <a:rPr lang="hu-HU" dirty="0" err="1" smtClean="0">
                <a:latin typeface="Calibri" pitchFamily="34" charset="0"/>
              </a:rPr>
              <a:t>the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suburban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of</a:t>
            </a:r>
            <a:r>
              <a:rPr lang="hu-HU" dirty="0" smtClean="0">
                <a:latin typeface="Calibri" pitchFamily="34" charset="0"/>
              </a:rPr>
              <a:t> Wien (and Wiener </a:t>
            </a:r>
            <a:r>
              <a:rPr lang="hu-HU" dirty="0" err="1" smtClean="0">
                <a:latin typeface="Calibri" pitchFamily="34" charset="0"/>
              </a:rPr>
              <a:t>Neustadt</a:t>
            </a:r>
            <a:r>
              <a:rPr lang="hu-HU" dirty="0" smtClean="0">
                <a:latin typeface="Calibri" pitchFamily="34" charset="0"/>
              </a:rPr>
              <a:t>):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</a:t>
            </a:r>
            <a:r>
              <a:rPr lang="hu-HU" dirty="0" err="1">
                <a:latin typeface="Calibri" pitchFamily="34" charset="0"/>
              </a:rPr>
              <a:t>monotonous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decreasing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traffic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volume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towards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Austro-Hungarian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border</a:t>
            </a:r>
            <a:endParaRPr lang="hu-HU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Sopron is </a:t>
            </a:r>
            <a:r>
              <a:rPr lang="hu-HU" dirty="0" err="1" smtClean="0">
                <a:latin typeface="Calibri" pitchFamily="34" charset="0"/>
              </a:rPr>
              <a:t>the</a:t>
            </a:r>
            <a:r>
              <a:rPr lang="hu-HU" dirty="0" smtClean="0">
                <a:latin typeface="Calibri" pitchFamily="34" charset="0"/>
              </a:rPr>
              <a:t> 2nd </a:t>
            </a:r>
            <a:r>
              <a:rPr lang="hu-HU" dirty="0" err="1" smtClean="0">
                <a:latin typeface="Calibri" pitchFamily="34" charset="0"/>
              </a:rPr>
              <a:t>busiest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train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station</a:t>
            </a:r>
            <a:endParaRPr lang="hu-HU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Mattersburg: minor centre </a:t>
            </a:r>
            <a:r>
              <a:rPr lang="hu-HU" dirty="0" err="1" smtClean="0">
                <a:latin typeface="Calibri" pitchFamily="34" charset="0"/>
              </a:rPr>
              <a:t>in</a:t>
            </a:r>
            <a:r>
              <a:rPr lang="hu-HU" dirty="0" smtClean="0">
                <a:latin typeface="Calibri" pitchFamily="34" charset="0"/>
              </a:rPr>
              <a:t> Burgenland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48376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6300192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2205208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512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Wien –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Ebenfurth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Sopron – Deutschkreutz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10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Ebenfurth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Deutschkreutz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100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Deutschkreutz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Ebenfurth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Part of </a:t>
            </a:r>
            <a:r>
              <a:rPr lang="hu-HU" dirty="0" err="1" smtClean="0">
                <a:latin typeface="Calibri" pitchFamily="34" charset="0"/>
              </a:rPr>
              <a:t>the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suburban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of</a:t>
            </a:r>
            <a:r>
              <a:rPr lang="hu-HU" dirty="0" smtClean="0">
                <a:latin typeface="Calibri" pitchFamily="34" charset="0"/>
              </a:rPr>
              <a:t> Wien: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</a:t>
            </a:r>
            <a:r>
              <a:rPr lang="hu-HU" dirty="0" err="1">
                <a:latin typeface="Calibri" pitchFamily="34" charset="0"/>
              </a:rPr>
              <a:t>monotonous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decreasing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traffic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volume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towards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Austro-Hungarian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border</a:t>
            </a:r>
            <a:endParaRPr lang="hu-HU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Deutschkreutz: </a:t>
            </a:r>
            <a:r>
              <a:rPr lang="hu-HU" dirty="0" err="1" smtClean="0">
                <a:latin typeface="Calibri" pitchFamily="34" charset="0"/>
              </a:rPr>
              <a:t>similar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volume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with</a:t>
            </a:r>
            <a:r>
              <a:rPr lang="hu-HU" dirty="0" smtClean="0">
                <a:latin typeface="Calibri" pitchFamily="34" charset="0"/>
              </a:rPr>
              <a:t> Sopron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Wulkaprodersdorf</a:t>
            </a:r>
            <a:r>
              <a:rPr lang="hu-HU" dirty="0" smtClean="0">
                <a:latin typeface="Calibri" pitchFamily="34" charset="0"/>
              </a:rPr>
              <a:t>: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junction</a:t>
            </a:r>
            <a:r>
              <a:rPr lang="hu-HU" dirty="0" smtClean="0">
                <a:latin typeface="Calibri" pitchFamily="34" charset="0"/>
              </a:rPr>
              <a:t> (</a:t>
            </a:r>
            <a:r>
              <a:rPr lang="hu-HU" dirty="0" err="1" smtClean="0">
                <a:latin typeface="Calibri" pitchFamily="34" charset="0"/>
              </a:rPr>
              <a:t>change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towards</a:t>
            </a:r>
            <a:r>
              <a:rPr lang="hu-HU" dirty="0" smtClean="0">
                <a:latin typeface="Calibri" pitchFamily="34" charset="0"/>
              </a:rPr>
              <a:t> Eisenstadt)</a:t>
            </a:r>
            <a:endParaRPr lang="hu-HU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176368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6948264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0" y="2204864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400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700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Wien – Bruck an der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Leitha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Hegyeshalom – Győr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10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hu-HU" sz="2400" b="1" kern="0" dirty="0" smtClean="0">
                <a:latin typeface="Calibri" pitchFamily="34" charset="0"/>
              </a:rPr>
              <a:t>Bruck/L. – Mosonmagyaróvár</a:t>
            </a:r>
            <a:endParaRPr lang="hu-HU" sz="2400" b="1" kern="0" dirty="0"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100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Mosonmagyaróvár – Bruck/L.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Part of the suburban traffic of Wien </a:t>
            </a:r>
            <a:r>
              <a:rPr lang="de-AT" dirty="0">
                <a:latin typeface="Calibri" pitchFamily="34" charset="0"/>
              </a:rPr>
              <a:t>-</a:t>
            </a:r>
            <a:r>
              <a:rPr lang="de-AT" dirty="0" smtClean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and also Győr: 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slightly decreasing </a:t>
            </a:r>
            <a:r>
              <a:rPr lang="hu-HU" dirty="0">
                <a:latin typeface="Calibri" pitchFamily="34" charset="0"/>
              </a:rPr>
              <a:t>traffic volume towards the border (from both ways!)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Hegyeshalom: </a:t>
            </a:r>
            <a:r>
              <a:rPr lang="hu-HU" dirty="0" err="1" smtClean="0">
                <a:latin typeface="Calibri" pitchFamily="34" charset="0"/>
              </a:rPr>
              <a:t>bigger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passenger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partly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due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to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the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changes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between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suburban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trains</a:t>
            </a:r>
            <a:r>
              <a:rPr lang="hu-HU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Parndorf</a:t>
            </a:r>
            <a:r>
              <a:rPr lang="hu-HU" dirty="0" smtClean="0">
                <a:latin typeface="Calibri" pitchFamily="34" charset="0"/>
              </a:rPr>
              <a:t>: minor centre (</a:t>
            </a:r>
            <a:r>
              <a:rPr lang="hu-HU" dirty="0" err="1" smtClean="0">
                <a:latin typeface="Calibri" pitchFamily="34" charset="0"/>
              </a:rPr>
              <a:t>many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jobs</a:t>
            </a:r>
            <a:r>
              <a:rPr lang="hu-HU" dirty="0" smtClean="0">
                <a:latin typeface="Calibri" pitchFamily="34" charset="0"/>
              </a:rPr>
              <a:t>)</a:t>
            </a:r>
            <a:endParaRPr lang="hu-HU" dirty="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2771800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572412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51520" y="41400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530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[Graz –]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Fehring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Szentgotthárd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15788" y="170911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Fehring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Szentgotthárd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09118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Szentgotthárd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Fehring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1672" y="5307453"/>
            <a:ext cx="859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Slightly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reducing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volume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towards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Austro-Hungarian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border</a:t>
            </a:r>
            <a:endParaRPr lang="hu-HU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Fehring</a:t>
            </a:r>
            <a:r>
              <a:rPr lang="hu-HU" dirty="0" smtClean="0">
                <a:latin typeface="Calibri" pitchFamily="34" charset="0"/>
              </a:rPr>
              <a:t>: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junction</a:t>
            </a:r>
            <a:r>
              <a:rPr lang="hu-HU" dirty="0" smtClean="0">
                <a:latin typeface="Calibri" pitchFamily="34" charset="0"/>
              </a:rPr>
              <a:t> (</a:t>
            </a:r>
            <a:r>
              <a:rPr lang="hu-HU" dirty="0" err="1" smtClean="0">
                <a:latin typeface="Calibri" pitchFamily="34" charset="0"/>
              </a:rPr>
              <a:t>change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to</a:t>
            </a:r>
            <a:r>
              <a:rPr lang="hu-HU" dirty="0" smtClean="0">
                <a:latin typeface="Calibri" pitchFamily="34" charset="0"/>
              </a:rPr>
              <a:t> Graz, </a:t>
            </a:r>
            <a:r>
              <a:rPr lang="hu-HU" dirty="0" err="1" smtClean="0">
                <a:latin typeface="Calibri" pitchFamily="34" charset="0"/>
              </a:rPr>
              <a:t>Hartberg</a:t>
            </a:r>
            <a:r>
              <a:rPr lang="hu-HU" dirty="0" smtClean="0">
                <a:latin typeface="Calibri" pitchFamily="34" charset="0"/>
              </a:rPr>
              <a:t> and </a:t>
            </a:r>
            <a:r>
              <a:rPr lang="hu-HU" dirty="0" err="1" smtClean="0">
                <a:latin typeface="Calibri" pitchFamily="34" charset="0"/>
              </a:rPr>
              <a:t>to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Wr</a:t>
            </a:r>
            <a:r>
              <a:rPr lang="hu-HU" dirty="0" smtClean="0">
                <a:latin typeface="Calibri" pitchFamily="34" charset="0"/>
              </a:rPr>
              <a:t>. </a:t>
            </a:r>
            <a:r>
              <a:rPr lang="hu-HU" dirty="0" err="1" smtClean="0">
                <a:latin typeface="Calibri" pitchFamily="34" charset="0"/>
              </a:rPr>
              <a:t>Neustadt</a:t>
            </a:r>
            <a:r>
              <a:rPr lang="hu-HU" dirty="0" smtClean="0">
                <a:latin typeface="Calibri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Presently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negligible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role</a:t>
            </a:r>
            <a:r>
              <a:rPr lang="hu-HU" dirty="0" smtClean="0">
                <a:latin typeface="Calibri" pitchFamily="34" charset="0"/>
              </a:rPr>
              <a:t> of </a:t>
            </a:r>
            <a:r>
              <a:rPr lang="hu-HU" dirty="0" err="1" smtClean="0">
                <a:latin typeface="Calibri" pitchFamily="34" charset="0"/>
              </a:rPr>
              <a:t>suburban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of</a:t>
            </a:r>
            <a:r>
              <a:rPr lang="hu-HU" dirty="0" smtClean="0">
                <a:latin typeface="Calibri" pitchFamily="34" charset="0"/>
              </a:rPr>
              <a:t> Graz (</a:t>
            </a:r>
            <a:r>
              <a:rPr lang="hu-HU" dirty="0" err="1" smtClean="0">
                <a:latin typeface="Calibri" pitchFamily="34" charset="0"/>
              </a:rPr>
              <a:t>that</a:t>
            </a:r>
            <a:r>
              <a:rPr lang="hu-HU" dirty="0" smtClean="0">
                <a:latin typeface="Calibri" pitchFamily="34" charset="0"/>
              </a:rPr>
              <a:t> is more </a:t>
            </a:r>
            <a:r>
              <a:rPr lang="hu-HU" dirty="0" err="1" smtClean="0">
                <a:latin typeface="Calibri" pitchFamily="34" charset="0"/>
              </a:rPr>
              <a:t>important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from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Fehring</a:t>
            </a:r>
            <a:r>
              <a:rPr lang="hu-HU" dirty="0" smtClean="0">
                <a:latin typeface="Calibri" pitchFamily="34" charset="0"/>
              </a:rPr>
              <a:t>)</a:t>
            </a:r>
            <a:endParaRPr lang="hu-HU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420440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884368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731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[Wien –]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Neusiedl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am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See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Pamhagen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Fertőszentmiklós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Austrian part: role of suburban traffic of Wien (and Neusiedl am See):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strongly decreasing traffic volume towards the Austro-Hungarian border</a:t>
            </a:r>
          </a:p>
          <a:p>
            <a:r>
              <a:rPr lang="hu-HU" dirty="0" smtClean="0">
                <a:latin typeface="Calibri" pitchFamily="34" charset="0"/>
              </a:rPr>
              <a:t>	- usually less than 10% (!) </a:t>
            </a:r>
            <a:r>
              <a:rPr lang="de-AT" dirty="0" smtClean="0">
                <a:latin typeface="Calibri" pitchFamily="34" charset="0"/>
              </a:rPr>
              <a:t>a</a:t>
            </a:r>
            <a:r>
              <a:rPr lang="hu-HU" dirty="0" smtClean="0">
                <a:latin typeface="Calibri" pitchFamily="34" charset="0"/>
              </a:rPr>
              <a:t>cross the border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At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present</a:t>
            </a:r>
            <a:r>
              <a:rPr lang="hu-HU" dirty="0" smtClean="0">
                <a:latin typeface="Calibri" pitchFamily="34" charset="0"/>
              </a:rPr>
              <a:t>, </a:t>
            </a:r>
            <a:r>
              <a:rPr lang="hu-HU" dirty="0" err="1" smtClean="0">
                <a:latin typeface="Calibri" pitchFamily="34" charset="0"/>
              </a:rPr>
              <a:t>cross-border</a:t>
            </a: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traffic</a:t>
            </a:r>
            <a:r>
              <a:rPr lang="hu-HU" dirty="0" smtClean="0">
                <a:latin typeface="Calibri" pitchFamily="34" charset="0"/>
              </a:rPr>
              <a:t> has minor </a:t>
            </a:r>
            <a:r>
              <a:rPr lang="hu-HU" dirty="0" err="1" smtClean="0">
                <a:latin typeface="Calibri" pitchFamily="34" charset="0"/>
              </a:rPr>
              <a:t>role</a:t>
            </a:r>
            <a:endParaRPr lang="hu-HU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dirty="0">
              <a:latin typeface="Calibri" pitchFamily="34" charset="0"/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179512" y="1565102"/>
            <a:ext cx="43204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Bad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Neusiedl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am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See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Fertőszentmiklós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Szöveg helye 4"/>
          <p:cNvSpPr txBox="1">
            <a:spLocks/>
          </p:cNvSpPr>
          <p:nvPr/>
        </p:nvSpPr>
        <p:spPr>
          <a:xfrm>
            <a:off x="4644008" y="1565102"/>
            <a:ext cx="4320479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Fertőszentmiklós – </a:t>
            </a:r>
            <a:b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Bad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Neusiedl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am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See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0" y="2206800"/>
            <a:ext cx="4320000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lipszis 9"/>
          <p:cNvSpPr/>
          <p:nvPr/>
        </p:nvSpPr>
        <p:spPr>
          <a:xfrm>
            <a:off x="3347864" y="4106530"/>
            <a:ext cx="1008112" cy="589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5076056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23913"/>
            <a:ext cx="81248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483768" y="4725144"/>
            <a:ext cx="568863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0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Comparison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of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the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results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of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cross-sectional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traffic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count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(May and July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2013)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078397"/>
              </p:ext>
            </p:extLst>
          </p:nvPr>
        </p:nvGraphicFramePr>
        <p:xfrm>
          <a:off x="1187624" y="1833404"/>
          <a:ext cx="6788189" cy="4403913"/>
        </p:xfrm>
        <a:graphic>
          <a:graphicData uri="http://schemas.openxmlformats.org/drawingml/2006/table">
            <a:tbl>
              <a:tblPr/>
              <a:tblGrid>
                <a:gridCol w="1682005"/>
                <a:gridCol w="1152000"/>
                <a:gridCol w="988546"/>
                <a:gridCol w="988546"/>
                <a:gridCol w="988546"/>
                <a:gridCol w="988546"/>
              </a:tblGrid>
              <a:tr h="39265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Cross-border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traffic</a:t>
                      </a:r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survey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6131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Investigated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trains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[pc.]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Passengers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.]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Cross-border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u-H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travellers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</a:t>
                      </a:r>
                      <a:r>
                        <a:rPr lang="hu-HU" sz="12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</a:t>
                      </a: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.]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24.05. (Friday)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26.05. (Sunday)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28.05. (Tuesday)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87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12.07. (Friday)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-9,15%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14.07. (Sunday)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-14,46%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16.07. (Tuesday)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-7,61%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-12,26%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-9,16%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-4,45%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" name="Ellipszis 1"/>
          <p:cNvSpPr/>
          <p:nvPr/>
        </p:nvSpPr>
        <p:spPr>
          <a:xfrm>
            <a:off x="3995936" y="39330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6012160" y="39330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6012160" y="57332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3995936" y="57332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Changes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in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passenger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numbers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71742"/>
              </p:ext>
            </p:extLst>
          </p:nvPr>
        </p:nvGraphicFramePr>
        <p:xfrm>
          <a:off x="179512" y="1268760"/>
          <a:ext cx="8810282" cy="5194675"/>
        </p:xfrm>
        <a:graphic>
          <a:graphicData uri="http://schemas.openxmlformats.org/drawingml/2006/table">
            <a:tbl>
              <a:tblPr firstRow="1" firstCol="1" bandRow="1"/>
              <a:tblGrid>
                <a:gridCol w="438602"/>
                <a:gridCol w="1080000"/>
                <a:gridCol w="720000"/>
                <a:gridCol w="162560"/>
                <a:gridCol w="1260000"/>
                <a:gridCol w="1260000"/>
                <a:gridCol w="162560"/>
                <a:gridCol w="1188000"/>
                <a:gridCol w="1188000"/>
                <a:gridCol w="162560"/>
                <a:gridCol w="1188000"/>
              </a:tblGrid>
              <a:tr h="1144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</a:t>
                      </a:r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-gated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trains [pc.]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Passengers total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[pers.]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Avg. number of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boardings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train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[pers.]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Cross-border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travellers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[pers.]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Avg. number of cross-border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travellers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train 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[pers.]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Rate</a:t>
                      </a: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 of </a:t>
                      </a:r>
                      <a:b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hu-HU" sz="1200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cross-border</a:t>
                      </a: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hu-HU" sz="1200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travellers</a:t>
                      </a: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5604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2260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40%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JULY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6346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DIFFERENCE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-2%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-11%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-5%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512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4067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1591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JULY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57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4067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DIFFERENCE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-11%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-5%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4698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1570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JULY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3963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1422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DIFFERENCE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-16%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530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42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1098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JULY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752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DIFFERENCE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-32%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-28%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-4%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14%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Ellipszis 13"/>
          <p:cNvSpPr/>
          <p:nvPr/>
        </p:nvSpPr>
        <p:spPr>
          <a:xfrm>
            <a:off x="3923928" y="278092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zis 14"/>
          <p:cNvSpPr/>
          <p:nvPr/>
        </p:nvSpPr>
        <p:spPr>
          <a:xfrm>
            <a:off x="2699792" y="342900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zis 15"/>
          <p:cNvSpPr/>
          <p:nvPr/>
        </p:nvSpPr>
        <p:spPr>
          <a:xfrm>
            <a:off x="3923928" y="487680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zis 16"/>
          <p:cNvSpPr/>
          <p:nvPr/>
        </p:nvSpPr>
        <p:spPr>
          <a:xfrm>
            <a:off x="6516216" y="494116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zis 17"/>
          <p:cNvSpPr/>
          <p:nvPr/>
        </p:nvSpPr>
        <p:spPr>
          <a:xfrm>
            <a:off x="3923928" y="602128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zis 18"/>
          <p:cNvSpPr/>
          <p:nvPr/>
        </p:nvSpPr>
        <p:spPr>
          <a:xfrm>
            <a:off x="7884368" y="602128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zis 19"/>
          <p:cNvSpPr/>
          <p:nvPr/>
        </p:nvSpPr>
        <p:spPr>
          <a:xfrm>
            <a:off x="6512024" y="280632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zis 20"/>
          <p:cNvSpPr/>
          <p:nvPr/>
        </p:nvSpPr>
        <p:spPr>
          <a:xfrm>
            <a:off x="6512024" y="386869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Bildschirmpräsentation (4:3)</PresentationFormat>
  <Paragraphs>505</Paragraphs>
  <Slides>17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Alapértelmezett terv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299</cp:revision>
  <cp:lastPrinted>2013-12-03T20:44:35Z</cp:lastPrinted>
  <dcterms:created xsi:type="dcterms:W3CDTF">2008-04-01T08:32:07Z</dcterms:created>
  <dcterms:modified xsi:type="dcterms:W3CDTF">2014-01-14T14:24:43Z</dcterms:modified>
</cp:coreProperties>
</file>