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2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</p:sldIdLst>
  <p:sldSz cy="5143500" cx="9144000"/>
  <p:notesSz cx="6858000" cy="9144000"/>
  <p:embeddedFontLst>
    <p:embeddedFont>
      <p:font typeface="Raleway"/>
      <p:regular r:id="rId18"/>
      <p:bold r:id="rId19"/>
      <p:italic r:id="rId20"/>
      <p:boldItalic r:id="rId21"/>
    </p:embeddedFont>
    <p:embeddedFont>
      <p:font typeface="Raleway SemiBold"/>
      <p:regular r:id="rId22"/>
      <p:bold r:id="rId23"/>
      <p:italic r:id="rId24"/>
      <p:boldItalic r:id="rId25"/>
    </p:embeddedFont>
    <p:embeddedFont>
      <p:font typeface="Lato"/>
      <p:regular r:id="rId26"/>
      <p:bold r:id="rId27"/>
      <p:italic r:id="rId28"/>
      <p:bold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aleway-italic.fntdata"/><Relationship Id="rId22" Type="http://schemas.openxmlformats.org/officeDocument/2006/relationships/font" Target="fonts/RalewaySemiBold-regular.fntdata"/><Relationship Id="rId21" Type="http://schemas.openxmlformats.org/officeDocument/2006/relationships/font" Target="fonts/Raleway-boldItalic.fntdata"/><Relationship Id="rId24" Type="http://schemas.openxmlformats.org/officeDocument/2006/relationships/font" Target="fonts/RalewaySemiBold-italic.fntdata"/><Relationship Id="rId23" Type="http://schemas.openxmlformats.org/officeDocument/2006/relationships/font" Target="fonts/RalewaySemiBold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Lato-regular.fntdata"/><Relationship Id="rId25" Type="http://schemas.openxmlformats.org/officeDocument/2006/relationships/font" Target="fonts/RalewaySemiBold-boldItalic.fntdata"/><Relationship Id="rId28" Type="http://schemas.openxmlformats.org/officeDocument/2006/relationships/font" Target="fonts/Lato-italic.fntdata"/><Relationship Id="rId27" Type="http://schemas.openxmlformats.org/officeDocument/2006/relationships/font" Target="fonts/Lato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29" Type="http://schemas.openxmlformats.org/officeDocument/2006/relationships/font" Target="fonts/Lato-bold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19" Type="http://schemas.openxmlformats.org/officeDocument/2006/relationships/font" Target="fonts/Raleway-bold.fntdata"/><Relationship Id="rId18" Type="http://schemas.openxmlformats.org/officeDocument/2006/relationships/font" Target="fonts/Raleway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39f007bf9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39f007bf9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339f007bf9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339f007bf9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467e204025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467e204025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467e204025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467e204025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67e204025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67e204025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467e204025_0_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467e204025_0_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67e204025_0_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67e204025_0_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339f007bf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339f007bf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339f007bf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339f007bf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339f007bf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339f007bf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39f007bf9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339f007bf9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729450" y="132245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729627" y="3172900"/>
            <a:ext cx="76881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dk1"/>
        </a:solid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oogle Shape;74;p11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75" name="Google Shape;75;p11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11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7" name="Google Shape;77;p11"/>
          <p:cNvSpPr txBox="1"/>
          <p:nvPr>
            <p:ph hasCustomPrompt="1" type="title"/>
          </p:nvPr>
        </p:nvSpPr>
        <p:spPr>
          <a:xfrm>
            <a:off x="729450" y="733950"/>
            <a:ext cx="7688400" cy="1244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78" name="Google Shape;78;p11"/>
          <p:cNvSpPr txBox="1"/>
          <p:nvPr>
            <p:ph idx="1" type="body"/>
          </p:nvPr>
        </p:nvSpPr>
        <p:spPr>
          <a:xfrm>
            <a:off x="729450" y="2272888"/>
            <a:ext cx="7688400" cy="1580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9" name="Google Shape;79;p1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2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oogle Shape;18;p3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19" name="Google Shape;19;p3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" name="Google Shape;20;p3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1" name="Google Shape;21;p3"/>
          <p:cNvSpPr txBox="1"/>
          <p:nvPr>
            <p:ph type="title"/>
          </p:nvPr>
        </p:nvSpPr>
        <p:spPr>
          <a:xfrm>
            <a:off x="729450" y="1322450"/>
            <a:ext cx="7688400" cy="1518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5" name="Google Shape;25;p4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26" name="Google Shape;26;p4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4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8" name="Google Shape;28;p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29" name="Google Shape;29;p4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3" name="Google Shape;33;p5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34" name="Google Shape;34;p5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5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6" name="Google Shape;36;p5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" type="body"/>
          </p:nvPr>
        </p:nvSpPr>
        <p:spPr>
          <a:xfrm>
            <a:off x="729325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2" type="body"/>
          </p:nvPr>
        </p:nvSpPr>
        <p:spPr>
          <a:xfrm>
            <a:off x="4643604" y="2078875"/>
            <a:ext cx="37743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2" name="Google Shape;42;p6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43" name="Google Shape;43;p6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6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6"/>
          <p:cNvSpPr txBox="1"/>
          <p:nvPr>
            <p:ph type="title"/>
          </p:nvPr>
        </p:nvSpPr>
        <p:spPr>
          <a:xfrm>
            <a:off x="729450" y="1318650"/>
            <a:ext cx="76884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/>
          <p:nvPr/>
        </p:nvSpPr>
        <p:spPr>
          <a:xfrm>
            <a:off x="0" y="0"/>
            <a:ext cx="9144000" cy="48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9" name="Google Shape;49;p7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50" name="Google Shape;50;p7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7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7"/>
          <p:cNvSpPr txBox="1"/>
          <p:nvPr>
            <p:ph type="title"/>
          </p:nvPr>
        </p:nvSpPr>
        <p:spPr>
          <a:xfrm>
            <a:off x="730000" y="1318650"/>
            <a:ext cx="3300900" cy="1381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7"/>
          <p:cNvSpPr txBox="1"/>
          <p:nvPr>
            <p:ph idx="1" type="body"/>
          </p:nvPr>
        </p:nvSpPr>
        <p:spPr>
          <a:xfrm>
            <a:off x="721225" y="2781725"/>
            <a:ext cx="3300900" cy="1597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chemeClr val="accent3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6" name="Google Shape;56;p8"/>
          <p:cNvGrpSpPr/>
          <p:nvPr/>
        </p:nvGrpSpPr>
        <p:grpSpPr>
          <a:xfrm>
            <a:off x="830392" y="4169130"/>
            <a:ext cx="745763" cy="45826"/>
            <a:chOff x="4580561" y="2589004"/>
            <a:chExt cx="1064464" cy="25200"/>
          </a:xfrm>
        </p:grpSpPr>
        <p:sp>
          <p:nvSpPr>
            <p:cNvPr id="57" name="Google Shape;57;p8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8" name="Google Shape;58;p8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9" name="Google Shape;59;p8"/>
          <p:cNvSpPr txBox="1"/>
          <p:nvPr>
            <p:ph type="title"/>
          </p:nvPr>
        </p:nvSpPr>
        <p:spPr>
          <a:xfrm>
            <a:off x="729450" y="864300"/>
            <a:ext cx="7021200" cy="298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3" name="Google Shape;63;p9"/>
          <p:cNvGrpSpPr/>
          <p:nvPr/>
        </p:nvGrpSpPr>
        <p:grpSpPr>
          <a:xfrm>
            <a:off x="830392" y="1191256"/>
            <a:ext cx="745763" cy="45826"/>
            <a:chOff x="4580561" y="2589004"/>
            <a:chExt cx="1064464" cy="25200"/>
          </a:xfrm>
        </p:grpSpPr>
        <p:sp>
          <p:nvSpPr>
            <p:cNvPr id="64" name="Google Shape;64;p9"/>
            <p:cNvSpPr/>
            <p:nvPr/>
          </p:nvSpPr>
          <p:spPr>
            <a:xfrm rot="-5400000">
              <a:off x="5366325" y="2335504"/>
              <a:ext cx="25200" cy="532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9"/>
            <p:cNvSpPr/>
            <p:nvPr/>
          </p:nvSpPr>
          <p:spPr>
            <a:xfrm rot="-5400000">
              <a:off x="4836311" y="2333254"/>
              <a:ext cx="25200" cy="5367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9"/>
          <p:cNvSpPr txBox="1"/>
          <p:nvPr>
            <p:ph type="title"/>
          </p:nvPr>
        </p:nvSpPr>
        <p:spPr>
          <a:xfrm>
            <a:off x="730000" y="1318650"/>
            <a:ext cx="3300900" cy="16872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None/>
              <a:defRPr sz="26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67" name="Google Shape;67;p9"/>
          <p:cNvSpPr txBox="1"/>
          <p:nvPr>
            <p:ph idx="1" type="subTitle"/>
          </p:nvPr>
        </p:nvSpPr>
        <p:spPr>
          <a:xfrm>
            <a:off x="724950" y="3161525"/>
            <a:ext cx="3300900" cy="759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68" name="Google Shape;68;p9"/>
          <p:cNvSpPr txBox="1"/>
          <p:nvPr>
            <p:ph idx="2" type="body"/>
          </p:nvPr>
        </p:nvSpPr>
        <p:spPr>
          <a:xfrm>
            <a:off x="5174225" y="1352625"/>
            <a:ext cx="3374400" cy="302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9" name="Google Shape;69;p9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0"/>
          <p:cNvSpPr txBox="1"/>
          <p:nvPr>
            <p:ph idx="1" type="body"/>
          </p:nvPr>
        </p:nvSpPr>
        <p:spPr>
          <a:xfrm>
            <a:off x="724950" y="4372551"/>
            <a:ext cx="7697400" cy="4605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72" name="Google Shape;72;p10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treamlin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Font typeface="Raleway"/>
              <a:buNone/>
              <a:defRPr b="1" sz="2800">
                <a:latin typeface="Raleway"/>
                <a:ea typeface="Raleway"/>
                <a:cs typeface="Raleway"/>
                <a:sym typeface="Ralew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  <a:defRPr sz="13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●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100"/>
              <a:buFont typeface="Lato"/>
              <a:buChar char="○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100"/>
              <a:buFont typeface="Lato"/>
              <a:buChar char="■"/>
              <a:defRPr sz="11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36302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3"/>
          <p:cNvSpPr txBox="1"/>
          <p:nvPr>
            <p:ph type="ctrTitle"/>
          </p:nvPr>
        </p:nvSpPr>
        <p:spPr>
          <a:xfrm>
            <a:off x="727950" y="1024300"/>
            <a:ext cx="7688100" cy="1664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Re-imagining and Rethinking Undergraduate (Bachelor’s) Programmes in Business: Liberal Management Education and Bologna Perspectives</a:t>
            </a:r>
            <a:endParaRPr sz="3000"/>
          </a:p>
        </p:txBody>
      </p:sp>
      <p:sp>
        <p:nvSpPr>
          <p:cNvPr id="87" name="Google Shape;87;p13"/>
          <p:cNvSpPr txBox="1"/>
          <p:nvPr/>
        </p:nvSpPr>
        <p:spPr>
          <a:xfrm>
            <a:off x="1901400" y="3615925"/>
            <a:ext cx="5119200" cy="64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aleway SemiBold"/>
                <a:ea typeface="Raleway SemiBold"/>
                <a:cs typeface="Raleway SemiBold"/>
                <a:sym typeface="Raleway SemiBold"/>
              </a:rPr>
              <a:t>By Howard Thomas</a:t>
            </a:r>
            <a:endParaRPr sz="12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aleway SemiBold"/>
                <a:ea typeface="Raleway SemiBold"/>
                <a:cs typeface="Raleway SemiBold"/>
                <a:sym typeface="Raleway SemiBold"/>
              </a:rPr>
              <a:t>Emeritus Professor of Strategic Management and Management Education at Singapore Management University (SMU). </a:t>
            </a:r>
            <a:endParaRPr sz="12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aleway SemiBold"/>
                <a:ea typeface="Raleway SemiBold"/>
                <a:cs typeface="Raleway SemiBold"/>
                <a:sym typeface="Raleway SemiBold"/>
              </a:rPr>
              <a:t>Ahmass Fakahany Distinguished Visiting Professor of Global Leadership, Questrom School, Boston University.</a:t>
            </a:r>
            <a:endParaRPr sz="12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Raleway SemiBold"/>
              <a:ea typeface="Raleway SemiBold"/>
              <a:cs typeface="Raleway SemiBold"/>
              <a:sym typeface="Raleway SemiBold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Raleway SemiBold"/>
                <a:ea typeface="Raleway SemiBold"/>
                <a:cs typeface="Raleway SemiBold"/>
                <a:sym typeface="Raleway SemiBold"/>
              </a:rPr>
              <a:t>Business Education Jam WU, Vienna, December 13th 2018 </a:t>
            </a:r>
            <a:endParaRPr sz="1200">
              <a:latin typeface="Raleway SemiBold"/>
              <a:ea typeface="Raleway SemiBold"/>
              <a:cs typeface="Raleway SemiBold"/>
              <a:sym typeface="Raleway SemiBold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2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Colby challenge amended and re-specified</a:t>
            </a:r>
            <a:endParaRPr/>
          </a:p>
        </p:txBody>
      </p:sp>
      <p:sp>
        <p:nvSpPr>
          <p:cNvPr id="141" name="Google Shape;141;p22"/>
          <p:cNvSpPr txBox="1"/>
          <p:nvPr>
            <p:ph idx="1" type="body"/>
          </p:nvPr>
        </p:nvSpPr>
        <p:spPr>
          <a:xfrm>
            <a:off x="673475" y="2295800"/>
            <a:ext cx="80706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ato"/>
              <a:buChar char="●"/>
            </a:pPr>
            <a:r>
              <a:rPr lang="en" sz="1400"/>
              <a:t>Blending liberal management education</a:t>
            </a:r>
            <a:endParaRPr sz="1400"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It allows universities to calibrate their education to the assessment of the needs of businesses, government and society such as:</a:t>
            </a:r>
            <a:endParaRPr sz="1400"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The treatment of moral and ethical frameworks</a:t>
            </a:r>
            <a:endParaRPr sz="1400"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Pedagugy</a:t>
            </a:r>
            <a:endParaRPr sz="1400"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Leadership studies</a:t>
            </a:r>
            <a:endParaRPr sz="1400"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Entrepreneurship</a:t>
            </a:r>
            <a:endParaRPr sz="1400"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Handling globalisation</a:t>
            </a:r>
            <a:endParaRPr sz="1400"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Integrating management studies across disciplines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3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Liberal Management Education challenge</a:t>
            </a:r>
            <a:endParaRPr/>
          </a:p>
        </p:txBody>
      </p:sp>
      <p:sp>
        <p:nvSpPr>
          <p:cNvPr id="147" name="Google Shape;147;p23"/>
          <p:cNvSpPr txBox="1"/>
          <p:nvPr>
            <p:ph idx="1" type="body"/>
          </p:nvPr>
        </p:nvSpPr>
        <p:spPr>
          <a:xfrm>
            <a:off x="673475" y="2295800"/>
            <a:ext cx="80706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ato"/>
              <a:buChar char="●"/>
            </a:pPr>
            <a:r>
              <a:rPr lang="en" sz="1400"/>
              <a:t>Urgent business is now for us to reflect on the need for more holistic management education models</a:t>
            </a:r>
            <a:endParaRPr sz="1400"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We are at an inflection point in the organisation of capitalism towards a more balanced mix of capitalism and democratic socialism</a:t>
            </a:r>
            <a:endParaRPr sz="1400"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These models should be anchored around objectives of liberal management education and inclusive growth</a:t>
            </a:r>
            <a:endParaRPr sz="1400"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Inclusive growth should be looked at as a means of democratising productivity </a:t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4"/>
          <p:cNvSpPr txBox="1"/>
          <p:nvPr>
            <p:ph type="title"/>
          </p:nvPr>
        </p:nvSpPr>
        <p:spPr>
          <a:xfrm>
            <a:off x="814775" y="1306475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800"/>
              <a:t>Thank you for your time today.</a:t>
            </a:r>
            <a:endParaRPr sz="4800"/>
          </a:p>
        </p:txBody>
      </p:sp>
      <p:sp>
        <p:nvSpPr>
          <p:cNvPr id="153" name="Google Shape;153;p24"/>
          <p:cNvSpPr txBox="1"/>
          <p:nvPr>
            <p:ph idx="1" type="body"/>
          </p:nvPr>
        </p:nvSpPr>
        <p:spPr>
          <a:xfrm>
            <a:off x="3132425" y="2785775"/>
            <a:ext cx="35661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" sz="3600"/>
              <a:t>Any Questions?</a:t>
            </a:r>
            <a:endParaRPr sz="36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Introduction</a:t>
            </a:r>
            <a:endParaRPr/>
          </a:p>
        </p:txBody>
      </p:sp>
      <p:sp>
        <p:nvSpPr>
          <p:cNvPr id="93" name="Google Shape;93;p14"/>
          <p:cNvSpPr txBox="1"/>
          <p:nvPr>
            <p:ph idx="1" type="body"/>
          </p:nvPr>
        </p:nvSpPr>
        <p:spPr>
          <a:xfrm>
            <a:off x="727650" y="1853850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Char char="●"/>
            </a:pPr>
            <a:r>
              <a:rPr lang="en" sz="1800"/>
              <a:t>The Future of the University</a:t>
            </a:r>
            <a:endParaRPr sz="1800"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Is the legitimacy of Management Education a symptom of the decline of Higher Education values?</a:t>
            </a:r>
            <a:endParaRPr sz="1800"/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E.g. Reading’s (1997) book </a:t>
            </a:r>
            <a:r>
              <a:rPr i="1" lang="en" sz="1800"/>
              <a:t>University in Ruins</a:t>
            </a:r>
            <a:endParaRPr i="1" sz="1800"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Managerialism</a:t>
            </a:r>
            <a:endParaRPr sz="1800"/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“Business education and business schools are a pitch invasion by hooligans who do not respect the traditional </a:t>
            </a:r>
            <a:r>
              <a:rPr lang="en" sz="1800"/>
              <a:t>separation</a:t>
            </a:r>
            <a:r>
              <a:rPr lang="en" sz="1800"/>
              <a:t> of the university from the mundane world.”</a:t>
            </a:r>
            <a:endParaRPr sz="1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My viewpoints</a:t>
            </a:r>
            <a:endParaRPr/>
          </a:p>
        </p:txBody>
      </p:sp>
      <p:sp>
        <p:nvSpPr>
          <p:cNvPr id="99" name="Google Shape;99;p15"/>
          <p:cNvSpPr txBox="1"/>
          <p:nvPr>
            <p:ph idx="1" type="body"/>
          </p:nvPr>
        </p:nvSpPr>
        <p:spPr>
          <a:xfrm>
            <a:off x="729450" y="207887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As long as business is at the heart of global society, management education will remain at the heart of the global university today; just as the study of religion was at the heart of the </a:t>
            </a:r>
            <a:r>
              <a:rPr lang="en" sz="1800"/>
              <a:t>medieval</a:t>
            </a:r>
            <a:r>
              <a:rPr lang="en" sz="1800"/>
              <a:t> </a:t>
            </a:r>
            <a:r>
              <a:rPr lang="en" sz="1800"/>
              <a:t>university</a:t>
            </a:r>
            <a:r>
              <a:rPr lang="en" sz="1800"/>
              <a:t> and the study of science is at the heart of modern university. </a:t>
            </a:r>
            <a:endParaRPr sz="1800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Two starting points: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European identity and the Bologna process</a:t>
            </a:r>
            <a:endParaRPr sz="1800"/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The Colby Report (US Carnegie Foundation) on Undergraduate Management Education.</a:t>
            </a:r>
            <a:endParaRPr sz="1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6"/>
          <p:cNvSpPr txBox="1"/>
          <p:nvPr>
            <p:ph type="title"/>
          </p:nvPr>
        </p:nvSpPr>
        <p:spPr>
          <a:xfrm>
            <a:off x="727650" y="157070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European Identity in Management Education</a:t>
            </a:r>
            <a:endParaRPr/>
          </a:p>
        </p:txBody>
      </p:sp>
      <p:sp>
        <p:nvSpPr>
          <p:cNvPr id="105" name="Google Shape;105;p16"/>
          <p:cNvSpPr txBox="1"/>
          <p:nvPr>
            <p:ph idx="1" type="body"/>
          </p:nvPr>
        </p:nvSpPr>
        <p:spPr>
          <a:xfrm>
            <a:off x="727650" y="2420825"/>
            <a:ext cx="76887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Lato"/>
              <a:buChar char="●"/>
            </a:pPr>
            <a:r>
              <a:rPr lang="en" sz="1800"/>
              <a:t>EU a strong cooperative trading area with strong multinationals.</a:t>
            </a:r>
            <a:endParaRPr sz="1800"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Europeans recognise a broader role for government in business and society.</a:t>
            </a:r>
            <a:endParaRPr sz="1800"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European countries favour socially responsible capitalism (inclusive capitalism) over unbridled market capitalism.</a:t>
            </a:r>
            <a:endParaRPr sz="1800"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Europe has strong, internationally recognised Business Schools.</a:t>
            </a:r>
            <a:endParaRPr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European Identity in Management Education cont.</a:t>
            </a:r>
            <a:endParaRPr/>
          </a:p>
        </p:txBody>
      </p:sp>
      <p:sp>
        <p:nvSpPr>
          <p:cNvPr id="111" name="Google Shape;111;p17"/>
          <p:cNvSpPr txBox="1"/>
          <p:nvPr>
            <p:ph idx="1" type="body"/>
          </p:nvPr>
        </p:nvSpPr>
        <p:spPr>
          <a:xfrm>
            <a:off x="729450" y="2281825"/>
            <a:ext cx="80706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EABIS (European Academy for Business in Society)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Internationalisation and Globalisation is important for the EU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Bologna Process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Programmes such as ERASMUS encourage collaboration and promote interdisciplinary research across countries and continents.</a:t>
            </a:r>
            <a:endParaRPr/>
          </a:p>
          <a:p>
            <a:pPr indent="-311150" lvl="0" marL="457200" rtl="0" algn="l"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Conclusion: There is a more holistic, balanced perspective on Management Education in Europe than in the US.</a:t>
            </a:r>
            <a:endParaRPr/>
          </a:p>
          <a:p>
            <a:pPr indent="-298450" lvl="1" marL="914400" rtl="0" algn="l"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Therefore, European Management Education has developed a balanced relationship with government and society.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8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Colby Report on Undergraduate ME (Carnegie, 2011).</a:t>
            </a:r>
            <a:endParaRPr/>
          </a:p>
        </p:txBody>
      </p:sp>
      <p:sp>
        <p:nvSpPr>
          <p:cNvPr id="117" name="Google Shape;117;p18"/>
          <p:cNvSpPr txBox="1"/>
          <p:nvPr>
            <p:ph idx="1" type="body"/>
          </p:nvPr>
        </p:nvSpPr>
        <p:spPr>
          <a:xfrm>
            <a:off x="729450" y="2281825"/>
            <a:ext cx="80706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</a:pPr>
            <a:r>
              <a:rPr lang="en"/>
              <a:t>Called for a “root and branch” rethinking of Management Education.</a:t>
            </a: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Argued for a programme focused on both technical skills and humanities as a foundation of the </a:t>
            </a:r>
            <a:r>
              <a:rPr lang="en"/>
              <a:t>curriculum.</a:t>
            </a:r>
            <a:endParaRPr/>
          </a:p>
          <a:p>
            <a: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A curriculum melded from two forms of education - professional and liberal.</a:t>
            </a:r>
            <a:endParaRPr/>
          </a:p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Char char="●"/>
            </a:pPr>
            <a:r>
              <a:rPr lang="en"/>
              <a:t>The underlying aim is that management students would then be prepared as leaders of society and would be committed to an ethical planet, not just an ethical business.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19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Key limitation of the Colby Report </a:t>
            </a:r>
            <a:endParaRPr/>
          </a:p>
        </p:txBody>
      </p:sp>
      <p:sp>
        <p:nvSpPr>
          <p:cNvPr id="123" name="Google Shape;123;p19"/>
          <p:cNvSpPr txBox="1"/>
          <p:nvPr>
            <p:ph idx="1" type="body"/>
          </p:nvPr>
        </p:nvSpPr>
        <p:spPr>
          <a:xfrm>
            <a:off x="729450" y="2281825"/>
            <a:ext cx="80706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Too focused on the US. How would the Colby prescriptions apply when addressing global models in Management Education?</a:t>
            </a:r>
            <a:endParaRPr sz="1800"/>
          </a:p>
          <a:p>
            <a:pPr indent="-3429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</a:pPr>
            <a:r>
              <a:rPr lang="en" sz="1800"/>
              <a:t>E.g. how would one convince societies where Higher Education resources are scarce to invest in a curriculum heavily focused upon ‘academic,’ and not just practical learning?</a:t>
            </a:r>
            <a:endParaRPr sz="1800"/>
          </a:p>
          <a:p>
            <a:pPr indent="0" lvl="0" marL="457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0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Weaknesses of Current Undergraduate Programmes</a:t>
            </a:r>
            <a:endParaRPr/>
          </a:p>
        </p:txBody>
      </p:sp>
      <p:sp>
        <p:nvSpPr>
          <p:cNvPr id="129" name="Google Shape;129;p20"/>
          <p:cNvSpPr txBox="1"/>
          <p:nvPr>
            <p:ph idx="1" type="body"/>
          </p:nvPr>
        </p:nvSpPr>
        <p:spPr>
          <a:xfrm>
            <a:off x="673475" y="2295800"/>
            <a:ext cx="80706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Lato"/>
              <a:buChar char="●"/>
            </a:pPr>
            <a:r>
              <a:rPr lang="en"/>
              <a:t>Colby’s “Liberal Management Education” perspectives addressed weaknesses of current undergraduate programmes</a:t>
            </a:r>
            <a:endParaRPr/>
          </a:p>
          <a:p>
            <a: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Students had a narrow focus on careers, jobs and grades</a:t>
            </a:r>
            <a:endParaRPr/>
          </a:p>
          <a:p>
            <a: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Unsophisticated treatment of globalisation</a:t>
            </a:r>
            <a:endParaRPr/>
          </a:p>
          <a:p>
            <a: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Little attention given to handling complexity and </a:t>
            </a:r>
            <a:r>
              <a:rPr lang="en"/>
              <a:t>ambiguity</a:t>
            </a:r>
            <a:r>
              <a:rPr lang="en"/>
              <a:t> in business decision making</a:t>
            </a:r>
            <a:endParaRPr/>
          </a:p>
          <a:p>
            <a: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Students not taught to question either the assumptions or business reality of the economic and business models they are exposed to</a:t>
            </a:r>
            <a:endParaRPr/>
          </a:p>
          <a:p>
            <a: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Little curriculum emphasis on ethical and moral dimensions of management and leadership</a:t>
            </a:r>
            <a:endParaRPr/>
          </a:p>
          <a:p>
            <a: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Little emphasis or instruction on </a:t>
            </a:r>
            <a:r>
              <a:rPr lang="en"/>
              <a:t>integrative</a:t>
            </a:r>
            <a:r>
              <a:rPr lang="en"/>
              <a:t> thinking</a:t>
            </a:r>
            <a:endParaRPr/>
          </a:p>
          <a:p>
            <a:pPr indent="-29845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Char char="○"/>
            </a:pPr>
            <a:r>
              <a:rPr lang="en"/>
              <a:t>Conclusion: Students stress the importance of business relevance in their courses and do not value humanities courses as highly.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1"/>
          <p:cNvSpPr txBox="1"/>
          <p:nvPr>
            <p:ph type="title"/>
          </p:nvPr>
        </p:nvSpPr>
        <p:spPr>
          <a:xfrm>
            <a:off x="729450" y="1318650"/>
            <a:ext cx="7688700" cy="53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Colby challenge for Undergraduate Curriculum design</a:t>
            </a:r>
            <a:endParaRPr/>
          </a:p>
        </p:txBody>
      </p:sp>
      <p:sp>
        <p:nvSpPr>
          <p:cNvPr id="135" name="Google Shape;135;p21"/>
          <p:cNvSpPr txBox="1"/>
          <p:nvPr>
            <p:ph idx="1" type="body"/>
          </p:nvPr>
        </p:nvSpPr>
        <p:spPr>
          <a:xfrm>
            <a:off x="673475" y="2295800"/>
            <a:ext cx="8070600" cy="226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 sz="1400"/>
              <a:t>Too much focus on MBAs and executive courses (e.g. Mintzberg)</a:t>
            </a:r>
            <a:endParaRPr sz="1400"/>
          </a:p>
          <a:p>
            <a:pPr indent="-3175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Font typeface="Lato"/>
              <a:buChar char="●"/>
            </a:pPr>
            <a:r>
              <a:rPr lang="en" sz="1400"/>
              <a:t>C</a:t>
            </a:r>
            <a:r>
              <a:rPr lang="en" sz="1400"/>
              <a:t>riticisms included;</a:t>
            </a:r>
            <a:endParaRPr sz="1400"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Paying ‘lip service’ to issues of sustainability, social justice and inclusion</a:t>
            </a:r>
            <a:endParaRPr sz="1400"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Fixation on markets, market efficiency, individualism and hence the maximisation of shareholder value</a:t>
            </a:r>
            <a:endParaRPr sz="1400"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Business schools regarded as ‘finishing schools’ that educate management elites</a:t>
            </a:r>
            <a:endParaRPr sz="1400"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sz="1400"/>
              <a:t>Building viable models of blended liberal management education.</a:t>
            </a:r>
            <a:endParaRPr sz="1400"/>
          </a:p>
          <a:p>
            <a:pPr indent="0" lvl="0" marL="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treamline">
  <a:themeElements>
    <a:clrScheme name="Streamline">
      <a:dk1>
        <a:srgbClr val="1A9988"/>
      </a:dk1>
      <a:lt1>
        <a:srgbClr val="FFFFFF"/>
      </a:lt1>
      <a:dk2>
        <a:srgbClr val="1A1A1A"/>
      </a:dk2>
      <a:lt2>
        <a:srgbClr val="E9EDEE"/>
      </a:lt2>
      <a:accent1>
        <a:srgbClr val="595959"/>
      </a:accent1>
      <a:accent2>
        <a:srgbClr val="6AA4C8"/>
      </a:accent2>
      <a:accent3>
        <a:srgbClr val="EB5600"/>
      </a:accent3>
      <a:accent4>
        <a:srgbClr val="A2FFE8"/>
      </a:accent4>
      <a:accent5>
        <a:srgbClr val="1C3678"/>
      </a:accent5>
      <a:accent6>
        <a:srgbClr val="FFB8A2"/>
      </a:accent6>
      <a:hlink>
        <a:srgbClr val="1C3678"/>
      </a:hlink>
      <a:folHlink>
        <a:srgbClr val="1C367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