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58" r:id="rId4"/>
    <p:sldId id="288" r:id="rId5"/>
    <p:sldId id="292" r:id="rId6"/>
    <p:sldId id="279" r:id="rId7"/>
    <p:sldId id="283" r:id="rId8"/>
    <p:sldId id="284" r:id="rId9"/>
    <p:sldId id="277" r:id="rId10"/>
    <p:sldId id="270" r:id="rId11"/>
    <p:sldId id="285" r:id="rId12"/>
    <p:sldId id="287" r:id="rId13"/>
    <p:sldId id="291" r:id="rId14"/>
    <p:sldId id="278" r:id="rId15"/>
    <p:sldId id="289" r:id="rId16"/>
    <p:sldId id="267" r:id="rId17"/>
    <p:sldId id="282" r:id="rId18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79" autoAdjust="0"/>
  </p:normalViewPr>
  <p:slideViewPr>
    <p:cSldViewPr showGuides="1">
      <p:cViewPr varScale="1">
        <p:scale>
          <a:sx n="99" d="100"/>
          <a:sy n="99" d="100"/>
        </p:scale>
        <p:origin x="1944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1257982-CD47-4F7F-B4CC-48231E277E42}" type="datetimeFigureOut">
              <a:rPr lang="de-DE" smtClean="0"/>
              <a:pPr/>
              <a:t>30.05.2016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4B8C9B-69CE-49CC-9D95-874F12D6FD1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538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/>
            <a:r>
              <a:rPr lang="de-AT" sz="1300" dirty="0" smtClean="0"/>
              <a:t>Die Forderung nach sparsamer Mittelverwendung, insbesondere im öffentlichen Sektor, aber auch nach hoher Effektivität und Qualität von wirtschafts- und sozialpolitischen Interventionen stellt </a:t>
            </a:r>
            <a:r>
              <a:rPr lang="de-AT" sz="1300" dirty="0" err="1" smtClean="0"/>
              <a:t>BeraterInnen</a:t>
            </a:r>
            <a:r>
              <a:rPr lang="de-AT" sz="1300" dirty="0" smtClean="0"/>
              <a:t> wie auch EntscheidungsträgerInnen vor umfassende Herausforderungen. </a:t>
            </a:r>
          </a:p>
          <a:p>
            <a:pPr defTabSz="990478"/>
            <a:endParaRPr lang="de-AT" sz="1300" dirty="0" smtClean="0"/>
          </a:p>
          <a:p>
            <a:pPr defTabSz="990478"/>
            <a:r>
              <a:rPr lang="de-AT" sz="1300" dirty="0" smtClean="0"/>
              <a:t>Theoretische wie auch empirische Konzepte zur Evaluierung sind dabei unverzichtbare Instrumente des Entwicklungs- und/oder Bewertungsprozesses.</a:t>
            </a:r>
          </a:p>
          <a:p>
            <a:endParaRPr lang="de-AT" dirty="0" smtClean="0"/>
          </a:p>
          <a:p>
            <a:endParaRPr lang="de-AT" dirty="0" smtClean="0"/>
          </a:p>
          <a:p>
            <a:r>
              <a:rPr lang="de-DE" dirty="0" smtClean="0"/>
              <a:t>(WFA) und interne Evaluierung setzen diese Grundsätze in den §§ 17 und 18 BHG 2013 um. § 17 Abs. 1 BHG 2013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8C9B-69CE-49CC-9D95-874F12D6FD10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101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/>
            <a:r>
              <a:rPr lang="de-AT" sz="1300" dirty="0" smtClean="0"/>
              <a:t>Die Forderung nach sparsamer Mittelverwendung, insbesondere im öffentlichen Sektor, aber auch nach hoher Effektivität und Qualität von wirtschafts- und sozialpolitischen Interventionen stellt </a:t>
            </a:r>
            <a:r>
              <a:rPr lang="de-AT" sz="1300" dirty="0" err="1" smtClean="0"/>
              <a:t>BeraterInnen</a:t>
            </a:r>
            <a:r>
              <a:rPr lang="de-AT" sz="1300" dirty="0" smtClean="0"/>
              <a:t> wie auch EntscheidungsträgerInnen vor umfassende Herausforderungen. </a:t>
            </a:r>
          </a:p>
          <a:p>
            <a:pPr defTabSz="990478"/>
            <a:endParaRPr lang="de-AT" sz="1300" dirty="0" smtClean="0"/>
          </a:p>
          <a:p>
            <a:pPr defTabSz="990478"/>
            <a:r>
              <a:rPr lang="de-AT" sz="1300" dirty="0" smtClean="0"/>
              <a:t>Theoretische wie auch empirische Konzepte zur Evaluierung sind dabei unverzichtbare Instrumente des Entwicklungs- und/oder Bewertungsprozesses.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8C9B-69CE-49CC-9D95-874F12D6FD10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492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/>
            <a:r>
              <a:rPr lang="de-AT" sz="1300" dirty="0" smtClean="0"/>
              <a:t>Die Forderung nach sparsamer Mittelverwendung, insbesondere im öffentlichen Sektor, aber auch nach hoher Effektivität und Qualität von wirtschafts- und sozialpolitischen Interventionen stellt </a:t>
            </a:r>
            <a:r>
              <a:rPr lang="de-AT" sz="1300" dirty="0" err="1" smtClean="0"/>
              <a:t>BeraterInnen</a:t>
            </a:r>
            <a:r>
              <a:rPr lang="de-AT" sz="1300" dirty="0" smtClean="0"/>
              <a:t> wie auch EntscheidungsträgerInnen vor umfassende Herausforderungen. </a:t>
            </a:r>
          </a:p>
          <a:p>
            <a:pPr defTabSz="990478"/>
            <a:endParaRPr lang="de-AT" sz="1300" dirty="0" smtClean="0"/>
          </a:p>
          <a:p>
            <a:pPr defTabSz="990478"/>
            <a:r>
              <a:rPr lang="de-AT" sz="1300" dirty="0" smtClean="0"/>
              <a:t>Theoretische wie auch empirische Konzepte zur Evaluierung sind dabei unverzichtbare Instrumente des Entwicklungs- und/oder Bewertungsprozesses.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8C9B-69CE-49CC-9D95-874F12D6FD10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8886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http://www.handelsblatt.com/politik/deutschland/politikempfehlung-kalte-reaktion-auf-brandneue-klimastudie;2545908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8C9B-69CE-49CC-9D95-874F12D6FD10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024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8C9B-69CE-49CC-9D95-874F12D6FD10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4439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8C9B-69CE-49CC-9D95-874F12D6FD10}" type="slidenum">
              <a:rPr lang="de-AT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395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Gewichteter Index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8C9B-69CE-49CC-9D95-874F12D6FD10}" type="slidenum">
              <a:rPr lang="de-AT" smtClean="0"/>
              <a:pPr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893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Folien SP eng 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7335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31960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282" y="6143644"/>
            <a:ext cx="2133600" cy="365125"/>
          </a:xfrm>
        </p:spPr>
        <p:txBody>
          <a:bodyPr/>
          <a:lstStyle/>
          <a:p>
            <a:fld id="{0D93412C-5C92-47C6-9D69-04F61522995F}" type="datetimeFigureOut">
              <a:rPr lang="de-DE" smtClean="0"/>
              <a:pPr/>
              <a:t>30.05.2016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143644"/>
            <a:ext cx="2895600" cy="3651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96118" y="6143644"/>
            <a:ext cx="2133600" cy="365125"/>
          </a:xfrm>
        </p:spPr>
        <p:txBody>
          <a:bodyPr/>
          <a:lstStyle/>
          <a:p>
            <a:fld id="{3BE8ED9F-E5F4-4372-879D-CEC5C9203599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Autofit/>
          </a:bodyPr>
          <a:lstStyle>
            <a:lvl1pPr>
              <a:defRPr sz="3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43042" y="1643050"/>
            <a:ext cx="3500462" cy="7826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643042" y="2571744"/>
            <a:ext cx="35004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86380" y="1643050"/>
            <a:ext cx="3429024" cy="78581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86380" y="2571744"/>
            <a:ext cx="347185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10" name="Grafik 9" descr="Folien SP-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636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olien SP en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57620" y="928670"/>
            <a:ext cx="4600580" cy="250033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57620" y="3786190"/>
            <a:ext cx="464347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verzeichn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olien SP eng 1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97207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verzeichn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Folien SP eng 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3500438"/>
            <a:ext cx="8286808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1472" y="4929198"/>
            <a:ext cx="8286808" cy="150019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ischen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Folien SP-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71422"/>
            <a:ext cx="6572296" cy="1143000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9292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ischen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olien SP eng 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8662" y="71422"/>
            <a:ext cx="6500858" cy="1143000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9292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Folien SP-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8662" y="71422"/>
            <a:ext cx="7929618" cy="1143000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9292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Autofit/>
          </a:bodyPr>
          <a:lstStyle>
            <a:lvl1pPr>
              <a:defRPr sz="3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643042" y="1600200"/>
            <a:ext cx="7043758" cy="4972072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8" name="Grafik 7" descr="Folien SP-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135636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Autofit/>
          </a:bodyPr>
          <a:lstStyle>
            <a:lvl1pPr>
              <a:defRPr sz="3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8" name="Grafik 7" descr="Folien SP-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636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3412C-5C92-47C6-9D69-04F61522995F}" type="datetimeFigureOut">
              <a:rPr lang="de-DE" smtClean="0"/>
              <a:pPr/>
              <a:t>30.05.2016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ED9F-E5F4-4372-879D-CEC5C9203599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52" r:id="rId8"/>
    <p:sldLayoutId id="2147483665" r:id="rId9"/>
    <p:sldLayoutId id="214748365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564904"/>
            <a:ext cx="7488832" cy="3672408"/>
          </a:xfrm>
        </p:spPr>
        <p:txBody>
          <a:bodyPr>
            <a:normAutofit fontScale="85000" lnSpcReduction="20000"/>
          </a:bodyPr>
          <a:lstStyle/>
          <a:p>
            <a:r>
              <a:rPr lang="de-AT" sz="2800" dirty="0" smtClean="0"/>
              <a:t>Vertiefungsfach Wirtschafts- und Sozialpolitik: </a:t>
            </a:r>
          </a:p>
          <a:p>
            <a:r>
              <a:rPr lang="de-AT" sz="2800" b="1" dirty="0" smtClean="0"/>
              <a:t>„Evaluierung wirtschafts- und sozialpolitischer Maßnahmen. Theorie und Praxis“</a:t>
            </a:r>
          </a:p>
          <a:p>
            <a:endParaRPr lang="de-AT" sz="2800" b="1" dirty="0" smtClean="0"/>
          </a:p>
          <a:p>
            <a:r>
              <a:rPr lang="de-AT" sz="2800" b="1" dirty="0" smtClean="0"/>
              <a:t>WS </a:t>
            </a:r>
            <a:r>
              <a:rPr lang="de-AT" sz="2800" b="1" dirty="0" smtClean="0"/>
              <a:t>2016/17</a:t>
            </a:r>
            <a:endParaRPr lang="de-AT" sz="2800" b="1" dirty="0" smtClean="0"/>
          </a:p>
          <a:p>
            <a:endParaRPr lang="de-AT" sz="2800" b="1" dirty="0" smtClean="0"/>
          </a:p>
          <a:p>
            <a:r>
              <a:rPr lang="de-AT" sz="1900" b="1" dirty="0"/>
              <a:t>Stefan </a:t>
            </a:r>
            <a:r>
              <a:rPr lang="de-AT" sz="1900" b="1" dirty="0" smtClean="0"/>
              <a:t>Angel, Ulrike Schneider</a:t>
            </a:r>
          </a:p>
          <a:p>
            <a:r>
              <a:rPr lang="de-AT" sz="1900" b="1" dirty="0" smtClean="0"/>
              <a:t>Institut für Sozialpolitik</a:t>
            </a:r>
          </a:p>
          <a:p>
            <a:r>
              <a:rPr lang="de-AT" sz="1900" b="1" dirty="0" smtClean="0"/>
              <a:t>9</a:t>
            </a:r>
            <a:r>
              <a:rPr lang="de-AT" sz="1900" b="1" dirty="0" smtClean="0"/>
              <a:t>.6.2016</a:t>
            </a:r>
            <a:endParaRPr lang="de-AT" sz="1900" b="1" dirty="0" smtClean="0"/>
          </a:p>
          <a:p>
            <a:endParaRPr lang="de-AT" sz="1900" b="1" dirty="0" smtClean="0"/>
          </a:p>
          <a:p>
            <a:r>
              <a:rPr lang="de-AT" sz="2000" dirty="0" smtClean="0"/>
              <a:t>LV im Masterprogramm Volkswirtschaft</a:t>
            </a:r>
          </a:p>
          <a:p>
            <a:r>
              <a:rPr lang="de-AT" sz="2000" dirty="0" smtClean="0"/>
              <a:t>(Anwendungsorientierter Schwerpunkt)</a:t>
            </a:r>
          </a:p>
          <a:p>
            <a:endParaRPr lang="de-AT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Kursinhalte und Aufbau I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AT" b="1" dirty="0" smtClean="0"/>
              <a:t>Grundlagenteil</a:t>
            </a:r>
          </a:p>
          <a:p>
            <a:r>
              <a:rPr lang="de-AT" dirty="0" smtClean="0"/>
              <a:t>Ca. 11 Einheiten Impulsvortrag der LV-</a:t>
            </a:r>
            <a:r>
              <a:rPr lang="de-AT" dirty="0" err="1" smtClean="0"/>
              <a:t>LeiterInnen</a:t>
            </a:r>
            <a:endParaRPr lang="de-AT" dirty="0" smtClean="0"/>
          </a:p>
          <a:p>
            <a:pPr marL="971550" lvl="1" indent="-457200">
              <a:buFont typeface="+mj-lt"/>
              <a:buAutoNum type="arabicPeriod"/>
            </a:pPr>
            <a:r>
              <a:rPr lang="de-AT" dirty="0" smtClean="0"/>
              <a:t>Grundlagen der Evaluation</a:t>
            </a:r>
          </a:p>
          <a:p>
            <a:pPr marL="1371600" lvl="2" indent="-457200"/>
            <a:r>
              <a:rPr lang="de-AT" dirty="0" smtClean="0"/>
              <a:t>Typologie, Grundbegriffe</a:t>
            </a:r>
          </a:p>
          <a:p>
            <a:pPr marL="971550" lvl="1" indent="-457200">
              <a:buFont typeface="+mj-lt"/>
              <a:buAutoNum type="arabicPeriod"/>
            </a:pPr>
            <a:r>
              <a:rPr lang="de-AT" sz="2900" dirty="0"/>
              <a:t>Impact</a:t>
            </a:r>
            <a:r>
              <a:rPr lang="de-AT" sz="3200" dirty="0" smtClean="0"/>
              <a:t> </a:t>
            </a:r>
            <a:r>
              <a:rPr lang="de-AT" sz="2900" dirty="0"/>
              <a:t>Evaluation &amp; </a:t>
            </a:r>
            <a:r>
              <a:rPr lang="de-AT" sz="2900" dirty="0" err="1"/>
              <a:t>Economic</a:t>
            </a:r>
            <a:r>
              <a:rPr lang="de-AT" sz="2900" dirty="0"/>
              <a:t> </a:t>
            </a:r>
            <a:r>
              <a:rPr lang="de-AT" sz="2900" dirty="0" smtClean="0"/>
              <a:t>Evaluation</a:t>
            </a:r>
          </a:p>
          <a:p>
            <a:pPr lvl="2"/>
            <a:r>
              <a:rPr lang="de-AT" dirty="0" smtClean="0"/>
              <a:t>Wohlfahrtsökonomische Fundierung</a:t>
            </a:r>
          </a:p>
          <a:p>
            <a:pPr lvl="2"/>
            <a:r>
              <a:rPr lang="de-AT" dirty="0"/>
              <a:t>Methoden und </a:t>
            </a:r>
            <a:r>
              <a:rPr lang="de-AT" dirty="0" smtClean="0"/>
              <a:t>Herausforderungen</a:t>
            </a:r>
          </a:p>
          <a:p>
            <a:pPr lvl="3"/>
            <a:r>
              <a:rPr lang="de-AT" sz="2400" b="1" dirty="0" smtClean="0"/>
              <a:t>Quantitative Verfahren zur Identifikation</a:t>
            </a:r>
            <a:r>
              <a:rPr lang="de-AT" sz="2400" dirty="0" smtClean="0"/>
              <a:t> </a:t>
            </a:r>
            <a:r>
              <a:rPr lang="de-AT" sz="2400" dirty="0"/>
              <a:t>von </a:t>
            </a:r>
            <a:r>
              <a:rPr lang="de-AT" sz="2400" dirty="0" smtClean="0"/>
              <a:t>Programmeffekten</a:t>
            </a:r>
            <a:endParaRPr lang="de-AT" sz="2400" dirty="0"/>
          </a:p>
          <a:p>
            <a:pPr lvl="3"/>
            <a:r>
              <a:rPr lang="de-AT" sz="2400" b="1" dirty="0" smtClean="0"/>
              <a:t>Ökonomische Bewertung</a:t>
            </a:r>
            <a:r>
              <a:rPr lang="de-AT" sz="2400" dirty="0" smtClean="0"/>
              <a:t> </a:t>
            </a:r>
            <a:r>
              <a:rPr lang="de-AT" sz="2400" dirty="0"/>
              <a:t>von </a:t>
            </a:r>
            <a:r>
              <a:rPr lang="de-AT" sz="2400" dirty="0" smtClean="0"/>
              <a:t>Programmeffekten</a:t>
            </a:r>
            <a:endParaRPr lang="de-AT" sz="2400" dirty="0"/>
          </a:p>
          <a:p>
            <a:pPr marL="971550" lvl="1" indent="-457200">
              <a:buFont typeface="+mj-lt"/>
              <a:buAutoNum type="arabicPeriod"/>
            </a:pPr>
            <a:r>
              <a:rPr lang="de-AT" dirty="0" smtClean="0"/>
              <a:t>Sozialer Kontext (Politische Ökonomie) von Evaluationen</a:t>
            </a:r>
          </a:p>
          <a:p>
            <a:pPr marL="971550" lvl="1" indent="-457200">
              <a:buFont typeface="+mj-lt"/>
              <a:buAutoNum type="arabicPeriod"/>
            </a:pPr>
            <a:r>
              <a:rPr lang="de-AT" dirty="0" smtClean="0"/>
              <a:t>Qualitätssicherung: Institutionen, Internationale Standards</a:t>
            </a:r>
          </a:p>
          <a:p>
            <a:r>
              <a:rPr lang="de-AT" i="1" dirty="0" smtClean="0"/>
              <a:t>Methoden</a:t>
            </a:r>
            <a:r>
              <a:rPr lang="de-AT" dirty="0" smtClean="0"/>
              <a:t>: Vorträge,  abwechselnd mit interaktiven Elementen (Diskussion, </a:t>
            </a:r>
            <a:r>
              <a:rPr lang="de-AT" dirty="0" smtClean="0"/>
              <a:t>kleinere Übungen</a:t>
            </a:r>
            <a:r>
              <a:rPr lang="de-AT" dirty="0" smtClean="0"/>
              <a:t>, Gruppenarbeiten)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Kursinhalte und Aufbau II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63688" y="1628800"/>
            <a:ext cx="6900882" cy="49720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AT" b="1" dirty="0" smtClean="0"/>
              <a:t>Anwendungsorientierter Vertiefungsteil</a:t>
            </a:r>
          </a:p>
          <a:p>
            <a:pPr marL="571500" indent="-514350">
              <a:buFont typeface="+mj-lt"/>
              <a:buAutoNum type="alphaLcParenR"/>
            </a:pPr>
            <a:r>
              <a:rPr lang="de-AT" dirty="0" smtClean="0"/>
              <a:t>Literaturbasierte Studierendenreferate  zu ausgewählten Fragestellungen</a:t>
            </a:r>
          </a:p>
          <a:p>
            <a:pPr lvl="1"/>
            <a:r>
              <a:rPr lang="de-AT" dirty="0" smtClean="0"/>
              <a:t>(i) spezielle Probleme der Evaluation: </a:t>
            </a:r>
          </a:p>
          <a:p>
            <a:pPr lvl="2"/>
            <a:r>
              <a:rPr lang="de-AT" dirty="0" smtClean="0"/>
              <a:t>z. B. Diskontierung, Interne und externe Validität in Evaluationen, Umgang mit Risiko/Unsicherheit</a:t>
            </a:r>
          </a:p>
          <a:p>
            <a:pPr lvl="1"/>
            <a:r>
              <a:rPr lang="de-AT" dirty="0" smtClean="0"/>
              <a:t>(ii) Übungen und Diskussion von Beispielen (durchgeführte Evaluationsstudien) aus den Bereichen Umwelt-, Verkehrs-, Sozial-, Arbeitsmarktpolitik</a:t>
            </a:r>
          </a:p>
          <a:p>
            <a:pPr marL="571500" indent="-514350">
              <a:buFont typeface="+mj-lt"/>
              <a:buAutoNum type="alphaLcParenR"/>
            </a:pPr>
            <a:r>
              <a:rPr lang="de-AT" dirty="0" smtClean="0"/>
              <a:t>Gastvorträge zu ausgewählten Themenbereichen </a:t>
            </a:r>
          </a:p>
          <a:p>
            <a:pPr lvl="1"/>
            <a:r>
              <a:rPr lang="de-AT" dirty="0"/>
              <a:t>z</a:t>
            </a:r>
            <a:r>
              <a:rPr lang="de-AT" dirty="0" smtClean="0"/>
              <a:t>. B. WS 2011: „Gesundheitsökonomischen Evaluation der HPV Impfung in Österreich“</a:t>
            </a:r>
          </a:p>
          <a:p>
            <a:pPr lvl="1"/>
            <a:r>
              <a:rPr lang="en-US" dirty="0"/>
              <a:t>z</a:t>
            </a:r>
            <a:r>
              <a:rPr lang="en-US" dirty="0" smtClean="0"/>
              <a:t>. B. WS 2013, 2014: “Markov modeling </a:t>
            </a:r>
            <a:r>
              <a:rPr lang="en-US" dirty="0"/>
              <a:t>in health economic </a:t>
            </a:r>
            <a:r>
              <a:rPr lang="en-US" dirty="0" smtClean="0"/>
              <a:t>evaluations”</a:t>
            </a:r>
          </a:p>
          <a:p>
            <a:pPr marL="571500" indent="-514350">
              <a:buFont typeface="+mj-lt"/>
              <a:buAutoNum type="alphaLcParenR"/>
            </a:pPr>
            <a:r>
              <a:rPr lang="en-US" dirty="0" err="1" smtClean="0"/>
              <a:t>Exkursionen</a:t>
            </a:r>
            <a:r>
              <a:rPr lang="en-US" dirty="0" smtClean="0"/>
              <a:t> (</a:t>
            </a:r>
            <a:r>
              <a:rPr lang="en-US" dirty="0" err="1" smtClean="0"/>
              <a:t>tba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z. B. WS 2014: </a:t>
            </a:r>
            <a:r>
              <a:rPr lang="en-US" dirty="0" err="1" smtClean="0"/>
              <a:t>Rechnungshof</a:t>
            </a:r>
            <a:endParaRPr lang="de-AT" dirty="0" smtClean="0"/>
          </a:p>
          <a:p>
            <a:pPr lvl="2"/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Kursinhalte und Aufbau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63688" y="1628800"/>
            <a:ext cx="6900882" cy="4972072"/>
          </a:xfrm>
        </p:spPr>
        <p:txBody>
          <a:bodyPr>
            <a:normAutofit lnSpcReduction="10000"/>
          </a:bodyPr>
          <a:lstStyle/>
          <a:p>
            <a:r>
              <a:rPr lang="de-AT" b="1" dirty="0" smtClean="0"/>
              <a:t>Anwendungsorientierter Vertiefungsteil (Forts.)</a:t>
            </a:r>
          </a:p>
          <a:p>
            <a:pPr marL="971550" lvl="1" indent="-514350">
              <a:buFont typeface="+mj-lt"/>
              <a:buAutoNum type="alphaLcParenR" startAt="4"/>
            </a:pPr>
            <a:r>
              <a:rPr lang="de-AT" dirty="0" smtClean="0"/>
              <a:t>Gruppenarbeiten der Studierenden</a:t>
            </a:r>
          </a:p>
          <a:p>
            <a:pPr marL="1371600" lvl="2" indent="-514350"/>
            <a:r>
              <a:rPr lang="de-AT" dirty="0" smtClean="0"/>
              <a:t>(i) Formulierung eines Evaluierungsauftrags (</a:t>
            </a:r>
            <a:r>
              <a:rPr lang="de-AT" b="1" dirty="0" err="1" smtClean="0"/>
              <a:t>AuftraggeberInnensicht</a:t>
            </a:r>
            <a:r>
              <a:rPr lang="de-AT" dirty="0" smtClean="0"/>
              <a:t>)</a:t>
            </a:r>
          </a:p>
          <a:p>
            <a:pPr marL="1371600" lvl="2" indent="-514350"/>
            <a:r>
              <a:rPr lang="de-AT" dirty="0" smtClean="0"/>
              <a:t>Kritische Bewertung einer vorliegenden Evaluierungsstudie (</a:t>
            </a:r>
            <a:r>
              <a:rPr lang="de-AT" b="1" dirty="0" smtClean="0"/>
              <a:t>GutachterInnenperspektive</a:t>
            </a:r>
            <a:r>
              <a:rPr lang="de-AT" dirty="0" smtClean="0"/>
              <a:t>)</a:t>
            </a:r>
          </a:p>
          <a:p>
            <a:pPr marL="1371600" lvl="2" indent="-514350"/>
            <a:r>
              <a:rPr lang="de-AT" dirty="0" smtClean="0"/>
              <a:t>Angebotslegung/Konzeptentwicklung für eine Evaluierungsstudie (</a:t>
            </a:r>
            <a:r>
              <a:rPr lang="de-AT" b="1" dirty="0" err="1" smtClean="0"/>
              <a:t>AuftragnehmerInnenperspektive</a:t>
            </a:r>
            <a:r>
              <a:rPr lang="de-AT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8176" r="57184" b="19809"/>
          <a:stretch>
            <a:fillRect/>
          </a:stretch>
        </p:blipFill>
        <p:spPr bwMode="auto">
          <a:xfrm>
            <a:off x="395536" y="260648"/>
            <a:ext cx="52200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t="30067" r="51181" b="7919"/>
          <a:stretch>
            <a:fillRect/>
          </a:stretch>
        </p:blipFill>
        <p:spPr bwMode="auto">
          <a:xfrm>
            <a:off x="4139952" y="1340768"/>
            <a:ext cx="595198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7358082" cy="1143000"/>
          </a:xfrm>
        </p:spPr>
        <p:txBody>
          <a:bodyPr/>
          <a:lstStyle/>
          <a:p>
            <a:r>
              <a:rPr lang="de-AT" dirty="0" smtClean="0"/>
              <a:t>Anknüpfungspunkte zu anderen LV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85918" y="1214422"/>
            <a:ext cx="6900882" cy="5214974"/>
          </a:xfrm>
        </p:spPr>
        <p:txBody>
          <a:bodyPr>
            <a:normAutofit/>
          </a:bodyPr>
          <a:lstStyle/>
          <a:p>
            <a:r>
              <a:rPr lang="de-AT" dirty="0" smtClean="0"/>
              <a:t>Mikroökonomie &amp; Finanzwissenschaft</a:t>
            </a:r>
          </a:p>
          <a:p>
            <a:pPr lvl="1"/>
            <a:r>
              <a:rPr lang="de-AT" dirty="0" smtClean="0"/>
              <a:t>Wohlfahrtsökonomie</a:t>
            </a:r>
          </a:p>
          <a:p>
            <a:pPr lvl="1"/>
            <a:r>
              <a:rPr lang="de-AT" dirty="0" smtClean="0"/>
              <a:t>Nutzenmessung </a:t>
            </a:r>
            <a:r>
              <a:rPr lang="de-AT" i="1" dirty="0" smtClean="0"/>
              <a:t>(</a:t>
            </a:r>
            <a:r>
              <a:rPr lang="de-AT" i="1" dirty="0" err="1" smtClean="0"/>
              <a:t>willingness</a:t>
            </a:r>
            <a:r>
              <a:rPr lang="de-AT" i="1" dirty="0" smtClean="0"/>
              <a:t> </a:t>
            </a:r>
            <a:r>
              <a:rPr lang="de-AT" i="1" dirty="0" err="1" smtClean="0"/>
              <a:t>to</a:t>
            </a:r>
            <a:r>
              <a:rPr lang="de-AT" i="1" dirty="0" smtClean="0"/>
              <a:t> </a:t>
            </a:r>
            <a:r>
              <a:rPr lang="de-AT" i="1" dirty="0" err="1" smtClean="0"/>
              <a:t>pay</a:t>
            </a:r>
            <a:r>
              <a:rPr lang="de-AT" i="1" dirty="0" smtClean="0"/>
              <a:t>, </a:t>
            </a:r>
            <a:r>
              <a:rPr lang="de-AT" dirty="0" smtClean="0"/>
              <a:t>etc.)</a:t>
            </a:r>
          </a:p>
          <a:p>
            <a:pPr lvl="1"/>
            <a:r>
              <a:rPr lang="de-AT" dirty="0" smtClean="0"/>
              <a:t>Kosten-Nutzen-Analyse</a:t>
            </a:r>
          </a:p>
          <a:p>
            <a:pPr lvl="1"/>
            <a:endParaRPr lang="de-AT" dirty="0" smtClean="0"/>
          </a:p>
          <a:p>
            <a:r>
              <a:rPr lang="de-AT" dirty="0" smtClean="0"/>
              <a:t>Empirische Wirtschaftsforschung</a:t>
            </a:r>
          </a:p>
          <a:p>
            <a:pPr lvl="1"/>
            <a:r>
              <a:rPr lang="de-AT" dirty="0" smtClean="0"/>
              <a:t>Ökonometrie</a:t>
            </a:r>
          </a:p>
          <a:p>
            <a:pPr lvl="1"/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Abgrenzung</a:t>
            </a:r>
            <a:r>
              <a:rPr lang="de-AT" dirty="0" smtClean="0"/>
              <a:t>: was machen wir </a:t>
            </a:r>
            <a:r>
              <a:rPr lang="de-AT" b="1" u="sng" dirty="0" smtClean="0"/>
              <a:t>NICHT</a:t>
            </a:r>
            <a:r>
              <a:rPr lang="de-AT" dirty="0" smtClean="0"/>
              <a:t>: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de-AT" sz="3600" dirty="0" smtClean="0"/>
              <a:t>Grundlagen/Theorie der WIPOL/Sozialpolitik</a:t>
            </a:r>
          </a:p>
          <a:p>
            <a:pPr marL="457200" lvl="1" indent="0">
              <a:buNone/>
            </a:pPr>
            <a:r>
              <a:rPr lang="de-AT" dirty="0" smtClean="0"/>
              <a:t>-&gt; </a:t>
            </a:r>
            <a:r>
              <a:rPr lang="de-AT" dirty="0"/>
              <a:t>Bachelorstudium („PI Sozialpolitik</a:t>
            </a:r>
            <a:r>
              <a:rPr lang="de-AT" dirty="0" smtClean="0"/>
              <a:t>“)</a:t>
            </a:r>
          </a:p>
          <a:p>
            <a:pPr marL="457200" lvl="1" indent="0">
              <a:buNone/>
            </a:pPr>
            <a:r>
              <a:rPr lang="de-AT" dirty="0" smtClean="0"/>
              <a:t>-&gt; Master: PI Wirtschaftspolitik, PI Finanzwissenschaften, … </a:t>
            </a:r>
            <a:endParaRPr lang="de-AT" dirty="0"/>
          </a:p>
          <a:p>
            <a:pPr lvl="0"/>
            <a:endParaRPr lang="de-AT" sz="3600" dirty="0" smtClean="0"/>
          </a:p>
          <a:p>
            <a:pPr lvl="0"/>
            <a:r>
              <a:rPr lang="de-AT" sz="3600" dirty="0" smtClean="0"/>
              <a:t>Bereichsfeldlehre der Sozialpolitik („Selected Topics </a:t>
            </a:r>
            <a:r>
              <a:rPr lang="de-AT" sz="3600" dirty="0" err="1" smtClean="0"/>
              <a:t>and</a:t>
            </a:r>
            <a:r>
              <a:rPr lang="de-AT" sz="3600" dirty="0" smtClean="0"/>
              <a:t> </a:t>
            </a:r>
            <a:r>
              <a:rPr lang="de-AT" sz="3600" dirty="0" err="1" smtClean="0"/>
              <a:t>Debates</a:t>
            </a:r>
            <a:r>
              <a:rPr lang="de-AT" sz="3600" dirty="0" smtClean="0"/>
              <a:t> in </a:t>
            </a:r>
            <a:r>
              <a:rPr lang="de-AT" sz="3600" dirty="0" err="1" smtClean="0"/>
              <a:t>Ageing</a:t>
            </a:r>
            <a:r>
              <a:rPr lang="de-AT" sz="3600" dirty="0" smtClean="0"/>
              <a:t>, </a:t>
            </a:r>
            <a:r>
              <a:rPr lang="de-AT" sz="3600" dirty="0" err="1" smtClean="0"/>
              <a:t>Poverty</a:t>
            </a:r>
            <a:r>
              <a:rPr lang="de-AT" sz="3600" dirty="0" smtClean="0"/>
              <a:t>, </a:t>
            </a:r>
            <a:r>
              <a:rPr lang="de-AT" sz="3600" dirty="0" err="1" smtClean="0"/>
              <a:t>Health</a:t>
            </a:r>
            <a:r>
              <a:rPr lang="de-AT" sz="3600" dirty="0" smtClean="0"/>
              <a:t>, …..“)</a:t>
            </a:r>
          </a:p>
          <a:p>
            <a:pPr marL="457200" lvl="1" indent="0">
              <a:buNone/>
            </a:pPr>
            <a:r>
              <a:rPr lang="de-AT" dirty="0" smtClean="0"/>
              <a:t>  -&gt; Bachelorstudium („PI Sozialpolitik“)</a:t>
            </a:r>
          </a:p>
          <a:p>
            <a:pPr lvl="0"/>
            <a:endParaRPr lang="de-AT" sz="3600" dirty="0" smtClean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Leistungsbeurteilung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Klausur </a:t>
            </a:r>
            <a:r>
              <a:rPr lang="de-AT" dirty="0"/>
              <a:t>ca. Ende November/Anfang Dezember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975531"/>
              </p:ext>
            </p:extLst>
          </p:nvPr>
        </p:nvGraphicFramePr>
        <p:xfrm>
          <a:off x="2051720" y="1417638"/>
          <a:ext cx="6408712" cy="388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9733"/>
                <a:gridCol w="1488979"/>
              </a:tblGrid>
              <a:tr h="521316">
                <a:tc>
                  <a:txBody>
                    <a:bodyPr/>
                    <a:lstStyle/>
                    <a:p>
                      <a:r>
                        <a:rPr lang="de-AT" dirty="0" smtClean="0"/>
                        <a:t>Teilleistungen (Noten</a:t>
                      </a:r>
                      <a:r>
                        <a:rPr lang="de-AT" baseline="0" dirty="0" smtClean="0"/>
                        <a:t> 1 bis 5)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Gewichtung</a:t>
                      </a:r>
                      <a:endParaRPr lang="de-AT" dirty="0"/>
                    </a:p>
                  </a:txBody>
                  <a:tcPr/>
                </a:tc>
              </a:tr>
              <a:tr h="516053">
                <a:tc>
                  <a:txBody>
                    <a:bodyPr/>
                    <a:lstStyle/>
                    <a:p>
                      <a:r>
                        <a:rPr lang="de-DE" dirty="0" smtClean="0"/>
                        <a:t>Schriftliche Prüfung (Grundlagenteil)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30%</a:t>
                      </a:r>
                      <a:endParaRPr lang="de-AT" dirty="0"/>
                    </a:p>
                  </a:txBody>
                  <a:tcPr/>
                </a:tc>
              </a:tr>
              <a:tr h="518684">
                <a:tc>
                  <a:txBody>
                    <a:bodyPr/>
                    <a:lstStyle/>
                    <a:p>
                      <a:r>
                        <a:rPr lang="de-DE" dirty="0" smtClean="0"/>
                        <a:t>Individuelle schriftliche Arbeit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20%</a:t>
                      </a:r>
                      <a:endParaRPr lang="de-AT" dirty="0"/>
                    </a:p>
                  </a:txBody>
                  <a:tcPr/>
                </a:tc>
              </a:tr>
              <a:tr h="768432"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Mündliche Präsentation der Einstiegsliteratur </a:t>
                      </a:r>
                      <a:b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zur schriftliche Arbeit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10%</a:t>
                      </a:r>
                      <a:endParaRPr lang="de-AT" dirty="0"/>
                    </a:p>
                  </a:txBody>
                  <a:tcPr/>
                </a:tc>
              </a:tr>
              <a:tr h="521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Schriftliche Gruppenarbeit</a:t>
                      </a:r>
                      <a:endParaRPr lang="de-A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20%</a:t>
                      </a:r>
                      <a:endParaRPr lang="de-AT" dirty="0"/>
                    </a:p>
                  </a:txBody>
                  <a:tcPr/>
                </a:tc>
              </a:tr>
              <a:tr h="521316"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Gruppenpräsentation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10%</a:t>
                      </a:r>
                      <a:endParaRPr lang="de-AT" dirty="0"/>
                    </a:p>
                  </a:txBody>
                  <a:tcPr/>
                </a:tc>
              </a:tr>
              <a:tr h="521316">
                <a:tc>
                  <a:txBody>
                    <a:bodyPr/>
                    <a:lstStyle/>
                    <a:p>
                      <a:r>
                        <a:rPr lang="de-AT" dirty="0" smtClean="0"/>
                        <a:t>Aktive Mitarbeit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10%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Schlussbemerkung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Masterarbeiten mit einem sozialpolitischen Bezug werden gerne am Institut für Sozialpolitik betreut.</a:t>
            </a:r>
          </a:p>
          <a:p>
            <a:r>
              <a:rPr lang="de-AT" dirty="0" smtClean="0"/>
              <a:t>In der Regel sind bei Bewerbung ein kurzes Exposé und eine (grobe) Zeitplanung gefordert.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Inhalte der Präsentation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85918" y="1357298"/>
            <a:ext cx="6900882" cy="4972072"/>
          </a:xfrm>
        </p:spPr>
        <p:txBody>
          <a:bodyPr>
            <a:normAutofit/>
          </a:bodyPr>
          <a:lstStyle/>
          <a:p>
            <a:pPr marL="571500" indent="-571500"/>
            <a:r>
              <a:rPr lang="de-AT" dirty="0" smtClean="0"/>
              <a:t>Motivation des Kurses</a:t>
            </a:r>
          </a:p>
          <a:p>
            <a:pPr marL="571500" indent="-571500"/>
            <a:r>
              <a:rPr lang="de-AT" dirty="0" smtClean="0"/>
              <a:t>Kursziele</a:t>
            </a:r>
          </a:p>
          <a:p>
            <a:pPr marL="571500" indent="-571500"/>
            <a:r>
              <a:rPr lang="de-AT" dirty="0" smtClean="0"/>
              <a:t>Zeitplan</a:t>
            </a:r>
          </a:p>
          <a:p>
            <a:pPr marL="571500" indent="-571500"/>
            <a:r>
              <a:rPr lang="de-AT" dirty="0" smtClean="0"/>
              <a:t>Kursinhalte und Aufbau</a:t>
            </a:r>
          </a:p>
          <a:p>
            <a:pPr marL="571500" indent="-571500"/>
            <a:r>
              <a:rPr lang="de-AT" dirty="0"/>
              <a:t>Anknüpfungspunkte an andere Lehrveranstaltungen </a:t>
            </a:r>
          </a:p>
          <a:p>
            <a:pPr marL="571500" indent="-571500"/>
            <a:r>
              <a:rPr lang="de-AT" dirty="0" smtClean="0"/>
              <a:t>Beurteilung der Leistungen</a:t>
            </a:r>
          </a:p>
          <a:p>
            <a:pPr marL="571500" indent="-571500"/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900882" cy="1143000"/>
          </a:xfrm>
        </p:spPr>
        <p:txBody>
          <a:bodyPr/>
          <a:lstStyle/>
          <a:p>
            <a:r>
              <a:rPr lang="de-AT" dirty="0" smtClean="0"/>
              <a:t>Motivation des Kurses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85918" y="1285860"/>
            <a:ext cx="6900882" cy="5214974"/>
          </a:xfrm>
        </p:spPr>
        <p:txBody>
          <a:bodyPr>
            <a:normAutofit fontScale="85000" lnSpcReduction="10000"/>
          </a:bodyPr>
          <a:lstStyle/>
          <a:p>
            <a:r>
              <a:rPr lang="de-AT" dirty="0" smtClean="0"/>
              <a:t>Umfeld</a:t>
            </a:r>
          </a:p>
          <a:p>
            <a:pPr lvl="1"/>
            <a:r>
              <a:rPr lang="de-AT" dirty="0" smtClean="0"/>
              <a:t>Forderung nach sparsamer Mittelverwendung (v.a. im öffentlichen Sektor)</a:t>
            </a:r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Ruf nach mehr </a:t>
            </a:r>
            <a:r>
              <a:rPr lang="de-AT" dirty="0" err="1" smtClean="0"/>
              <a:t>Policy</a:t>
            </a:r>
            <a:r>
              <a:rPr lang="de-AT" dirty="0" smtClean="0"/>
              <a:t> Evaluation bzw. evidenzbasierter Wirkungsmessung </a:t>
            </a:r>
          </a:p>
          <a:p>
            <a:pPr lvl="2"/>
            <a:r>
              <a:rPr lang="de-AT" dirty="0" smtClean="0"/>
              <a:t>AT: „</a:t>
            </a:r>
            <a:r>
              <a:rPr lang="de-DE" dirty="0"/>
              <a:t> </a:t>
            </a:r>
            <a:r>
              <a:rPr lang="de-DE" dirty="0" smtClean="0"/>
              <a:t>wirkungsorientierte Folgenabschätzung</a:t>
            </a:r>
            <a:r>
              <a:rPr lang="de-AT" dirty="0" smtClean="0"/>
              <a:t>“, </a:t>
            </a:r>
            <a:r>
              <a:rPr lang="de-DE" dirty="0"/>
              <a:t>§§ 17 und 18 BHG 2013 um. § 17 Abs. 1 BHG </a:t>
            </a:r>
            <a:r>
              <a:rPr lang="de-DE" dirty="0" smtClean="0"/>
              <a:t>2013</a:t>
            </a:r>
            <a:endParaRPr lang="de-AT" dirty="0" smtClean="0"/>
          </a:p>
          <a:p>
            <a:pPr lvl="2"/>
            <a:r>
              <a:rPr lang="de-AT" dirty="0" smtClean="0"/>
              <a:t>Ihr Arbeitsmarkt: Anstieg von wissenschaftlichen Evaluationsstudien in jüngerer Vergangenheit (Arbeitsmarkt, Gesundheit, Sozialpolitik)</a:t>
            </a:r>
          </a:p>
          <a:p>
            <a:pPr lvl="2"/>
            <a:endParaRPr lang="de-AT" dirty="0" smtClean="0"/>
          </a:p>
          <a:p>
            <a:pPr lvl="1"/>
            <a:r>
              <a:rPr lang="de-AT" dirty="0" smtClean="0"/>
              <a:t>Beurteilung von Effektivität, Nutzen und Kosten wirtschafts- und sozialpolitischer Interventionen</a:t>
            </a:r>
          </a:p>
          <a:p>
            <a:pPr lvl="1"/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900882" cy="1143000"/>
          </a:xfrm>
        </p:spPr>
        <p:txBody>
          <a:bodyPr/>
          <a:lstStyle/>
          <a:p>
            <a:r>
              <a:rPr lang="de-AT" dirty="0" smtClean="0"/>
              <a:t>Motivation des Kurses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85918" y="1285860"/>
            <a:ext cx="6900882" cy="5214974"/>
          </a:xfrm>
        </p:spPr>
        <p:txBody>
          <a:bodyPr>
            <a:normAutofit/>
          </a:bodyPr>
          <a:lstStyle/>
          <a:p>
            <a:r>
              <a:rPr lang="de-AT" dirty="0" smtClean="0"/>
              <a:t>Umfeld</a:t>
            </a:r>
          </a:p>
          <a:p>
            <a:pPr lvl="1"/>
            <a:r>
              <a:rPr lang="de-AT" dirty="0" smtClean="0"/>
              <a:t>Forderung nach sparsamer Mittelverwendung (öffentlicher Sektor)</a:t>
            </a:r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Ruf nach mehr </a:t>
            </a:r>
            <a:r>
              <a:rPr lang="de-AT" dirty="0" err="1" smtClean="0"/>
              <a:t>Policy</a:t>
            </a:r>
            <a:r>
              <a:rPr lang="de-AT" dirty="0" smtClean="0"/>
              <a:t> Evaluation</a:t>
            </a:r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Beurteilung von Effektivität, Nutzen und Kosten wirtschafts- und sozialpolitischer Interventionen</a:t>
            </a:r>
          </a:p>
          <a:p>
            <a:pPr lvl="1"/>
            <a:endParaRPr lang="de-A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8869" t="13642" r="6100"/>
          <a:stretch>
            <a:fillRect/>
          </a:stretch>
        </p:blipFill>
        <p:spPr bwMode="auto">
          <a:xfrm>
            <a:off x="0" y="1196752"/>
            <a:ext cx="9324528" cy="7576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Motivation des Kurses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6697" t="17036" r="7789" b="71823"/>
          <a:stretch/>
        </p:blipFill>
        <p:spPr bwMode="auto">
          <a:xfrm>
            <a:off x="179512" y="1988840"/>
            <a:ext cx="8725149" cy="3155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323528" y="57332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Europäische Kommission VP 2013/05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24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891" t="25098" r="24414" b="43945"/>
          <a:stretch>
            <a:fillRect/>
          </a:stretch>
        </p:blipFill>
        <p:spPr bwMode="auto">
          <a:xfrm>
            <a:off x="1500166" y="142852"/>
            <a:ext cx="7643834" cy="30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29297" r="50195" b="32617"/>
          <a:stretch>
            <a:fillRect/>
          </a:stretch>
        </p:blipFill>
        <p:spPr bwMode="auto">
          <a:xfrm>
            <a:off x="2214546" y="3143224"/>
            <a:ext cx="60722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97" t="13289" r="15542" b="6978"/>
          <a:stretch>
            <a:fillRect/>
          </a:stretch>
        </p:blipFill>
        <p:spPr bwMode="auto">
          <a:xfrm>
            <a:off x="1331640" y="0"/>
            <a:ext cx="7812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Kursziele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85918" y="1500174"/>
            <a:ext cx="6900882" cy="4972072"/>
          </a:xfrm>
        </p:spPr>
        <p:txBody>
          <a:bodyPr>
            <a:normAutofit/>
          </a:bodyPr>
          <a:lstStyle/>
          <a:p>
            <a:pPr lvl="0"/>
            <a:r>
              <a:rPr lang="de-AT" sz="2800" dirty="0" smtClean="0"/>
              <a:t>Evaluationen im Bereich der Wirtschafts- und Sozialpolitik typologisch einordnen und </a:t>
            </a:r>
            <a:r>
              <a:rPr lang="de-AT" sz="2800" b="1" dirty="0" smtClean="0"/>
              <a:t>kritisch </a:t>
            </a:r>
            <a:r>
              <a:rPr lang="de-AT" sz="2800" dirty="0" smtClean="0"/>
              <a:t>beurteilen können</a:t>
            </a:r>
          </a:p>
          <a:p>
            <a:r>
              <a:rPr lang="de-AT" sz="2800" dirty="0" smtClean="0"/>
              <a:t>Intuition</a:t>
            </a:r>
            <a:r>
              <a:rPr lang="de-AT" sz="2800" dirty="0"/>
              <a:t>, Umsetzung und Limitation von zentralen </a:t>
            </a:r>
            <a:r>
              <a:rPr lang="de-AT" sz="2800" b="1" dirty="0"/>
              <a:t>Verfahren</a:t>
            </a:r>
            <a:r>
              <a:rPr lang="de-AT" sz="2800" dirty="0"/>
              <a:t> zur Beurteilung der  </a:t>
            </a:r>
            <a:r>
              <a:rPr lang="de-AT" sz="2800" b="1" dirty="0" smtClean="0"/>
              <a:t>Wirkung </a:t>
            </a:r>
            <a:r>
              <a:rPr lang="de-AT" sz="2800" dirty="0" smtClean="0"/>
              <a:t>sowie </a:t>
            </a:r>
            <a:r>
              <a:rPr lang="de-AT" sz="2800" b="1" dirty="0" smtClean="0"/>
              <a:t>ökonomischen Effizienz </a:t>
            </a:r>
            <a:r>
              <a:rPr lang="de-AT" sz="2800" dirty="0"/>
              <a:t>öffentlicher Projekte </a:t>
            </a:r>
            <a:r>
              <a:rPr lang="de-AT" sz="2800" b="1" dirty="0"/>
              <a:t>kennen (</a:t>
            </a:r>
            <a:r>
              <a:rPr lang="de-AT" sz="2800" dirty="0"/>
              <a:t>„</a:t>
            </a:r>
            <a:r>
              <a:rPr lang="de-AT" sz="2800" b="1" dirty="0"/>
              <a:t>Toolkit</a:t>
            </a:r>
            <a:r>
              <a:rPr lang="de-AT" sz="2800" dirty="0" smtClean="0"/>
              <a:t>“</a:t>
            </a:r>
            <a:r>
              <a:rPr lang="de-AT" sz="2800" b="1" dirty="0" smtClean="0"/>
              <a:t>)</a:t>
            </a:r>
          </a:p>
          <a:p>
            <a:r>
              <a:rPr lang="de-AT" sz="2800" dirty="0"/>
              <a:t>zu einer wirtschafts- bzw. sozialpolitischen Fragestellung selbstständig ein </a:t>
            </a:r>
            <a:r>
              <a:rPr lang="de-AT" sz="2800" b="1" dirty="0"/>
              <a:t>Evaluationsdesign erstellen und präsentieren können</a:t>
            </a:r>
          </a:p>
          <a:p>
            <a:endParaRPr lang="de-AT" sz="2800" dirty="0"/>
          </a:p>
          <a:p>
            <a:endParaRPr lang="de-AT" sz="2800" dirty="0"/>
          </a:p>
          <a:p>
            <a:endParaRPr lang="de-AT" sz="2800" b="1" dirty="0"/>
          </a:p>
          <a:p>
            <a:endParaRPr lang="de-AT" sz="2800" dirty="0" smtClean="0"/>
          </a:p>
          <a:p>
            <a:pPr lvl="0"/>
            <a:endParaRPr lang="de-AT" sz="2800" dirty="0" smtClean="0"/>
          </a:p>
          <a:p>
            <a:pPr lvl="0">
              <a:buNone/>
            </a:pPr>
            <a:endParaRPr lang="de-AT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Zeitplan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3000" dirty="0" smtClean="0"/>
              <a:t>Ca. 25 LV-Einheiten insgesamt</a:t>
            </a:r>
          </a:p>
          <a:p>
            <a:r>
              <a:rPr lang="de-AT" sz="3000" dirty="0" smtClean="0"/>
              <a:t>2 x </a:t>
            </a:r>
            <a:r>
              <a:rPr lang="de-AT" sz="3000" dirty="0" smtClean="0"/>
              <a:t>wöchentlich (je 2h)</a:t>
            </a:r>
            <a:endParaRPr lang="de-AT" sz="3000" dirty="0" smtClean="0"/>
          </a:p>
          <a:p>
            <a:r>
              <a:rPr lang="de-AT" sz="3000" dirty="0" smtClean="0"/>
              <a:t>Grundlagenteil </a:t>
            </a:r>
            <a:r>
              <a:rPr lang="de-AT" sz="3000" dirty="0" smtClean="0"/>
              <a:t>(ca. 11 Einheiten) </a:t>
            </a:r>
          </a:p>
          <a:p>
            <a:r>
              <a:rPr lang="de-AT" sz="3000" dirty="0" smtClean="0"/>
              <a:t>Anwendungsorientierter Vertiefungsteil (ca. 12 Einheiten)</a:t>
            </a:r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-Foli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Bildschirmpräsentation (4:3)</PresentationFormat>
  <Paragraphs>143</Paragraphs>
  <Slides>17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Calibri</vt:lpstr>
      <vt:lpstr>SP-Folien</vt:lpstr>
      <vt:lpstr>PowerPoint-Präsentation</vt:lpstr>
      <vt:lpstr>Inhalte der Präsentation</vt:lpstr>
      <vt:lpstr>Motivation des Kurses</vt:lpstr>
      <vt:lpstr>Motivation des Kurses</vt:lpstr>
      <vt:lpstr>Motivation des Kurses</vt:lpstr>
      <vt:lpstr>PowerPoint-Präsentation</vt:lpstr>
      <vt:lpstr>PowerPoint-Präsentation</vt:lpstr>
      <vt:lpstr>Kursziele</vt:lpstr>
      <vt:lpstr>Zeitplan</vt:lpstr>
      <vt:lpstr>Kursinhalte und Aufbau I</vt:lpstr>
      <vt:lpstr>Kursinhalte und Aufbau II</vt:lpstr>
      <vt:lpstr>Kursinhalte und Aufbau</vt:lpstr>
      <vt:lpstr>PowerPoint-Präsentation</vt:lpstr>
      <vt:lpstr>Anknüpfungspunkte zu anderen LV</vt:lpstr>
      <vt:lpstr>Abgrenzung: was machen wir NICHT:</vt:lpstr>
      <vt:lpstr>Leistungsbeurteilung</vt:lpstr>
      <vt:lpstr>Schlussbemerkung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Angel, Stefan</cp:lastModifiedBy>
  <cp:revision>150</cp:revision>
  <dcterms:created xsi:type="dcterms:W3CDTF">2009-08-17T16:18:43Z</dcterms:created>
  <dcterms:modified xsi:type="dcterms:W3CDTF">2016-05-30T09:01:28Z</dcterms:modified>
</cp:coreProperties>
</file>