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8" r:id="rId5"/>
    <p:sldId id="301" r:id="rId6"/>
    <p:sldId id="302" r:id="rId7"/>
    <p:sldId id="303" r:id="rId8"/>
    <p:sldId id="304" r:id="rId9"/>
    <p:sldId id="306" r:id="rId10"/>
    <p:sldId id="310" r:id="rId11"/>
    <p:sldId id="305" r:id="rId12"/>
    <p:sldId id="309" r:id="rId13"/>
  </p:sldIdLst>
  <p:sldSz cx="9144000" cy="6858000" type="screen4x3"/>
  <p:notesSz cx="6858000" cy="9144000"/>
  <p:custDataLst>
    <p:tags r:id="rId16"/>
  </p:custDataLst>
  <p:defaultTextStyle>
    <a:defPPr>
      <a:defRPr lang="de-DE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pos="4241" userDrawn="1">
          <p15:clr>
            <a:srgbClr val="A4A3A4"/>
          </p15:clr>
        </p15:guide>
        <p15:guide id="4" pos="4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835" autoAdjust="0"/>
  </p:normalViewPr>
  <p:slideViewPr>
    <p:cSldViewPr snapToGrid="0" showGuides="1">
      <p:cViewPr varScale="1">
        <p:scale>
          <a:sx n="64" d="100"/>
          <a:sy n="64" d="100"/>
        </p:scale>
        <p:origin x="1216" y="48"/>
      </p:cViewPr>
      <p:guideLst>
        <p:guide orient="horz" pos="2160"/>
        <p:guide pos="5465"/>
        <p:guide pos="4241"/>
        <p:guide pos="4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07.06.2018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07.06.2018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585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3E505A-7CCB-47FA-9F87-CFDE2E3965F3}" type="slidenum">
              <a:rPr lang="de-AT" altLang="en-US">
                <a:latin typeface="Verdana" panose="020B0604030504040204" pitchFamily="34" charset="0"/>
              </a:rPr>
              <a:pPr eaLnBrk="1" hangingPunct="1"/>
              <a:t>2</a:t>
            </a:fld>
            <a:endParaRPr lang="de-AT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9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en-US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773488" y="9339263"/>
            <a:ext cx="2887662" cy="492125"/>
          </a:xfrm>
          <a:prstGeom prst="rect">
            <a:avLst/>
          </a:prstGeom>
          <a:noFill/>
        </p:spPr>
        <p:txBody>
          <a:bodyPr lIns="90635" tIns="45318" rIns="90635" bIns="453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5410662-CAE2-48B5-94A4-FEB4F186A2BE}" type="slidenum">
              <a:rPr lang="de-AT" altLang="en-US" sz="900">
                <a:latin typeface="Verdana" panose="020B0604030504040204" pitchFamily="34" charset="0"/>
              </a:rPr>
              <a:pPr algn="r" eaLnBrk="1" hangingPunct="1"/>
              <a:t>4</a:t>
            </a:fld>
            <a:endParaRPr lang="de-AT" altLang="en-US" sz="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en-US" dirty="0" smtClean="0"/>
              <a:t>Duschen</a:t>
            </a:r>
            <a:r>
              <a:rPr lang="de-AT" altLang="en-US" baseline="0" dirty="0" smtClean="0"/>
              <a:t> kostet 5mal soviel Energie wie jene für Licht, </a:t>
            </a:r>
            <a:endParaRPr lang="de-AT" altLang="en-US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773488" y="9339263"/>
            <a:ext cx="2887662" cy="492125"/>
          </a:xfrm>
          <a:prstGeom prst="rect">
            <a:avLst/>
          </a:prstGeom>
          <a:noFill/>
        </p:spPr>
        <p:txBody>
          <a:bodyPr lIns="90635" tIns="45318" rIns="90635" bIns="453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202D45-2C30-487A-9720-3345F9A4A5BC}" type="slidenum">
              <a:rPr lang="de-AT" altLang="en-US" sz="900">
                <a:latin typeface="Verdana" panose="020B0604030504040204" pitchFamily="34" charset="0"/>
              </a:rPr>
              <a:pPr algn="r" eaLnBrk="1" hangingPunct="1"/>
              <a:t>5</a:t>
            </a:fld>
            <a:endParaRPr lang="de-AT" altLang="en-US" sz="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6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en-US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773488" y="9339263"/>
            <a:ext cx="2887662" cy="492125"/>
          </a:xfrm>
          <a:prstGeom prst="rect">
            <a:avLst/>
          </a:prstGeom>
          <a:noFill/>
        </p:spPr>
        <p:txBody>
          <a:bodyPr lIns="90635" tIns="45318" rIns="90635" bIns="453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00EE40-BBFA-4869-AF77-287E9AD27306}" type="slidenum">
              <a:rPr lang="de-AT" altLang="en-US" sz="900">
                <a:latin typeface="Verdana" panose="020B0604030504040204" pitchFamily="34" charset="0"/>
              </a:rPr>
              <a:pPr algn="r" eaLnBrk="1" hangingPunct="1"/>
              <a:t>6</a:t>
            </a:fld>
            <a:endParaRPr lang="de-AT" altLang="en-US" sz="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en-US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773488" y="9339263"/>
            <a:ext cx="2887662" cy="492125"/>
          </a:xfrm>
          <a:prstGeom prst="rect">
            <a:avLst/>
          </a:prstGeom>
          <a:noFill/>
        </p:spPr>
        <p:txBody>
          <a:bodyPr lIns="90635" tIns="45318" rIns="90635" bIns="453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2FE480-3495-4541-9502-DF9B78477BE6}" type="slidenum">
              <a:rPr lang="de-AT" altLang="en-US" sz="900">
                <a:latin typeface="Verdana" panose="020B0604030504040204" pitchFamily="34" charset="0"/>
              </a:rPr>
              <a:pPr algn="r" eaLnBrk="1" hangingPunct="1"/>
              <a:t>8</a:t>
            </a:fld>
            <a:endParaRPr lang="de-AT" altLang="en-US" sz="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7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en-US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773488" y="9339263"/>
            <a:ext cx="2887662" cy="492125"/>
          </a:xfrm>
          <a:prstGeom prst="rect">
            <a:avLst/>
          </a:prstGeom>
          <a:noFill/>
        </p:spPr>
        <p:txBody>
          <a:bodyPr lIns="90635" tIns="45318" rIns="90635" bIns="453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C880C3-22EA-4098-9676-92676DE6CA19}" type="slidenum">
              <a:rPr lang="de-AT" altLang="en-US" sz="900">
                <a:latin typeface="Verdana" panose="020B0604030504040204" pitchFamily="34" charset="0"/>
              </a:rPr>
              <a:pPr algn="r" eaLnBrk="1" hangingPunct="1"/>
              <a:t>9</a:t>
            </a:fld>
            <a:endParaRPr lang="de-AT" altLang="en-US" sz="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4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6" y="750745"/>
            <a:ext cx="8552850" cy="244512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CBF759-69BB-466C-BFB8-9A9F87410F6E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8" y="6410130"/>
            <a:ext cx="1301836" cy="299273"/>
          </a:xfrm>
          <a:prstGeom prst="rect">
            <a:avLst/>
          </a:prstGeom>
        </p:spPr>
      </p:pic>
      <p:pic>
        <p:nvPicPr>
          <p:cNvPr id="12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63112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51C6E1-1640-47D6-BA86-19F1FAD76BD4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8" y="6410130"/>
            <a:ext cx="1301836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613538"/>
            <a:ext cx="8210548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252226"/>
            <a:ext cx="9144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076" y="347491"/>
            <a:ext cx="1395104" cy="7266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1613536"/>
            <a:ext cx="3960000" cy="4631054"/>
          </a:xfrm>
        </p:spPr>
        <p:txBody>
          <a:bodyPr>
            <a:normAutofit/>
          </a:bodyPr>
          <a:lstStyle>
            <a:lvl1pPr>
              <a:defRPr sz="1600"/>
            </a:lvl1pPr>
            <a:lvl2pPr marL="541290" indent="-285738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613536"/>
            <a:ext cx="3960000" cy="463105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290" indent="-285738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34E-B957-44CB-AC46-FE4746D078C0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2323189"/>
            <a:ext cx="396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2323189"/>
            <a:ext cx="396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613536"/>
            <a:ext cx="396081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3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49FEE-3DFA-4FA4-B7CC-C1F50679EE88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613536"/>
            <a:ext cx="396081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3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2380617"/>
            <a:ext cx="514800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552702"/>
            <a:ext cx="590932" cy="27031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00757" y="3071813"/>
            <a:ext cx="2763926" cy="2173549"/>
          </a:xfrm>
        </p:spPr>
        <p:txBody>
          <a:bodyPr>
            <a:normAutofit/>
          </a:bodyPr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D93552-95D5-4F17-AD31-4BC2552CB976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179070"/>
            <a:ext cx="8980488" cy="6496051"/>
            <a:chOff x="0" y="149225"/>
            <a:chExt cx="8980488" cy="5413376"/>
          </a:xfrm>
        </p:grpSpPr>
        <p:sp>
          <p:nvSpPr>
            <p:cNvPr id="6" name="Rechteck 5"/>
            <p:cNvSpPr/>
            <p:nvPr userDrawn="1"/>
          </p:nvSpPr>
          <p:spPr>
            <a:xfrm>
              <a:off x="0" y="1546861"/>
              <a:ext cx="8980488" cy="40157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/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0" y="149225"/>
              <a:ext cx="8980488" cy="12452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380681"/>
              <a:ext cx="1356453" cy="71513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632" y="5136027"/>
              <a:ext cx="432000" cy="31068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8" y="2013736"/>
            <a:ext cx="8202349" cy="8208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8" y="2846993"/>
            <a:ext cx="8202349" cy="83439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 baseline="0">
                <a:solidFill>
                  <a:schemeClr val="bg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kurz</a:t>
            </a:r>
          </a:p>
        </p:txBody>
      </p:sp>
    </p:spTree>
    <p:extLst>
      <p:ext uri="{BB962C8B-B14F-4D97-AF65-F5344CB8AC3E}">
        <p14:creationId xmlns:p14="http://schemas.microsoft.com/office/powerpoint/2010/main" val="414141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SEITE </a:t>
            </a:r>
            <a:fld id="{DD5656BC-9C89-4149-A7E4-2AF28B25BC01}" type="slidenum">
              <a:rPr lang="de-AT" altLang="en-US"/>
              <a:pPr/>
              <a:t>‹Nr.›</a:t>
            </a:fld>
            <a:endParaRPr lang="de-AT" altLang="en-US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BF1C-BC35-4897-9773-6E8FB9526E07}" type="datetime1">
              <a:rPr lang="de-AT"/>
              <a:pPr>
                <a:defRPr/>
              </a:pPr>
              <a:t>07.06.2018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11844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555385"/>
            <a:ext cx="5466982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1191698"/>
            <a:ext cx="5466982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3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613536"/>
            <a:ext cx="7759644" cy="4624686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E10-AF26-4C9D-A132-43E93180C8CE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2" y="6155954"/>
            <a:ext cx="2099896" cy="483824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2" y="6155954"/>
            <a:ext cx="2099896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0" y="6153219"/>
            <a:ext cx="2094908" cy="48382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0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´3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13536"/>
            <a:ext cx="7764463" cy="4631054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6494473"/>
            <a:ext cx="3217444" cy="309702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Rupert Sausgruber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6494473"/>
            <a:ext cx="892150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2" y="6494473"/>
            <a:ext cx="987407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728D4D-C3BF-4CE3-BB6D-00F43DD29067}" type="datetime1">
              <a:rPr lang="de-AT" smtClean="0"/>
              <a:t>07.06.2018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2226"/>
            <a:ext cx="9144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84076" y="347491"/>
            <a:ext cx="1395104" cy="726667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7640"/>
            <a:ext cx="664673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87" y="6410130"/>
            <a:ext cx="1301836" cy="299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  <p:sldLayoutId id="2147483693" r:id="rId16"/>
    <p:sldLayoutId id="2147483695" r:id="rId17"/>
  </p:sldLayoutIdLst>
  <p:transition>
    <p:fade/>
  </p:transition>
  <p:hf hdr="0" dt="0"/>
  <p:txStyles>
    <p:titleStyle>
      <a:lvl1pPr algn="l" defTabSz="914269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689" indent="-266689" algn="l" defTabSz="91426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29" indent="-273040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56" indent="-273040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695" indent="-266689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384" indent="-263514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8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8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934" userDrawn="1">
          <p15:clr>
            <a:srgbClr val="F26B43"/>
          </p15:clr>
        </p15:guide>
        <p15:guide id="9" orient="horz" pos="218" userDrawn="1">
          <p15:clr>
            <a:srgbClr val="F26B43"/>
          </p15:clr>
        </p15:guide>
        <p15:guide id="10" orient="horz" pos="1016" userDrawn="1">
          <p15:clr>
            <a:srgbClr val="F26B43"/>
          </p15:clr>
        </p15:guide>
        <p15:guide id="11" orient="horz" pos="4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altLang="en-US" dirty="0"/>
              <a:t>MA </a:t>
            </a:r>
            <a:r>
              <a:rPr lang="de-AT" altLang="en-US" dirty="0" smtClean="0"/>
              <a:t>Vertiefung</a:t>
            </a:r>
            <a:r>
              <a:rPr lang="de-AT" altLang="en-US" dirty="0"/>
              <a:t/>
            </a:r>
            <a:br>
              <a:rPr lang="de-AT" altLang="en-US" dirty="0"/>
            </a:br>
            <a:r>
              <a:rPr lang="de-AT" altLang="en-US" dirty="0" smtClean="0"/>
              <a:t>„Öffentliche </a:t>
            </a:r>
            <a:r>
              <a:rPr lang="de-AT" altLang="en-US" dirty="0"/>
              <a:t>Wirtschaft und </a:t>
            </a:r>
            <a:r>
              <a:rPr lang="de-AT" altLang="en-US" dirty="0" smtClean="0"/>
              <a:t>Infrastrukturökonomie“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5406" y="1036734"/>
            <a:ext cx="5436000" cy="421840"/>
          </a:xfrm>
        </p:spPr>
        <p:txBody>
          <a:bodyPr/>
          <a:lstStyle/>
          <a:p>
            <a:pPr>
              <a:spcAft>
                <a:spcPct val="0"/>
              </a:spcAft>
              <a:buClrTx/>
            </a:pPr>
            <a:r>
              <a:rPr lang="de-AT" altLang="en-US" dirty="0">
                <a:solidFill>
                  <a:schemeClr val="bg1"/>
                </a:solidFill>
              </a:rPr>
              <a:t>Institut für </a:t>
            </a:r>
            <a:r>
              <a:rPr lang="de-AT" altLang="en-US" dirty="0" smtClean="0">
                <a:solidFill>
                  <a:schemeClr val="bg1"/>
                </a:solidFill>
              </a:rPr>
              <a:t>Finanzwissenschaft</a:t>
            </a:r>
            <a:endParaRPr lang="de-AT" altLang="en-US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3420806"/>
            <a:ext cx="4284662" cy="867106"/>
          </a:xfrm>
        </p:spPr>
        <p:txBody>
          <a:bodyPr/>
          <a:lstStyle/>
          <a:p>
            <a:r>
              <a:rPr lang="de-AT" sz="1400" b="1" dirty="0"/>
              <a:t>Thomas </a:t>
            </a:r>
            <a:r>
              <a:rPr lang="de-AT" sz="1400" b="1" dirty="0" smtClean="0"/>
              <a:t>Kostal und </a:t>
            </a:r>
            <a:r>
              <a:rPr lang="de-AT" sz="1400" b="1" dirty="0" smtClean="0"/>
              <a:t>Rupert </a:t>
            </a:r>
            <a:r>
              <a:rPr lang="de-AT" sz="1400" b="1" dirty="0"/>
              <a:t>Sausgruber</a:t>
            </a:r>
            <a:endParaRPr lang="de-AT" sz="1400" b="1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June 6</a:t>
            </a:r>
            <a:r>
              <a:rPr lang="de-AT" dirty="0" smtClean="0"/>
              <a:t>,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715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mtClean="0"/>
              <a:t>Finanzwissenschaft im Masterstudium</a:t>
            </a:r>
          </a:p>
        </p:txBody>
      </p:sp>
      <p:sp>
        <p:nvSpPr>
          <p:cNvPr id="7171" name="Rectangle 19"/>
          <p:cNvSpPr>
            <a:spLocks noGrp="1"/>
          </p:cNvSpPr>
          <p:nvPr>
            <p:ph type="body" idx="4294967295"/>
          </p:nvPr>
        </p:nvSpPr>
        <p:spPr>
          <a:xfrm>
            <a:off x="460375" y="1773238"/>
            <a:ext cx="8072438" cy="44640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e-AT" sz="2000" b="1" dirty="0" smtClean="0"/>
              <a:t>Finanzwissenschaft I und II (BA-Kurse, laufend): </a:t>
            </a:r>
          </a:p>
          <a:p>
            <a:pPr marL="733425" lvl="1" indent="-457200" eaLnBrk="1" hangingPunct="1">
              <a:lnSpc>
                <a:spcPct val="80000"/>
              </a:lnSpc>
              <a:defRPr/>
            </a:pPr>
            <a:r>
              <a:rPr lang="de-AT" sz="1600" dirty="0" smtClean="0"/>
              <a:t>Normative Grundlagen</a:t>
            </a:r>
          </a:p>
          <a:p>
            <a:pPr marL="733425" lvl="1" indent="-457200" eaLnBrk="1" hangingPunct="1">
              <a:lnSpc>
                <a:spcPct val="80000"/>
              </a:lnSpc>
              <a:defRPr/>
            </a:pPr>
            <a:r>
              <a:rPr lang="de-AT" sz="1600" dirty="0" smtClean="0"/>
              <a:t>Marktversagen</a:t>
            </a:r>
          </a:p>
          <a:p>
            <a:pPr marL="733425" lvl="1" indent="-457200" eaLnBrk="1" hangingPunct="1">
              <a:lnSpc>
                <a:spcPct val="80000"/>
              </a:lnSpc>
              <a:defRPr/>
            </a:pPr>
            <a:r>
              <a:rPr lang="de-AT" sz="1600" dirty="0" smtClean="0"/>
              <a:t>Umverteilung, Sozialversicherung</a:t>
            </a:r>
          </a:p>
          <a:p>
            <a:pPr marL="733425" lvl="1" indent="-457200" eaLnBrk="1" hangingPunct="1">
              <a:lnSpc>
                <a:spcPct val="80000"/>
              </a:lnSpc>
              <a:defRPr/>
            </a:pPr>
            <a:r>
              <a:rPr lang="de-AT" sz="1600" dirty="0" smtClean="0"/>
              <a:t>Institutionelle Aspekte</a:t>
            </a:r>
          </a:p>
          <a:p>
            <a:pPr marL="733425" lvl="1" indent="-457200" eaLnBrk="1" hangingPunct="1">
              <a:lnSpc>
                <a:spcPct val="80000"/>
              </a:lnSpc>
              <a:defRPr/>
            </a:pPr>
            <a:r>
              <a:rPr lang="de-AT" sz="1600" dirty="0" smtClean="0"/>
              <a:t>Wirkungsanalyse (Inzidenz)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e-AT" sz="2000" b="1" dirty="0" smtClean="0"/>
              <a:t>Finanzwissenschaft (MA-Hauptkurs im WS):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AT" sz="1600" dirty="0" smtClean="0"/>
              <a:t>Fortgeschrittener Kurs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AT" sz="1600" dirty="0" smtClean="0"/>
              <a:t>Aktueller Forschungsbezug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e-AT" sz="2000" b="1" dirty="0" smtClean="0"/>
              <a:t>Öffentliche Wirtschaft und Infrastrukturökonomie </a:t>
            </a:r>
            <a:br>
              <a:rPr lang="de-AT" sz="2000" b="1" dirty="0" smtClean="0"/>
            </a:br>
            <a:r>
              <a:rPr lang="de-AT" sz="2000" b="1" dirty="0" smtClean="0"/>
              <a:t>(MA-Vertiefung)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b="1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b="1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AT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AC37656B-B723-4584-86D2-EE713204F24E}" type="slidenum">
              <a:rPr lang="de-AT" altLang="en-US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2</a:t>
            </a:fld>
            <a:endParaRPr lang="de-AT" altLang="en-US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7173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</p:spTree>
    <p:extLst>
      <p:ext uri="{BB962C8B-B14F-4D97-AF65-F5344CB8AC3E}">
        <p14:creationId xmlns:p14="http://schemas.microsoft.com/office/powerpoint/2010/main" val="347683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1963" y="431800"/>
            <a:ext cx="6280150" cy="1143000"/>
          </a:xfrm>
        </p:spPr>
        <p:txBody>
          <a:bodyPr/>
          <a:lstStyle/>
          <a:p>
            <a:r>
              <a:rPr lang="de-AT" altLang="en-US" sz="2400" smtClean="0"/>
              <a:t>Inhalte der Lehrveranstaltung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60375" y="1857375"/>
            <a:ext cx="7670800" cy="43783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AT" sz="2000" b="1" dirty="0" smtClean="0"/>
              <a:t>Konzeptioneller Teil:</a:t>
            </a:r>
          </a:p>
          <a:p>
            <a:pPr lvl="1">
              <a:defRPr/>
            </a:pPr>
            <a:r>
              <a:rPr lang="de-DE" sz="1600" dirty="0" smtClean="0"/>
              <a:t>Staatsausgabenseite in Bezug auf Bereitstellung </a:t>
            </a:r>
            <a:r>
              <a:rPr lang="de-DE" sz="1600" dirty="0"/>
              <a:t>von Infrastruktur und Daseinsvorsorgeleistungen </a:t>
            </a:r>
          </a:p>
          <a:p>
            <a:pPr lvl="1">
              <a:defRPr/>
            </a:pPr>
            <a:r>
              <a:rPr lang="de-DE" sz="1600" dirty="0" smtClean="0"/>
              <a:t>Organisationsformen </a:t>
            </a:r>
            <a:r>
              <a:rPr lang="de-DE" sz="1600" dirty="0"/>
              <a:t>der </a:t>
            </a:r>
            <a:r>
              <a:rPr lang="de-DE" sz="1600" dirty="0" smtClean="0"/>
              <a:t>Bereitstellung (Öffentliche Unternehmen)</a:t>
            </a:r>
            <a:endParaRPr lang="de-DE" sz="1600" dirty="0"/>
          </a:p>
          <a:p>
            <a:pPr lvl="1">
              <a:defRPr/>
            </a:pPr>
            <a:r>
              <a:rPr lang="de-DE" sz="1600" dirty="0"/>
              <a:t>Effizienzprobleme öffentlicher Unternehmenstätigkeit</a:t>
            </a:r>
          </a:p>
          <a:p>
            <a:pPr lvl="1">
              <a:defRPr/>
            </a:pPr>
            <a:r>
              <a:rPr lang="de-DE" sz="1600" dirty="0"/>
              <a:t>Regulierungsansätze</a:t>
            </a:r>
          </a:p>
          <a:p>
            <a:pPr lvl="1">
              <a:defRPr/>
            </a:pPr>
            <a:r>
              <a:rPr lang="de-DE" sz="1600" dirty="0" smtClean="0"/>
              <a:t>Gewährleistungsfunktion </a:t>
            </a:r>
            <a:r>
              <a:rPr lang="de-DE" sz="1600" dirty="0"/>
              <a:t>des Staates und ökonomische Probleme </a:t>
            </a:r>
          </a:p>
          <a:p>
            <a:pPr>
              <a:defRPr/>
            </a:pPr>
            <a:endParaRPr lang="de-AT" sz="2000" dirty="0" smtClean="0"/>
          </a:p>
          <a:p>
            <a:pPr>
              <a:defRPr/>
            </a:pPr>
            <a:r>
              <a:rPr lang="de-AT" sz="2000" b="1" dirty="0" smtClean="0"/>
              <a:t>Angewandter Teil: </a:t>
            </a:r>
          </a:p>
          <a:p>
            <a:pPr lvl="1">
              <a:defRPr/>
            </a:pPr>
            <a:r>
              <a:rPr lang="de-AT" sz="1600" dirty="0" smtClean="0"/>
              <a:t>Aktueller Forschungsbezug: Empirische Forschung zu Themen wie Finanzautonomie, Energie, Bildung, Integration von Flüchtlingen, Subventionspolitik, öffentliche Auftragsvergabe, öffentliche Bereitstellung von Infrastruktur, kommunale Dienstleistungen, etc.  </a:t>
            </a:r>
          </a:p>
          <a:p>
            <a:pPr lvl="1">
              <a:defRPr/>
            </a:pPr>
            <a:r>
              <a:rPr lang="de-DE" sz="1600" dirty="0"/>
              <a:t>Gastreferenten zu spezifischen Themen - Vorträge und Diskussion (</a:t>
            </a:r>
            <a:r>
              <a:rPr lang="de-DE" sz="1600" dirty="0" err="1"/>
              <a:t>zB</a:t>
            </a:r>
            <a:r>
              <a:rPr lang="de-DE" sz="1600" dirty="0"/>
              <a:t> </a:t>
            </a:r>
            <a:r>
              <a:rPr lang="de-DE" sz="1600" dirty="0" smtClean="0"/>
              <a:t>Wiener Stadtwerke, Wiener </a:t>
            </a:r>
            <a:r>
              <a:rPr lang="de-DE" sz="1600" dirty="0"/>
              <a:t>Linien, KDZ, </a:t>
            </a:r>
            <a:r>
              <a:rPr lang="de-DE" sz="1600" dirty="0" smtClean="0"/>
              <a:t>Dachverband </a:t>
            </a:r>
            <a:r>
              <a:rPr lang="de-DE" sz="1600" dirty="0"/>
              <a:t>der Wasserversorger, Rechnungshof)</a:t>
            </a:r>
          </a:p>
          <a:p>
            <a:pPr lvl="1">
              <a:defRPr/>
            </a:pPr>
            <a:endParaRPr lang="de-AT" sz="1600" dirty="0" smtClean="0"/>
          </a:p>
          <a:p>
            <a:pPr lvl="1">
              <a:defRPr/>
            </a:pPr>
            <a:endParaRPr lang="de-AT" sz="1600" dirty="0" smtClean="0"/>
          </a:p>
          <a:p>
            <a:pPr lvl="1">
              <a:defRPr/>
            </a:pPr>
            <a:endParaRPr lang="de-AT" sz="1600" dirty="0" smtClean="0"/>
          </a:p>
          <a:p>
            <a:pPr marL="255588" lvl="1" indent="0">
              <a:buFont typeface="Wingdings" panose="05000000000000000000" pitchFamily="2" charset="2"/>
              <a:buNone/>
              <a:defRPr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05572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z="2400" smtClean="0"/>
              <a:t>Inhalte der Lehrveranstaltung</a:t>
            </a:r>
          </a:p>
        </p:txBody>
      </p:sp>
      <p:sp>
        <p:nvSpPr>
          <p:cNvPr id="9219" name="Rectangle 19"/>
          <p:cNvSpPr>
            <a:spLocks noGrp="1"/>
          </p:cNvSpPr>
          <p:nvPr>
            <p:ph type="body" idx="4294967295"/>
          </p:nvPr>
        </p:nvSpPr>
        <p:spPr>
          <a:xfrm>
            <a:off x="460375" y="1773238"/>
            <a:ext cx="8072438" cy="446405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None/>
              <a:defRPr/>
            </a:pPr>
            <a:endParaRPr lang="de-AT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sz="2000" b="1" dirty="0" smtClean="0"/>
              <a:t>Verbreiterung</a:t>
            </a:r>
            <a:r>
              <a:rPr lang="de-AT" altLang="en-US" sz="2000" dirty="0" smtClean="0"/>
              <a:t> in Richtung Staatsausgabenseite</a:t>
            </a:r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sz="1600" dirty="0" smtClean="0"/>
              <a:t>New Public Management, Organisations- und </a:t>
            </a:r>
            <a:r>
              <a:rPr lang="de-AT" altLang="en-US" sz="1600" dirty="0" err="1" smtClean="0"/>
              <a:t>Governance</a:t>
            </a:r>
            <a:r>
              <a:rPr lang="de-AT" altLang="en-US" sz="1600" dirty="0" smtClean="0"/>
              <a:t> Aspekte, Qualität öffentlicher Dienstleistungen, öffentliche Finanzkontrolle, kommunale Wirtschaftspolitik, kommunale Aufgabenerfüllung, Finanzierung kommunaler Aufgaben</a:t>
            </a:r>
          </a:p>
          <a:p>
            <a:pPr marL="457200" indent="-457200" eaLnBrk="1" hangingPunct="1">
              <a:defRPr/>
            </a:pPr>
            <a:endParaRPr lang="de-AT" altLang="en-US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sz="2000" b="1" dirty="0" smtClean="0"/>
              <a:t>Vertiefung</a:t>
            </a:r>
            <a:r>
              <a:rPr lang="de-AT" altLang="en-US" sz="2000" dirty="0" smtClean="0"/>
              <a:t> zentraler Konzepte</a:t>
            </a:r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sz="1600" dirty="0" smtClean="0"/>
              <a:t>Effizienz- und Verteilungsaspekte, methodische Herangehensweise (empirische Evaluation staatl. Maßnahmen im Bereich Infrastruktur, Privatisierung, Regulierung, etc.) </a:t>
            </a: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461963" y="6342063"/>
            <a:ext cx="89217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803B1828-8196-437F-A465-7982A38DFA30}" type="slidenum"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de-AT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9221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</p:spTree>
    <p:extLst>
      <p:ext uri="{BB962C8B-B14F-4D97-AF65-F5344CB8AC3E}">
        <p14:creationId xmlns:p14="http://schemas.microsoft.com/office/powerpoint/2010/main" val="3763579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z="2400" smtClean="0"/>
              <a:t>Ein Beispiel</a:t>
            </a:r>
          </a:p>
        </p:txBody>
      </p:sp>
      <p:sp>
        <p:nvSpPr>
          <p:cNvPr id="9219" name="Rectangle 19"/>
          <p:cNvSpPr>
            <a:spLocks noGrp="1"/>
          </p:cNvSpPr>
          <p:nvPr>
            <p:ph type="body" idx="4294967295"/>
          </p:nvPr>
        </p:nvSpPr>
        <p:spPr>
          <a:xfrm>
            <a:off x="460375" y="1773238"/>
            <a:ext cx="8072438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err="1"/>
              <a:t>Tiefenbeck</a:t>
            </a:r>
            <a:r>
              <a:rPr lang="en-US" sz="1800" dirty="0"/>
              <a:t>, Verena, et al. "Overcoming Salience Bias: How Real-Time Feedback Fosters Resource Conservation." </a:t>
            </a:r>
            <a:r>
              <a:rPr lang="en-US" sz="1800" i="1" dirty="0"/>
              <a:t>Management Science</a:t>
            </a:r>
            <a:r>
              <a:rPr lang="en-US" sz="1800" dirty="0"/>
              <a:t> (2016).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/>
          </a:p>
          <a:p>
            <a:pPr marL="288935">
              <a:defRPr/>
            </a:pPr>
            <a:r>
              <a:rPr lang="en-US" sz="1900" dirty="0" smtClean="0"/>
              <a:t>“Smart systems” to reduce energy usage (showering)</a:t>
            </a:r>
          </a:p>
          <a:p>
            <a:pPr marL="561975" lvl="1">
              <a:defRPr/>
            </a:pPr>
            <a:r>
              <a:rPr lang="en-US" sz="1800" dirty="0" smtClean="0"/>
              <a:t>The </a:t>
            </a:r>
            <a:r>
              <a:rPr lang="en-US" sz="1800" dirty="0"/>
              <a:t>average household </a:t>
            </a:r>
            <a:r>
              <a:rPr lang="en-US" sz="1800" dirty="0" smtClean="0"/>
              <a:t>consumes </a:t>
            </a:r>
            <a:r>
              <a:rPr lang="en-US" sz="1800" dirty="0"/>
              <a:t>five </a:t>
            </a:r>
            <a:r>
              <a:rPr lang="en-US" sz="1800" dirty="0" smtClean="0"/>
              <a:t>times </a:t>
            </a:r>
            <a:r>
              <a:rPr lang="en-US" sz="1800" dirty="0"/>
              <a:t>as much energy when showering as for its entire </a:t>
            </a:r>
            <a:r>
              <a:rPr lang="en-US" sz="1800" dirty="0" smtClean="0"/>
              <a:t>lighting (four </a:t>
            </a:r>
            <a:r>
              <a:rPr lang="en-US" sz="1800" dirty="0"/>
              <a:t>times as much as for the </a:t>
            </a:r>
            <a:r>
              <a:rPr lang="en-US" sz="1800" dirty="0" smtClean="0"/>
              <a:t>fridge)</a:t>
            </a:r>
            <a:endParaRPr lang="en-US" sz="1800" dirty="0"/>
          </a:p>
          <a:p>
            <a:pPr marL="561975" lvl="1" eaLnBrk="1" hangingPunct="1">
              <a:defRPr/>
            </a:pPr>
            <a:endParaRPr lang="en-US" sz="1800" dirty="0" smtClean="0"/>
          </a:p>
          <a:p>
            <a:pPr marL="288935">
              <a:defRPr/>
            </a:pPr>
            <a:r>
              <a:rPr lang="en-US" sz="1900" dirty="0" smtClean="0"/>
              <a:t>Randomized Controlled Trial (RCT)</a:t>
            </a:r>
          </a:p>
          <a:p>
            <a:pPr marL="288935">
              <a:defRPr/>
            </a:pPr>
            <a:r>
              <a:rPr lang="en-US" sz="1900" dirty="0" smtClean="0"/>
              <a:t>Implemented in Swiss household</a:t>
            </a:r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3185" indent="0"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Treatments:</a:t>
            </a:r>
          </a:p>
          <a:p>
            <a:pPr marL="561975" lvl="1" eaLnBrk="1" hangingPunct="1">
              <a:defRPr/>
            </a:pPr>
            <a:r>
              <a:rPr lang="en-US" sz="1800" b="1" dirty="0" smtClean="0"/>
              <a:t>Real-Time Feedback</a:t>
            </a:r>
            <a:r>
              <a:rPr lang="en-US" sz="1800" dirty="0" smtClean="0"/>
              <a:t>: liter and temperature</a:t>
            </a:r>
          </a:p>
          <a:p>
            <a:pPr marL="561975" lvl="1" eaLnBrk="1" hangingPunct="1">
              <a:defRPr/>
            </a:pPr>
            <a:r>
              <a:rPr lang="en-US" sz="1800" b="1" dirty="0" smtClean="0"/>
              <a:t>Control</a:t>
            </a:r>
            <a:r>
              <a:rPr lang="en-US" sz="1800" dirty="0" smtClean="0"/>
              <a:t>: without feedback</a:t>
            </a:r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de-AT" sz="1600" dirty="0"/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461963" y="6342063"/>
            <a:ext cx="89217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149DFD7E-B71C-4C5B-82DD-2D80CBF63764}" type="slidenum"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de-AT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</p:spTree>
    <p:extLst>
      <p:ext uri="{BB962C8B-B14F-4D97-AF65-F5344CB8AC3E}">
        <p14:creationId xmlns:p14="http://schemas.microsoft.com/office/powerpoint/2010/main" val="3990310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z="2400" smtClean="0"/>
              <a:t>Main Results</a:t>
            </a: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461963" y="6342063"/>
            <a:ext cx="89217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2BD6B796-8595-4877-B85D-F0D817F3F675}" type="slidenum"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de-AT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326" y="-1336096"/>
            <a:ext cx="12490652" cy="95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87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8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z="2400" dirty="0" err="1" smtClean="0"/>
              <a:t>Results</a:t>
            </a:r>
            <a:endParaRPr lang="de-AT" altLang="en-US" sz="2400" dirty="0" smtClean="0"/>
          </a:p>
        </p:txBody>
      </p:sp>
      <p:sp>
        <p:nvSpPr>
          <p:cNvPr id="9219" name="Rectangle 19"/>
          <p:cNvSpPr>
            <a:spLocks noGrp="1"/>
          </p:cNvSpPr>
          <p:nvPr>
            <p:ph type="body" idx="4294967295"/>
          </p:nvPr>
        </p:nvSpPr>
        <p:spPr>
          <a:xfrm>
            <a:off x="460375" y="1773238"/>
            <a:ext cx="8072438" cy="4464050"/>
          </a:xfrm>
        </p:spPr>
        <p:txBody>
          <a:bodyPr>
            <a:normAutofit/>
          </a:bodyPr>
          <a:lstStyle/>
          <a:p>
            <a:pPr marL="733425" lvl="1" indent="-457200" eaLnBrk="1" hangingPunct="1">
              <a:defRPr/>
            </a:pPr>
            <a:endParaRPr lang="en-US" sz="1800" dirty="0" smtClean="0"/>
          </a:p>
          <a:p>
            <a:pPr marL="733425" lvl="1" indent="-457200" eaLnBrk="1" hangingPunct="1">
              <a:defRPr/>
            </a:pPr>
            <a:endParaRPr lang="en-US" sz="2200" dirty="0" smtClean="0"/>
          </a:p>
          <a:p>
            <a:pPr marL="733425" lvl="1" indent="-457200" eaLnBrk="1" hangingPunct="1">
              <a:defRPr/>
            </a:pPr>
            <a:r>
              <a:rPr lang="en-US" sz="2200" dirty="0" smtClean="0"/>
              <a:t>22% reduction in energy consumption!</a:t>
            </a:r>
            <a:endParaRPr lang="en-US" sz="1800" dirty="0"/>
          </a:p>
          <a:p>
            <a:pPr marL="733425" lvl="1" indent="-457200">
              <a:defRPr/>
            </a:pPr>
            <a:r>
              <a:rPr lang="en-US" sz="2200" dirty="0"/>
              <a:t>~</a:t>
            </a:r>
            <a:r>
              <a:rPr lang="en-US" sz="2200" dirty="0" smtClean="0"/>
              <a:t>1.2 </a:t>
            </a:r>
            <a:r>
              <a:rPr lang="en-US" sz="2200" dirty="0"/>
              <a:t>kWh per day and </a:t>
            </a:r>
            <a:r>
              <a:rPr lang="en-US" sz="2200" dirty="0" smtClean="0"/>
              <a:t>household </a:t>
            </a:r>
          </a:p>
          <a:p>
            <a:pPr marL="733425" lvl="1" indent="-457200">
              <a:defRPr/>
            </a:pPr>
            <a:r>
              <a:rPr lang="en-US" sz="2200" dirty="0" smtClean="0"/>
              <a:t>Exceeds average </a:t>
            </a:r>
            <a:r>
              <a:rPr lang="en-US" sz="2200" dirty="0"/>
              <a:t>energy use for </a:t>
            </a:r>
            <a:r>
              <a:rPr lang="en-US" sz="2200" dirty="0" smtClean="0"/>
              <a:t>lighting (or 8KM driving distance per day in electric car)</a:t>
            </a:r>
          </a:p>
          <a:p>
            <a:pPr marL="276225" lvl="1" indent="0" eaLnBrk="1" hangingPunct="1">
              <a:buNone/>
              <a:defRPr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de-AT" sz="1800" dirty="0"/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461963" y="6342063"/>
            <a:ext cx="89217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DADEA6E8-4290-4432-AA38-25292755C695}" type="slidenum"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de-AT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1269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</p:spTree>
    <p:extLst>
      <p:ext uri="{BB962C8B-B14F-4D97-AF65-F5344CB8AC3E}">
        <p14:creationId xmlns:p14="http://schemas.microsoft.com/office/powerpoint/2010/main" val="79495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en-US" sz="2400" smtClean="0"/>
              <a:t>Interpretation</a:t>
            </a:r>
          </a:p>
        </p:txBody>
      </p:sp>
      <p:sp>
        <p:nvSpPr>
          <p:cNvPr id="9219" name="Rectangle 19"/>
          <p:cNvSpPr>
            <a:spLocks noGrp="1"/>
          </p:cNvSpPr>
          <p:nvPr>
            <p:ph type="body" idx="4294967295"/>
          </p:nvPr>
        </p:nvSpPr>
        <p:spPr>
          <a:xfrm>
            <a:off x="460375" y="1773238"/>
            <a:ext cx="8072438" cy="4464050"/>
          </a:xfrm>
        </p:spPr>
        <p:txBody>
          <a:bodyPr/>
          <a:lstStyle/>
          <a:p>
            <a:pPr marL="733425" lvl="1" indent="-457200" eaLnBrk="1" hangingPunct="1">
              <a:defRPr/>
            </a:pPr>
            <a:endParaRPr lang="en-US" sz="1600" dirty="0" smtClean="0"/>
          </a:p>
          <a:p>
            <a:pPr marL="733425" lvl="1" indent="-457200" eaLnBrk="1" hangingPunct="1">
              <a:defRPr/>
            </a:pPr>
            <a:endParaRPr lang="en-US" sz="1600" dirty="0" smtClean="0"/>
          </a:p>
          <a:p>
            <a:pPr marL="457200" indent="-457200" eaLnBrk="1" hangingPunct="1">
              <a:defRPr/>
            </a:pPr>
            <a:r>
              <a:rPr lang="en-US" sz="2200" dirty="0"/>
              <a:t>“</a:t>
            </a:r>
            <a:r>
              <a:rPr lang="en-US" sz="2200" dirty="0" smtClean="0"/>
              <a:t>Salience bias”: people focus on salient features of the decision environment</a:t>
            </a:r>
          </a:p>
          <a:p>
            <a:pPr marL="457200" indent="-457200" eaLnBrk="1" hangingPunct="1">
              <a:defRPr/>
            </a:pPr>
            <a:r>
              <a:rPr lang="en-US" sz="2200" dirty="0" smtClean="0"/>
              <a:t>In combination with social norm</a:t>
            </a:r>
            <a:endParaRPr lang="en-US" sz="2200" dirty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marL="276225" lvl="1" indent="0" eaLnBrk="1" hangingPunct="1">
              <a:buFont typeface="Wingdings" panose="05000000000000000000" pitchFamily="2" charset="2"/>
              <a:buNone/>
              <a:defRPr/>
            </a:pPr>
            <a:endParaRPr lang="de-AT" sz="1600" dirty="0"/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461963" y="6342063"/>
            <a:ext cx="89217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t>SEITE </a:t>
            </a:r>
            <a:fld id="{3937AFFF-A864-47F4-B72F-5DB6BEC4B2FD}" type="slidenum">
              <a:rPr lang="de-AT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de-AT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5365" name="Rectangle 21"/>
          <p:cNvSpPr>
            <a:spLocks/>
          </p:cNvSpPr>
          <p:nvPr/>
        </p:nvSpPr>
        <p:spPr bwMode="auto">
          <a:xfrm>
            <a:off x="539750" y="6381750"/>
            <a:ext cx="80724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57200" indent="-457200" eaLnBrk="0" hangingPunct="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de-AT" altLang="en-US" sz="1200"/>
          </a:p>
        </p:txBody>
      </p:sp>
    </p:spTree>
    <p:extLst>
      <p:ext uri="{BB962C8B-B14F-4D97-AF65-F5344CB8AC3E}">
        <p14:creationId xmlns:p14="http://schemas.microsoft.com/office/powerpoint/2010/main" val="1859245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4:3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4x3 ohne Bilder V1.potx" id="{69580BB5-6193-49E3-A283-C9F4E90C52DF}" vid="{7D77786D-C66A-433D-8918-36F48AD5C53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96BCE4-1D7B-4519-A6C0-DC8F4F396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86C4A-2F87-4773-AB69-3A0E4F1BA093}">
  <ds:schemaRefs>
    <ds:schemaRef ds:uri="dde413db-0745-4f3a-8dca-564dc7ff6f7d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08b0a3ee-3d2a-451c-9a1a-7e5d5b0c9c77"/>
    <ds:schemaRef ds:uri="1a8d9a65-8471-4209-a900-f8e11db75e0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52E085-737D-42F1-B9DC-9C10AC7EC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4x3 ohne Bilder V1-1</Template>
  <TotalTime>0</TotalTime>
  <Words>368</Words>
  <Application>Microsoft Office PowerPoint</Application>
  <PresentationFormat>Bildschirmpräsentation (4:3)</PresentationFormat>
  <Paragraphs>82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Georgia</vt:lpstr>
      <vt:lpstr>Verdana</vt:lpstr>
      <vt:lpstr>Wingdings</vt:lpstr>
      <vt:lpstr>WU 4:3</vt:lpstr>
      <vt:lpstr>MA Vertiefung „Öffentliche Wirtschaft und Infrastrukturökonomie“</vt:lpstr>
      <vt:lpstr>Finanzwissenschaft im Masterstudium</vt:lpstr>
      <vt:lpstr>Inhalte der Lehrveranstaltung</vt:lpstr>
      <vt:lpstr>Inhalte der Lehrveranstaltung</vt:lpstr>
      <vt:lpstr>Ein Beispiel</vt:lpstr>
      <vt:lpstr>Main Results</vt:lpstr>
      <vt:lpstr>PowerPoint-Präsentation</vt:lpstr>
      <vt:lpstr>Results</vt:lpstr>
      <vt:lpstr>Interpretation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2017-05-11T11:17:45Z</dcterms:created>
  <dcterms:modified xsi:type="dcterms:W3CDTF">2018-06-07T09:00:17Z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