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21"/>
  </p:notesMasterIdLst>
  <p:handoutMasterIdLst>
    <p:handoutMasterId r:id="rId22"/>
  </p:handoutMasterIdLst>
  <p:sldIdLst>
    <p:sldId id="293" r:id="rId2"/>
    <p:sldId id="299" r:id="rId3"/>
    <p:sldId id="300" r:id="rId4"/>
    <p:sldId id="301" r:id="rId5"/>
    <p:sldId id="297" r:id="rId6"/>
    <p:sldId id="309" r:id="rId7"/>
    <p:sldId id="305" r:id="rId8"/>
    <p:sldId id="302" r:id="rId9"/>
    <p:sldId id="306" r:id="rId10"/>
    <p:sldId id="310" r:id="rId11"/>
    <p:sldId id="303" r:id="rId12"/>
    <p:sldId id="311" r:id="rId13"/>
    <p:sldId id="308" r:id="rId14"/>
    <p:sldId id="307" r:id="rId15"/>
    <p:sldId id="286" r:id="rId16"/>
    <p:sldId id="289" r:id="rId17"/>
    <p:sldId id="312" r:id="rId18"/>
    <p:sldId id="313" r:id="rId19"/>
    <p:sldId id="283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6DF038A-AB58-4327-BB8D-C842178242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27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3285DA6-460D-4B1B-9E86-F041FE0EEA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68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Schlagen sich individuelle „Irrationalitäten“ im Marktergebnis nieder? Strategische Komplemente und Substitute sind wichtig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285DA6-460D-4B1B-9E86-F041FE0EEAB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3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Schlagen sich individuelle „Irrationalitäten“ im Marktergebnis nieder? Strategische Komplemente und Substitute sind wichtig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285DA6-460D-4B1B-9E86-F041FE0EEAB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82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Schlagen sich individuelle „Irrationalitäten“ im Marktergebnis nieder? Strategische Komplemente und Substitute sind wichtig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285DA6-460D-4B1B-9E86-F041FE0EEAB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37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Schlagen sich individuelle „Irrationalitäten“ im Marktergebnis nieder? Strategische Komplemente und Substitute sind wichtig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285DA6-460D-4B1B-9E86-F041FE0EEAB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469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285DA6-460D-4B1B-9E86-F041FE0EEAB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20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6" y="3654044"/>
            <a:ext cx="7133782" cy="1141422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6" y="4804610"/>
            <a:ext cx="7133782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8312" y="2357430"/>
            <a:ext cx="510382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975" y="2552695"/>
            <a:ext cx="488281" cy="2233627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354557" y="6341555"/>
            <a:ext cx="2895600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62407" y="6341555"/>
            <a:ext cx="892150" cy="365125"/>
          </a:xfrm>
        </p:spPr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07.06.2018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kurzem Titel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44675"/>
            <a:ext cx="7669156" cy="4382571"/>
          </a:xfrm>
        </p:spPr>
        <p:txBody>
          <a:bodyPr lIns="0" r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07.06.2018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3" y="1844675"/>
            <a:ext cx="8485187" cy="481012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überschrift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2009384"/>
            <a:ext cx="7668769" cy="113215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6" y="3161536"/>
            <a:ext cx="7668769" cy="10001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 mit kurzem Text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7" y="2786058"/>
            <a:ext cx="8213282" cy="828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4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3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07.06.2018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 (Vergleich)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3" y="1844675"/>
            <a:ext cx="3960811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844675"/>
            <a:ext cx="3960000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14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07.06.2018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6" y="1844675"/>
            <a:ext cx="7668769" cy="439153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56" y="6341555"/>
            <a:ext cx="32174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6341555"/>
            <a:ext cx="892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6" y="432000"/>
            <a:ext cx="628016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07.06.2018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ransition>
    <p:fade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5547" y="4041160"/>
            <a:ext cx="8210141" cy="828000"/>
          </a:xfrm>
        </p:spPr>
        <p:txBody>
          <a:bodyPr/>
          <a:lstStyle/>
          <a:p>
            <a:pPr algn="ctr"/>
            <a:r>
              <a:rPr lang="de-AT" sz="6000" dirty="0" smtClean="0"/>
              <a:t>I.O.</a:t>
            </a:r>
            <a:endParaRPr lang="de-AT" sz="6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5547" y="5229200"/>
            <a:ext cx="8210141" cy="568058"/>
          </a:xfrm>
        </p:spPr>
        <p:txBody>
          <a:bodyPr/>
          <a:lstStyle/>
          <a:p>
            <a:pPr algn="ctr"/>
            <a:r>
              <a:rPr lang="de-AT" sz="2400" dirty="0" smtClean="0"/>
              <a:t>Univ.-Prof. Dr. Christoph Weiss </a:t>
            </a:r>
          </a:p>
          <a:p>
            <a:endParaRPr lang="de-AT" sz="2800" dirty="0" smtClean="0"/>
          </a:p>
          <a:p>
            <a:endParaRPr lang="de-AT" sz="2800" dirty="0"/>
          </a:p>
        </p:txBody>
      </p:sp>
      <p:sp>
        <p:nvSpPr>
          <p:cNvPr id="4" name="Rechteck 3"/>
          <p:cNvSpPr/>
          <p:nvPr/>
        </p:nvSpPr>
        <p:spPr>
          <a:xfrm>
            <a:off x="7129011" y="2492896"/>
            <a:ext cx="1512168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Themen (Auswahl)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916832"/>
            <a:ext cx="7669156" cy="4608512"/>
          </a:xfrm>
        </p:spPr>
        <p:txBody>
          <a:bodyPr>
            <a:normAutofit fontScale="77500" lnSpcReduction="20000"/>
          </a:bodyPr>
          <a:lstStyle/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Gründe und Folgen von Fusionen, Kartelle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Fusionswellen, Merger-Paradox, Motive, Wirtschaftspolitik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Bayer &amp; Monsanto</a:t>
            </a:r>
          </a:p>
          <a:p>
            <a:endParaRPr lang="de-AT" dirty="0" smtClean="0"/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Vertikale Restriktionen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Nachfragemacht im LEH, Buchpreisbindung, Plattformen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Amazon.com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/>
              <a:t>Bündelung / Kopplung / Kompatibilität </a:t>
            </a:r>
          </a:p>
          <a:p>
            <a:pPr lvl="1"/>
            <a:r>
              <a:rPr lang="de-AT" dirty="0" smtClean="0"/>
              <a:t>Beispiel: Microsoft (Office/WMP)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Information vs. Privatsphäre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Google, Facebook</a:t>
            </a:r>
          </a:p>
          <a:p>
            <a:pPr lvl="1"/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… </a:t>
            </a:r>
          </a:p>
          <a:p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76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Strafen für Microsoft</a:t>
            </a:r>
          </a:p>
        </p:txBody>
      </p:sp>
      <p:sp>
        <p:nvSpPr>
          <p:cNvPr id="32771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de-DE" altLang="de-DE" sz="2000" i="1" dirty="0" smtClean="0"/>
              <a:t>Microsoft und der Windows Media Player </a:t>
            </a:r>
            <a:r>
              <a:rPr lang="de-DE" altLang="de-DE" sz="2000" dirty="0" smtClean="0"/>
              <a:t>(</a:t>
            </a:r>
            <a:r>
              <a:rPr lang="de-DE" altLang="de-DE" sz="2000" dirty="0" err="1" smtClean="0"/>
              <a:t>Commission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Decision</a:t>
            </a:r>
            <a:r>
              <a:rPr lang="de-DE" altLang="de-DE" sz="2000" dirty="0" smtClean="0"/>
              <a:t> of 24.3.2004, COMP/C-3/37.792 Microsoft, 21.4.2004, C(2004)900 final)</a:t>
            </a:r>
          </a:p>
          <a:p>
            <a:pPr eaLnBrk="1" hangingPunct="1"/>
            <a:endParaRPr lang="de-DE" altLang="de-DE" sz="1600" dirty="0" smtClean="0"/>
          </a:p>
          <a:p>
            <a:pPr eaLnBrk="1" hangingPunct="1">
              <a:lnSpc>
                <a:spcPct val="110000"/>
              </a:lnSpc>
            </a:pPr>
            <a:r>
              <a:rPr lang="de-DE" altLang="de-DE" sz="1600" dirty="0" smtClean="0"/>
              <a:t>„In a </a:t>
            </a:r>
            <a:r>
              <a:rPr lang="de-DE" altLang="de-DE" sz="1600" dirty="0" err="1" smtClean="0"/>
              <a:t>nutshell</a:t>
            </a:r>
            <a:r>
              <a:rPr lang="de-DE" altLang="de-DE" sz="1600" dirty="0" smtClean="0"/>
              <a:t>, </a:t>
            </a:r>
            <a:r>
              <a:rPr lang="de-DE" altLang="de-DE" sz="1600" dirty="0" err="1" smtClean="0"/>
              <a:t>tying</a:t>
            </a:r>
            <a:r>
              <a:rPr lang="de-DE" altLang="de-DE" sz="1600" dirty="0" smtClean="0"/>
              <a:t> WMP </a:t>
            </a:r>
            <a:r>
              <a:rPr lang="de-DE" altLang="de-DE" sz="1600" dirty="0" err="1" smtClean="0"/>
              <a:t>with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the</a:t>
            </a:r>
            <a:r>
              <a:rPr lang="de-DE" altLang="de-DE" sz="1600" dirty="0" smtClean="0"/>
              <a:t> dominant Windows </a:t>
            </a:r>
            <a:r>
              <a:rPr lang="de-DE" altLang="de-DE" sz="1600" dirty="0" err="1" smtClean="0"/>
              <a:t>makes</a:t>
            </a:r>
            <a:r>
              <a:rPr lang="de-DE" altLang="de-DE" sz="1600" dirty="0" smtClean="0"/>
              <a:t> WMP </a:t>
            </a:r>
            <a:r>
              <a:rPr lang="de-DE" altLang="de-DE" sz="1600" dirty="0" err="1" smtClean="0"/>
              <a:t>the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platform</a:t>
            </a:r>
            <a:r>
              <a:rPr lang="de-DE" altLang="de-DE" sz="1600" dirty="0" smtClean="0"/>
              <a:t> of </a:t>
            </a:r>
            <a:r>
              <a:rPr lang="de-DE" altLang="de-DE" sz="1600" dirty="0" err="1" smtClean="0"/>
              <a:t>choice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for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complementary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content</a:t>
            </a:r>
            <a:r>
              <a:rPr lang="de-DE" altLang="de-DE" sz="1600" dirty="0" smtClean="0"/>
              <a:t> and </a:t>
            </a:r>
            <a:r>
              <a:rPr lang="de-DE" altLang="de-DE" sz="1600" dirty="0" err="1" smtClean="0"/>
              <a:t>applications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which</a:t>
            </a:r>
            <a:r>
              <a:rPr lang="de-DE" altLang="de-DE" sz="1600" dirty="0" smtClean="0"/>
              <a:t> in turn </a:t>
            </a:r>
            <a:r>
              <a:rPr lang="de-DE" altLang="de-DE" sz="1600" dirty="0" err="1" smtClean="0"/>
              <a:t>risks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foreclosing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competition</a:t>
            </a:r>
            <a:r>
              <a:rPr lang="de-DE" altLang="de-DE" sz="1600" dirty="0" smtClean="0"/>
              <a:t> in </a:t>
            </a:r>
            <a:r>
              <a:rPr lang="de-DE" altLang="de-DE" sz="1600" dirty="0" err="1" smtClean="0"/>
              <a:t>the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market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for</a:t>
            </a:r>
            <a:r>
              <a:rPr lang="de-DE" altLang="de-DE" sz="1600" dirty="0" smtClean="0"/>
              <a:t> media </a:t>
            </a:r>
            <a:r>
              <a:rPr lang="de-DE" altLang="de-DE" sz="1600" dirty="0" err="1" smtClean="0"/>
              <a:t>players</a:t>
            </a:r>
            <a:r>
              <a:rPr lang="de-DE" altLang="de-DE" sz="1600" dirty="0" smtClean="0"/>
              <a:t>.“ …“</a:t>
            </a:r>
            <a:r>
              <a:rPr lang="en-GB" altLang="de-DE" sz="1600" dirty="0" smtClean="0"/>
              <a:t>Microsoft’s tying practice creates a serious risk of </a:t>
            </a:r>
            <a:r>
              <a:rPr lang="en-GB" altLang="de-DE" sz="1600" dirty="0" err="1" smtClean="0"/>
              <a:t>forclosing</a:t>
            </a:r>
            <a:r>
              <a:rPr lang="en-GB" altLang="de-DE" sz="1600" dirty="0" smtClean="0"/>
              <a:t> competition and stifling innovation” (</a:t>
            </a:r>
            <a:r>
              <a:rPr lang="en-GB" altLang="de-DE" sz="1600" dirty="0" err="1" smtClean="0"/>
              <a:t>Rz</a:t>
            </a:r>
            <a:r>
              <a:rPr lang="en-GB" altLang="de-DE" sz="1600" dirty="0" smtClean="0"/>
              <a:t> 842).</a:t>
            </a:r>
          </a:p>
          <a:p>
            <a:pPr eaLnBrk="1" hangingPunct="1"/>
            <a:endParaRPr lang="en-GB" altLang="de-DE" sz="1600" dirty="0" smtClean="0"/>
          </a:p>
          <a:p>
            <a:pPr eaLnBrk="1" hangingPunct="1"/>
            <a:r>
              <a:rPr lang="en-GB" altLang="de-DE" sz="2000" dirty="0" smtClean="0"/>
              <a:t>European Commission imposes fines:</a:t>
            </a:r>
          </a:p>
          <a:p>
            <a:pPr lvl="1" eaLnBrk="1" hangingPunct="1"/>
            <a:r>
              <a:rPr lang="en-GB" altLang="de-DE" sz="1600" dirty="0" smtClean="0"/>
              <a:t>2004: 497 Mill. €</a:t>
            </a:r>
          </a:p>
          <a:p>
            <a:pPr lvl="1" eaLnBrk="1" hangingPunct="1"/>
            <a:r>
              <a:rPr lang="en-GB" altLang="de-DE" sz="1600" dirty="0" smtClean="0"/>
              <a:t>2006: 280 Mill. €</a:t>
            </a:r>
          </a:p>
          <a:p>
            <a:pPr lvl="1" eaLnBrk="1" hangingPunct="1"/>
            <a:r>
              <a:rPr lang="en-GB" altLang="de-DE" sz="1600" dirty="0" smtClean="0"/>
              <a:t>2008: 899 Mill. €</a:t>
            </a:r>
          </a:p>
          <a:p>
            <a:pPr lvl="1" eaLnBrk="1" hangingPunct="1"/>
            <a:r>
              <a:rPr lang="en-GB" altLang="de-DE" sz="1600" dirty="0" smtClean="0"/>
              <a:t>2013: 561 Mill. €</a:t>
            </a:r>
            <a:endParaRPr lang="de-DE" altLang="de-DE" sz="1600" dirty="0" smtClean="0"/>
          </a:p>
          <a:p>
            <a:pPr eaLnBrk="1" hangingPunct="1"/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43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Themen (Auswahl)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916832"/>
            <a:ext cx="7669156" cy="4680520"/>
          </a:xfrm>
        </p:spPr>
        <p:txBody>
          <a:bodyPr>
            <a:normAutofit fontScale="77500" lnSpcReduction="20000"/>
          </a:bodyPr>
          <a:lstStyle/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Gründe und Folgen von Fusionen, Kartelle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Fusionswellen, Merger-Paradox, Motive, Wirtschaftspolitik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Bayer &amp; Monsanto</a:t>
            </a:r>
          </a:p>
          <a:p>
            <a:endParaRPr lang="de-AT" dirty="0" smtClean="0"/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Vertikale Restriktionen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Nachfragemacht im LEH, Buchpreisbindung, Plattformen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Amazon.com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Bündelung / Kopplung / Kompatibilität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Microsoft (Office/WMP)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/>
              <a:t>Information vs. Privatsphäre</a:t>
            </a:r>
          </a:p>
          <a:p>
            <a:pPr lvl="1"/>
            <a:r>
              <a:rPr lang="de-AT" dirty="0" smtClean="0"/>
              <a:t>Preisdiskriminierung</a:t>
            </a:r>
          </a:p>
          <a:p>
            <a:pPr lvl="1"/>
            <a:r>
              <a:rPr lang="de-AT" dirty="0" smtClean="0"/>
              <a:t>Beispiel: Google, Facebook</a:t>
            </a:r>
          </a:p>
          <a:p>
            <a:pPr lvl="1"/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9" name="Rechteck 8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01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Information / Privatsphäre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„</a:t>
            </a:r>
            <a:r>
              <a:rPr lang="en-US" dirty="0" smtClean="0"/>
              <a:t>... </a:t>
            </a:r>
            <a:r>
              <a:rPr lang="en-US" dirty="0"/>
              <a:t>two tools that have revolutionized the discipline over the past </a:t>
            </a:r>
            <a:r>
              <a:rPr lang="en-US" dirty="0" smtClean="0"/>
              <a:t>forty years</a:t>
            </a:r>
            <a:r>
              <a:rPr lang="en-US" dirty="0"/>
              <a:t>: game theory and </a:t>
            </a:r>
            <a:r>
              <a:rPr lang="en-US" b="1" dirty="0"/>
              <a:t>information </a:t>
            </a:r>
            <a:r>
              <a:rPr lang="en-US" b="1" dirty="0" smtClean="0"/>
              <a:t>theory</a:t>
            </a:r>
            <a:r>
              <a:rPr lang="en-US" dirty="0" smtClean="0"/>
              <a:t>” </a:t>
            </a:r>
            <a:r>
              <a:rPr lang="en-US" dirty="0"/>
              <a:t>(</a:t>
            </a:r>
            <a:r>
              <a:rPr lang="en-US" dirty="0" err="1"/>
              <a:t>Tirole</a:t>
            </a:r>
            <a:r>
              <a:rPr lang="en-US" dirty="0"/>
              <a:t>, J., 2017, </a:t>
            </a:r>
            <a:r>
              <a:rPr lang="en-US" dirty="0" smtClean="0"/>
              <a:t>Economics for </a:t>
            </a:r>
            <a:r>
              <a:rPr lang="en-US" dirty="0"/>
              <a:t>the Common Good, </a:t>
            </a:r>
            <a:r>
              <a:rPr lang="en-US" dirty="0" smtClean="0"/>
              <a:t>S. </a:t>
            </a:r>
            <a:r>
              <a:rPr lang="en-US" dirty="0"/>
              <a:t>80)</a:t>
            </a:r>
            <a:endParaRPr lang="en-US" dirty="0" smtClean="0"/>
          </a:p>
          <a:p>
            <a:endParaRPr lang="en-US" dirty="0" smtClean="0"/>
          </a:p>
          <a:p>
            <a:r>
              <a:rPr lang="de-AT" dirty="0" smtClean="0"/>
              <a:t>„</a:t>
            </a:r>
            <a:r>
              <a:rPr lang="en-US" dirty="0" smtClean="0"/>
              <a:t>The </a:t>
            </a:r>
            <a:r>
              <a:rPr lang="en-US" b="1" dirty="0"/>
              <a:t>internet</a:t>
            </a:r>
            <a:r>
              <a:rPr lang="en-US" dirty="0"/>
              <a:t> revolution is the new industrial </a:t>
            </a:r>
            <a:r>
              <a:rPr lang="en-US" dirty="0" smtClean="0"/>
              <a:t>revolution” </a:t>
            </a:r>
            <a:r>
              <a:rPr lang="fr-FR" dirty="0" smtClean="0"/>
              <a:t>(</a:t>
            </a:r>
            <a:r>
              <a:rPr lang="fr-FR" dirty="0"/>
              <a:t>Forbes Magazine, Oct. 5, 2012).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Marktmacht</a:t>
            </a:r>
            <a:r>
              <a:rPr lang="en-US" dirty="0" smtClean="0"/>
              <a:t>? </a:t>
            </a:r>
            <a:r>
              <a:rPr lang="en-US" dirty="0" err="1" smtClean="0"/>
              <a:t>Rekordstrafe</a:t>
            </a:r>
            <a:r>
              <a:rPr lang="en-US" dirty="0" smtClean="0"/>
              <a:t> (2,42 </a:t>
            </a:r>
            <a:r>
              <a:rPr lang="en-US" dirty="0" err="1" smtClean="0"/>
              <a:t>Mrd</a:t>
            </a:r>
            <a:r>
              <a:rPr lang="en-US" dirty="0" smtClean="0"/>
              <a:t>. €) der EU </a:t>
            </a:r>
            <a:r>
              <a:rPr lang="en-US" dirty="0" err="1" smtClean="0"/>
              <a:t>gegen</a:t>
            </a:r>
            <a:r>
              <a:rPr lang="en-US" dirty="0" smtClean="0"/>
              <a:t> Google, </a:t>
            </a:r>
            <a:r>
              <a:rPr lang="en-US" dirty="0" err="1" smtClean="0"/>
              <a:t>Juni</a:t>
            </a:r>
            <a:r>
              <a:rPr lang="en-US" dirty="0" smtClean="0"/>
              <a:t> 2017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“If </a:t>
            </a:r>
            <a:r>
              <a:rPr lang="en-US" dirty="0"/>
              <a:t>this is the age of information, then </a:t>
            </a:r>
            <a:r>
              <a:rPr lang="en-US" b="1" dirty="0"/>
              <a:t>privacy</a:t>
            </a:r>
            <a:r>
              <a:rPr lang="en-US" dirty="0"/>
              <a:t> is the issue of our </a:t>
            </a:r>
            <a:r>
              <a:rPr lang="en-US" dirty="0" smtClean="0"/>
              <a:t>times” (</a:t>
            </a:r>
            <a:r>
              <a:rPr lang="en-US" dirty="0" err="1"/>
              <a:t>Acquisti</a:t>
            </a:r>
            <a:r>
              <a:rPr lang="en-US" dirty="0"/>
              <a:t> A., </a:t>
            </a:r>
            <a:r>
              <a:rPr lang="en-US" dirty="0" smtClean="0"/>
              <a:t>et al., 2015, </a:t>
            </a:r>
            <a:r>
              <a:rPr lang="en-US" dirty="0"/>
              <a:t>Science, </a:t>
            </a:r>
            <a:r>
              <a:rPr lang="en-US" dirty="0" smtClean="0"/>
              <a:t>S. 509). The “privacy paradox”: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Regulierung</a:t>
            </a:r>
            <a:r>
              <a:rPr lang="en-US" dirty="0" smtClean="0"/>
              <a:t> </a:t>
            </a:r>
            <a:r>
              <a:rPr lang="en-US" dirty="0" err="1" smtClean="0"/>
              <a:t>notwendig</a:t>
            </a:r>
            <a:r>
              <a:rPr lang="en-US" dirty="0" smtClean="0"/>
              <a:t>?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76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Facebook 2018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26" y="2026914"/>
            <a:ext cx="5480570" cy="413839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56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Geschichte I.O.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de-DE" dirty="0" smtClean="0"/>
              <a:t>„Wurzeln“ des Faches: Edward Mason (1939) und Jo </a:t>
            </a:r>
            <a:r>
              <a:rPr lang="de-DE" dirty="0" err="1" smtClean="0"/>
              <a:t>Bain</a:t>
            </a:r>
            <a:r>
              <a:rPr lang="de-DE" dirty="0" smtClean="0"/>
              <a:t> (1949</a:t>
            </a:r>
            <a:r>
              <a:rPr lang="de-DE" dirty="0" smtClean="0"/>
              <a:t>). Erste Zeitschrift: Journal </a:t>
            </a:r>
            <a:r>
              <a:rPr lang="de-DE" dirty="0" err="1" smtClean="0"/>
              <a:t>of</a:t>
            </a:r>
            <a:r>
              <a:rPr lang="de-DE" dirty="0" smtClean="0"/>
              <a:t> Industrial Economics, 1952. Erstes Lehrbuch: F.M. Scherer, 1970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Frühe Literatur – deskriptiv, nicht-analytischer Ansatz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err="1" smtClean="0"/>
              <a:t>Structure</a:t>
            </a:r>
            <a:r>
              <a:rPr lang="de-DE" dirty="0" smtClean="0"/>
              <a:t> – </a:t>
            </a:r>
            <a:r>
              <a:rPr lang="de-DE" dirty="0" err="1" smtClean="0"/>
              <a:t>Conduct</a:t>
            </a:r>
            <a:r>
              <a:rPr lang="de-DE" dirty="0" smtClean="0"/>
              <a:t> – Performance (SCP) Approach („</a:t>
            </a:r>
            <a:r>
              <a:rPr lang="de-DE" dirty="0" err="1" smtClean="0"/>
              <a:t>old</a:t>
            </a:r>
            <a:r>
              <a:rPr lang="de-DE" dirty="0" smtClean="0"/>
              <a:t> IO“): </a:t>
            </a:r>
          </a:p>
          <a:p>
            <a:pPr lvl="1"/>
            <a:r>
              <a:rPr lang="de-DE" dirty="0" smtClean="0"/>
              <a:t>Marktstruktur wird als gegeben unterstellt</a:t>
            </a:r>
          </a:p>
          <a:p>
            <a:pPr lvl="1"/>
            <a:r>
              <a:rPr lang="de-DE" dirty="0" smtClean="0"/>
              <a:t>Ökonometrische Regressionen auf Querschnittsdatenbasis</a:t>
            </a:r>
          </a:p>
        </p:txBody>
      </p:sp>
      <p:sp>
        <p:nvSpPr>
          <p:cNvPr id="4" name="Rechteck 3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Geschichte I.O.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dirty="0" smtClean="0"/>
              <a:t>„Neue Industrieökonomie“:</a:t>
            </a:r>
          </a:p>
          <a:p>
            <a:pPr lvl="1"/>
            <a:r>
              <a:rPr lang="de-DE" dirty="0" smtClean="0"/>
              <a:t>Marktstruktur ist endogen bestimmt</a:t>
            </a:r>
          </a:p>
          <a:p>
            <a:pPr lvl="1"/>
            <a:r>
              <a:rPr lang="de-DE" dirty="0" smtClean="0"/>
              <a:t>Aktuelle Forschung basiert auf formalen Modellen</a:t>
            </a:r>
          </a:p>
          <a:p>
            <a:pPr lvl="1"/>
            <a:r>
              <a:rPr lang="de-DE" dirty="0" smtClean="0"/>
              <a:t>Vielzahl unterschiedlicher (Partial-)Modelle</a:t>
            </a:r>
          </a:p>
          <a:p>
            <a:pPr lvl="1"/>
            <a:r>
              <a:rPr lang="de-DE" dirty="0" smtClean="0"/>
              <a:t>Empirische Analysen: „intra-</a:t>
            </a:r>
            <a:r>
              <a:rPr lang="de-DE" dirty="0" err="1" smtClean="0"/>
              <a:t>industry</a:t>
            </a:r>
            <a:r>
              <a:rPr lang="de-DE" dirty="0" smtClean="0"/>
              <a:t>“, Fallstudien, Experimente, </a:t>
            </a:r>
            <a:r>
              <a:rPr lang="de-DE" dirty="0" smtClean="0"/>
              <a:t>...</a:t>
            </a:r>
          </a:p>
          <a:p>
            <a:pPr lvl="1"/>
            <a:endParaRPr lang="de-DE" dirty="0"/>
          </a:p>
          <a:p>
            <a:pPr lvl="1"/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Zeitschriften</a:t>
            </a:r>
            <a:r>
              <a:rPr lang="en-US" dirty="0" smtClean="0"/>
              <a:t> (“International </a:t>
            </a:r>
            <a:r>
              <a:rPr lang="en-US" dirty="0"/>
              <a:t>Journal of Industrial </a:t>
            </a:r>
            <a:r>
              <a:rPr lang="en-US" dirty="0" smtClean="0"/>
              <a:t>Organization” </a:t>
            </a:r>
            <a:r>
              <a:rPr lang="en-US" dirty="0" err="1" smtClean="0"/>
              <a:t>seit</a:t>
            </a:r>
            <a:r>
              <a:rPr lang="en-US" dirty="0" smtClean="0"/>
              <a:t> 1983 und “Review </a:t>
            </a:r>
            <a:r>
              <a:rPr lang="en-US" dirty="0"/>
              <a:t>of Industrial </a:t>
            </a:r>
            <a:r>
              <a:rPr lang="en-US" dirty="0" smtClean="0"/>
              <a:t>Organization” </a:t>
            </a:r>
            <a:r>
              <a:rPr lang="en-US" dirty="0" err="1" smtClean="0"/>
              <a:t>seit</a:t>
            </a:r>
            <a:r>
              <a:rPr lang="en-US" dirty="0" smtClean="0"/>
              <a:t> 1984</a:t>
            </a:r>
            <a:r>
              <a:rPr lang="en-US" dirty="0"/>
              <a:t>) </a:t>
            </a:r>
            <a:r>
              <a:rPr lang="en-US" dirty="0" smtClean="0"/>
              <a:t>und </a:t>
            </a:r>
            <a:r>
              <a:rPr lang="en-US" dirty="0" err="1" smtClean="0"/>
              <a:t>Lehrbücher</a:t>
            </a:r>
            <a:r>
              <a:rPr lang="en-US" dirty="0" smtClean="0"/>
              <a:t> (</a:t>
            </a:r>
            <a:r>
              <a:rPr lang="en-US" dirty="0" err="1" smtClean="0"/>
              <a:t>Tirole</a:t>
            </a:r>
            <a:r>
              <a:rPr lang="en-US" dirty="0"/>
              <a:t>, 1988)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Literatur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2019" y="1844675"/>
            <a:ext cx="7669156" cy="4608661"/>
          </a:xfrm>
        </p:spPr>
        <p:txBody>
          <a:bodyPr>
            <a:normAutofit fontScale="70000" lnSpcReduction="20000"/>
          </a:bodyPr>
          <a:lstStyle/>
          <a:p>
            <a:pPr lvl="1" eaLnBrk="1" hangingPunct="1">
              <a:lnSpc>
                <a:spcPct val="120000"/>
              </a:lnSpc>
            </a:pPr>
            <a:r>
              <a:rPr lang="de-DE" sz="3000" b="1" dirty="0" err="1" smtClean="0"/>
              <a:t>Pepall</a:t>
            </a:r>
            <a:r>
              <a:rPr lang="de-DE" sz="3000" b="1" dirty="0" smtClean="0"/>
              <a:t>, L., Richards, D., Norman, G., </a:t>
            </a:r>
            <a:r>
              <a:rPr lang="de-DE" sz="3000" dirty="0" smtClean="0"/>
              <a:t>(2014). Industrial </a:t>
            </a:r>
            <a:r>
              <a:rPr lang="de-DE" sz="3000" dirty="0" err="1" smtClean="0"/>
              <a:t>Organization</a:t>
            </a:r>
            <a:r>
              <a:rPr lang="de-DE" sz="3000" dirty="0" smtClean="0"/>
              <a:t>: Contemporary </a:t>
            </a:r>
            <a:r>
              <a:rPr lang="de-DE" sz="3000" dirty="0" err="1" smtClean="0"/>
              <a:t>Theory</a:t>
            </a:r>
            <a:r>
              <a:rPr lang="de-DE" sz="3000" dirty="0" smtClean="0"/>
              <a:t> </a:t>
            </a:r>
            <a:r>
              <a:rPr lang="de-DE" sz="3000" dirty="0" err="1" smtClean="0"/>
              <a:t>and</a:t>
            </a:r>
            <a:r>
              <a:rPr lang="de-DE" sz="3000" dirty="0" smtClean="0"/>
              <a:t> </a:t>
            </a:r>
            <a:r>
              <a:rPr lang="de-DE" sz="3000" dirty="0" err="1" smtClean="0"/>
              <a:t>Empirical</a:t>
            </a:r>
            <a:r>
              <a:rPr lang="de-DE" sz="3000" dirty="0" smtClean="0"/>
              <a:t> </a:t>
            </a:r>
            <a:r>
              <a:rPr lang="de-DE" sz="3000" dirty="0" err="1" smtClean="0"/>
              <a:t>Applications</a:t>
            </a:r>
            <a:r>
              <a:rPr lang="de-DE" sz="3000" dirty="0" smtClean="0"/>
              <a:t>. Blackwell Publishing. 5</a:t>
            </a:r>
            <a:r>
              <a:rPr lang="de-DE" sz="3000" baseline="30000" dirty="0" smtClean="0"/>
              <a:t>th</a:t>
            </a:r>
            <a:r>
              <a:rPr lang="de-DE" sz="3000" dirty="0" smtClean="0"/>
              <a:t> Ed.</a:t>
            </a:r>
          </a:p>
          <a:p>
            <a:pPr lvl="1">
              <a:lnSpc>
                <a:spcPct val="120000"/>
              </a:lnSpc>
            </a:pPr>
            <a:r>
              <a:rPr lang="en-US" sz="3000" b="1" dirty="0"/>
              <a:t>Motta, M.</a:t>
            </a:r>
            <a:r>
              <a:rPr lang="en-US" sz="3000" dirty="0"/>
              <a:t>, (2004), Competition Policy: Theory and Practice; Cambridge University </a:t>
            </a:r>
            <a:r>
              <a:rPr lang="en-US" sz="3000" dirty="0" smtClean="0"/>
              <a:t>Press</a:t>
            </a:r>
            <a:endParaRPr lang="de-DE" sz="2400" dirty="0" smtClean="0"/>
          </a:p>
          <a:p>
            <a:pPr lvl="1" eaLnBrk="1" hangingPunct="1">
              <a:lnSpc>
                <a:spcPct val="120000"/>
              </a:lnSpc>
            </a:pPr>
            <a:r>
              <a:rPr lang="de-DE" sz="2600" dirty="0" err="1" smtClean="0"/>
              <a:t>Belleflamme</a:t>
            </a:r>
            <a:r>
              <a:rPr lang="de-DE" sz="2600" dirty="0" smtClean="0"/>
              <a:t>, P., and Peitz, M., (2015), Industrial </a:t>
            </a:r>
            <a:r>
              <a:rPr lang="de-DE" sz="2600" dirty="0" err="1" smtClean="0"/>
              <a:t>Organization</a:t>
            </a:r>
            <a:r>
              <a:rPr lang="de-DE" sz="2600" dirty="0" smtClean="0"/>
              <a:t>: </a:t>
            </a:r>
            <a:r>
              <a:rPr lang="de-DE" sz="2600" dirty="0" err="1" smtClean="0"/>
              <a:t>Markets</a:t>
            </a:r>
            <a:r>
              <a:rPr lang="de-DE" sz="2600" dirty="0" smtClean="0"/>
              <a:t> and </a:t>
            </a:r>
            <a:r>
              <a:rPr lang="de-DE" sz="2600" dirty="0" err="1" smtClean="0"/>
              <a:t>Strategies</a:t>
            </a:r>
            <a:r>
              <a:rPr lang="de-DE" sz="2600" dirty="0" smtClean="0"/>
              <a:t>. Cambridge University Press, 2</a:t>
            </a:r>
            <a:r>
              <a:rPr lang="de-DE" sz="2600" baseline="30000" dirty="0" smtClean="0"/>
              <a:t>nd</a:t>
            </a:r>
            <a:r>
              <a:rPr lang="de-DE" sz="2600" dirty="0" smtClean="0"/>
              <a:t> Ed.</a:t>
            </a:r>
          </a:p>
          <a:p>
            <a:pPr lvl="1" eaLnBrk="1" hangingPunct="1">
              <a:lnSpc>
                <a:spcPct val="120000"/>
              </a:lnSpc>
            </a:pPr>
            <a:r>
              <a:rPr lang="de-DE" sz="2600" dirty="0" smtClean="0"/>
              <a:t>Church, J., and Ware, R., (2000), Industrial </a:t>
            </a:r>
            <a:r>
              <a:rPr lang="de-DE" sz="2600" dirty="0" err="1" smtClean="0"/>
              <a:t>Organization</a:t>
            </a:r>
            <a:r>
              <a:rPr lang="de-DE" sz="2600" dirty="0" smtClean="0"/>
              <a:t>; McGraw-Hill</a:t>
            </a:r>
          </a:p>
          <a:p>
            <a:pPr lvl="1" eaLnBrk="1" hangingPunct="1">
              <a:lnSpc>
                <a:spcPct val="120000"/>
              </a:lnSpc>
            </a:pPr>
            <a:r>
              <a:rPr lang="de-DE" sz="2600" dirty="0" smtClean="0"/>
              <a:t>Bester, H., (2004), Theorie der Industrieökonomik, Springer.</a:t>
            </a:r>
          </a:p>
          <a:p>
            <a:pPr lvl="1" eaLnBrk="1" hangingPunct="1">
              <a:lnSpc>
                <a:spcPct val="120000"/>
              </a:lnSpc>
            </a:pPr>
            <a:r>
              <a:rPr lang="de-DE" sz="2600" dirty="0" smtClean="0"/>
              <a:t>Martin, S, (1993), </a:t>
            </a:r>
            <a:r>
              <a:rPr lang="de-DE" sz="2600" dirty="0" err="1" smtClean="0"/>
              <a:t>Advanced</a:t>
            </a:r>
            <a:r>
              <a:rPr lang="de-DE" sz="2600" dirty="0" smtClean="0"/>
              <a:t> Industrial Economics, Blackwell.</a:t>
            </a:r>
          </a:p>
        </p:txBody>
      </p:sp>
      <p:sp>
        <p:nvSpPr>
          <p:cNvPr id="4" name="Rechteck 3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9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Literatur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de-DE" dirty="0" err="1" smtClean="0"/>
              <a:t>Tirole</a:t>
            </a:r>
            <a:r>
              <a:rPr lang="de-DE" dirty="0" smtClean="0"/>
              <a:t>, J., (1988), The </a:t>
            </a:r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Industrial </a:t>
            </a:r>
            <a:r>
              <a:rPr lang="de-DE" dirty="0" err="1" smtClean="0"/>
              <a:t>Organization</a:t>
            </a:r>
            <a:r>
              <a:rPr lang="de-DE" dirty="0" smtClean="0"/>
              <a:t>, The MIT Press</a:t>
            </a:r>
          </a:p>
          <a:p>
            <a:pPr lvl="1" eaLnBrk="1" hangingPunct="1"/>
            <a:r>
              <a:rPr lang="de-DE" dirty="0" err="1" smtClean="0"/>
              <a:t>Tirole</a:t>
            </a:r>
            <a:r>
              <a:rPr lang="de-DE" dirty="0" smtClean="0"/>
              <a:t>, J., (1999), Industrieökonomik, 2. Auflage, Oldenburg.</a:t>
            </a:r>
          </a:p>
          <a:p>
            <a:pPr lvl="1" eaLnBrk="1" hangingPunct="1"/>
            <a:r>
              <a:rPr lang="de-DE" dirty="0" smtClean="0"/>
              <a:t>Schmalensee, R., </a:t>
            </a:r>
            <a:r>
              <a:rPr lang="de-DE" dirty="0" err="1" smtClean="0"/>
              <a:t>and</a:t>
            </a:r>
            <a:r>
              <a:rPr lang="de-DE" dirty="0" smtClean="0"/>
              <a:t> Willig, R., (1989), Handbook </a:t>
            </a:r>
            <a:r>
              <a:rPr lang="de-DE" dirty="0" err="1" smtClean="0"/>
              <a:t>of</a:t>
            </a:r>
            <a:r>
              <a:rPr lang="de-DE" dirty="0" smtClean="0"/>
              <a:t> Industrial </a:t>
            </a:r>
            <a:r>
              <a:rPr lang="de-DE" dirty="0" err="1" smtClean="0"/>
              <a:t>Organization</a:t>
            </a:r>
            <a:r>
              <a:rPr lang="de-DE" dirty="0" smtClean="0"/>
              <a:t>, Vol. 1-2, North-Holland.</a:t>
            </a:r>
          </a:p>
          <a:p>
            <a:pPr lvl="1" eaLnBrk="1" hangingPunct="1"/>
            <a:r>
              <a:rPr lang="de-DE" dirty="0" smtClean="0"/>
              <a:t>Armstrong, M., R.H., Porter, (2007). Handbook </a:t>
            </a:r>
            <a:r>
              <a:rPr lang="de-DE" dirty="0" err="1" smtClean="0"/>
              <a:t>of</a:t>
            </a:r>
            <a:r>
              <a:rPr lang="de-DE" dirty="0" smtClean="0"/>
              <a:t> Industrial </a:t>
            </a:r>
            <a:r>
              <a:rPr lang="de-DE" dirty="0" err="1" smtClean="0"/>
              <a:t>Organization</a:t>
            </a:r>
            <a:r>
              <a:rPr lang="de-DE" dirty="0" smtClean="0"/>
              <a:t>, </a:t>
            </a:r>
            <a:r>
              <a:rPr lang="de-DE" dirty="0" err="1" smtClean="0"/>
              <a:t>Vol</a:t>
            </a:r>
            <a:r>
              <a:rPr lang="de-DE" dirty="0" smtClean="0"/>
              <a:t>, 3, North Holland</a:t>
            </a:r>
          </a:p>
          <a:p>
            <a:pPr lvl="1" eaLnBrk="1" hangingPunct="1">
              <a:lnSpc>
                <a:spcPct val="80000"/>
              </a:lnSpc>
            </a:pPr>
            <a:endParaRPr lang="de-DE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2400" dirty="0" smtClean="0"/>
              <a:t>Kopiervorlagen am Institut!</a:t>
            </a:r>
          </a:p>
        </p:txBody>
      </p:sp>
      <p:sp>
        <p:nvSpPr>
          <p:cNvPr id="4" name="Rechteck 3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57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Organisation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2019" y="1844675"/>
            <a:ext cx="7669156" cy="4536653"/>
          </a:xfrm>
        </p:spPr>
        <p:txBody>
          <a:bodyPr>
            <a:normAutofit/>
          </a:bodyPr>
          <a:lstStyle/>
          <a:p>
            <a:pPr eaLnBrk="1" hangingPunct="1"/>
            <a:r>
              <a:rPr lang="de-DE" dirty="0" smtClean="0"/>
              <a:t>„Vorlesung“ bis Ende Dezember: </a:t>
            </a:r>
          </a:p>
          <a:p>
            <a:pPr lvl="2" eaLnBrk="1" hangingPunct="1"/>
            <a:r>
              <a:rPr lang="de-DE" dirty="0" smtClean="0"/>
              <a:t>jeweils	Mi.  9.00 – 11.00 in D4.0.144</a:t>
            </a:r>
          </a:p>
          <a:p>
            <a:pPr lvl="2" eaLnBrk="1" hangingPunct="1"/>
            <a:r>
              <a:rPr lang="de-DE" dirty="0" smtClean="0"/>
              <a:t>und      	Do. 9.00 – 11.00 in D4.0.144</a:t>
            </a:r>
          </a:p>
          <a:p>
            <a:pPr eaLnBrk="1" hangingPunct="1"/>
            <a:r>
              <a:rPr lang="de-DE" dirty="0" smtClean="0"/>
              <a:t>Teil- bzw. Gesamtklausur(en)</a:t>
            </a:r>
          </a:p>
          <a:p>
            <a:r>
              <a:rPr lang="de-DE" dirty="0"/>
              <a:t>Übungsbeispiele!</a:t>
            </a:r>
          </a:p>
          <a:p>
            <a:pPr eaLnBrk="1" hangingPunct="1"/>
            <a:r>
              <a:rPr lang="de-DE" dirty="0" smtClean="0"/>
              <a:t>„Seminar“ in Jänner: </a:t>
            </a:r>
          </a:p>
          <a:p>
            <a:pPr lvl="2" eaLnBrk="1" hangingPunct="1"/>
            <a:r>
              <a:rPr lang="de-DE" dirty="0" smtClean="0"/>
              <a:t>jeweils	Mi.  9.00 – 11.00 in D4.0.144</a:t>
            </a:r>
          </a:p>
          <a:p>
            <a:pPr lvl="2" eaLnBrk="1" hangingPunct="1"/>
            <a:r>
              <a:rPr lang="de-DE" dirty="0" smtClean="0"/>
              <a:t>und     	Do. 9.00 – 11.00 in D4.0.144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Basis für Master-Arbeit</a:t>
            </a:r>
          </a:p>
          <a:p>
            <a:r>
              <a:rPr lang="de-DE" dirty="0"/>
              <a:t>Aktuelles auf der Homepage sowie </a:t>
            </a:r>
            <a:r>
              <a:rPr lang="de-DE" dirty="0" err="1" smtClean="0"/>
              <a:t>Learn@WU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53797" y="4812248"/>
            <a:ext cx="753462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1600" dirty="0">
                <a:latin typeface="+mn-lt"/>
              </a:rPr>
              <a:t>„Jean </a:t>
            </a:r>
            <a:r>
              <a:rPr lang="de-DE" sz="1600" dirty="0" err="1">
                <a:latin typeface="+mn-lt"/>
              </a:rPr>
              <a:t>Tirole</a:t>
            </a:r>
            <a:r>
              <a:rPr lang="de-DE" sz="1600" dirty="0">
                <a:latin typeface="+mn-lt"/>
              </a:rPr>
              <a:t> zähmt mächtige Firmen“ (Bayerischer </a:t>
            </a:r>
            <a:r>
              <a:rPr lang="de-DE" sz="1600" dirty="0" smtClean="0">
                <a:latin typeface="+mn-lt"/>
              </a:rPr>
              <a:t>Rundfunk)</a:t>
            </a:r>
            <a:endParaRPr lang="de-DE" sz="1600" dirty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de-DE" sz="1600" dirty="0" smtClean="0">
                <a:latin typeface="+mn-lt"/>
              </a:rPr>
              <a:t>„Er </a:t>
            </a:r>
            <a:r>
              <a:rPr lang="de-DE" sz="1600" dirty="0">
                <a:latin typeface="+mn-lt"/>
              </a:rPr>
              <a:t>machte das Telefon und Fliegen </a:t>
            </a:r>
            <a:r>
              <a:rPr lang="de-DE" sz="1600" dirty="0" smtClean="0">
                <a:latin typeface="+mn-lt"/>
              </a:rPr>
              <a:t>billig“ (FAZ)</a:t>
            </a:r>
          </a:p>
          <a:p>
            <a:pPr algn="ctr">
              <a:spcAft>
                <a:spcPts val="600"/>
              </a:spcAft>
            </a:pPr>
            <a:r>
              <a:rPr lang="de-DE" sz="1600" dirty="0">
                <a:latin typeface="+mn-lt"/>
              </a:rPr>
              <a:t>…gezeigt, </a:t>
            </a:r>
            <a:r>
              <a:rPr lang="de-DE" sz="1600" dirty="0" smtClean="0">
                <a:latin typeface="+mn-lt"/>
              </a:rPr>
              <a:t>„wie </a:t>
            </a:r>
            <a:r>
              <a:rPr lang="de-DE" sz="1600" dirty="0">
                <a:latin typeface="+mn-lt"/>
              </a:rPr>
              <a:t>man die Macht von Unternehmen </a:t>
            </a:r>
            <a:r>
              <a:rPr lang="de-DE" sz="1600" dirty="0" smtClean="0">
                <a:latin typeface="+mn-lt"/>
              </a:rPr>
              <a:t>zügelt“ (Handelsblatt)</a:t>
            </a:r>
          </a:p>
          <a:p>
            <a:pPr algn="ctr">
              <a:spcAft>
                <a:spcPts val="600"/>
              </a:spcAft>
            </a:pPr>
            <a:r>
              <a:rPr lang="de-DE" sz="1600" dirty="0" smtClean="0">
                <a:latin typeface="+mn-lt"/>
              </a:rPr>
              <a:t>„</a:t>
            </a:r>
            <a:r>
              <a:rPr lang="de-DE" sz="1600" dirty="0">
                <a:latin typeface="+mn-lt"/>
              </a:rPr>
              <a:t>Modelle gegen Googles </a:t>
            </a:r>
            <a:r>
              <a:rPr lang="de-DE" sz="1600" dirty="0" smtClean="0">
                <a:latin typeface="+mn-lt"/>
              </a:rPr>
              <a:t>Marktmacht“ (Der Standard)</a:t>
            </a:r>
          </a:p>
          <a:p>
            <a:pPr algn="ctr">
              <a:spcAft>
                <a:spcPts val="600"/>
              </a:spcAft>
            </a:pPr>
            <a:r>
              <a:rPr lang="de-DE" sz="1600" dirty="0">
                <a:latin typeface="+mn-lt"/>
              </a:rPr>
              <a:t>„Der  Märkte-</a:t>
            </a:r>
            <a:r>
              <a:rPr lang="de-DE" sz="1600" dirty="0" err="1">
                <a:latin typeface="+mn-lt"/>
              </a:rPr>
              <a:t>Versteher</a:t>
            </a:r>
            <a:r>
              <a:rPr lang="de-DE" sz="1600" dirty="0">
                <a:latin typeface="+mn-lt"/>
              </a:rPr>
              <a:t>“ (Zeit-Online</a:t>
            </a:r>
            <a:r>
              <a:rPr lang="de-DE" sz="1600" dirty="0" smtClean="0">
                <a:latin typeface="+mn-lt"/>
              </a:rPr>
              <a:t>)</a:t>
            </a:r>
            <a:endParaRPr lang="de-DE" sz="1600" dirty="0">
              <a:latin typeface="+mn-lt"/>
            </a:endParaRPr>
          </a:p>
        </p:txBody>
      </p:sp>
      <p:pic>
        <p:nvPicPr>
          <p:cNvPr id="3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452" y="980728"/>
            <a:ext cx="4722812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32967" y="3645024"/>
            <a:ext cx="7974619" cy="867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1800" dirty="0">
                <a:latin typeface="+mn-lt"/>
              </a:rPr>
              <a:t>Jean </a:t>
            </a:r>
            <a:r>
              <a:rPr lang="de-DE" sz="1800" dirty="0" err="1">
                <a:latin typeface="+mn-lt"/>
              </a:rPr>
              <a:t>Tirole</a:t>
            </a:r>
            <a:r>
              <a:rPr lang="de-DE" sz="1800" dirty="0">
                <a:latin typeface="+mn-lt"/>
              </a:rPr>
              <a:t> (1953 – </a:t>
            </a:r>
            <a:r>
              <a:rPr lang="de-DE" sz="1800" dirty="0" smtClean="0">
                <a:latin typeface="+mn-lt"/>
              </a:rPr>
              <a:t>) </a:t>
            </a: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err="1" smtClean="0">
                <a:latin typeface="+mn-lt"/>
              </a:rPr>
              <a:t>Nobelpreis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2014</a:t>
            </a:r>
            <a:r>
              <a:rPr lang="en-US" sz="1800" dirty="0" smtClean="0">
                <a:latin typeface="+mn-lt"/>
              </a:rPr>
              <a:t>: “</a:t>
            </a:r>
            <a:r>
              <a:rPr lang="en-US" sz="1800" dirty="0">
                <a:latin typeface="+mn-lt"/>
              </a:rPr>
              <a:t>for his analysis of market power and regulation”</a:t>
            </a:r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997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Industrieökonomie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Die Industrieökonomie beschäftigt sich mit dem </a:t>
            </a:r>
            <a:r>
              <a:rPr lang="de-DE" dirty="0" smtClean="0">
                <a:solidFill>
                  <a:srgbClr val="FF0000"/>
                </a:solidFill>
              </a:rPr>
              <a:t>Verhalten</a:t>
            </a:r>
            <a:r>
              <a:rPr lang="de-DE" dirty="0" smtClean="0"/>
              <a:t> und der internen </a:t>
            </a:r>
            <a:r>
              <a:rPr lang="de-DE" dirty="0" smtClean="0">
                <a:solidFill>
                  <a:srgbClr val="FF0000"/>
                </a:solidFill>
              </a:rPr>
              <a:t>Organisation</a:t>
            </a:r>
            <a:r>
              <a:rPr lang="de-DE" dirty="0" smtClean="0"/>
              <a:t> von </a:t>
            </a:r>
            <a:r>
              <a:rPr lang="de-DE" dirty="0" smtClean="0">
                <a:solidFill>
                  <a:srgbClr val="FF0000"/>
                </a:solidFill>
              </a:rPr>
              <a:t>Unternehmen</a:t>
            </a:r>
            <a:r>
              <a:rPr lang="de-DE" dirty="0" smtClean="0"/>
              <a:t> auf Märkten, auf denen </a:t>
            </a:r>
            <a:r>
              <a:rPr lang="de-DE" dirty="0" smtClean="0">
                <a:solidFill>
                  <a:srgbClr val="FF0000"/>
                </a:solidFill>
              </a:rPr>
              <a:t>unvollständiger Wettbewerb</a:t>
            </a:r>
            <a:r>
              <a:rPr lang="de-DE" dirty="0" smtClean="0"/>
              <a:t> herrscht.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Themen (Auswahl):</a:t>
            </a:r>
          </a:p>
        </p:txBody>
      </p:sp>
      <p:sp>
        <p:nvSpPr>
          <p:cNvPr id="4" name="Rechteck 3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1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Themen (Auswahl)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916832"/>
            <a:ext cx="7669156" cy="4608512"/>
          </a:xfrm>
        </p:spPr>
        <p:txBody>
          <a:bodyPr>
            <a:normAutofit fontScale="77500" lnSpcReduction="20000"/>
          </a:bodyPr>
          <a:lstStyle/>
          <a:p>
            <a:r>
              <a:rPr lang="de-AT" dirty="0" smtClean="0"/>
              <a:t>Gründe und Folgen von Fusionen, Kartelle</a:t>
            </a:r>
          </a:p>
          <a:p>
            <a:pPr lvl="1"/>
            <a:r>
              <a:rPr lang="de-AT" dirty="0" smtClean="0"/>
              <a:t>Fusionswellen, Merger-Paradox, Motive, Wirtschaftspolitik </a:t>
            </a:r>
          </a:p>
          <a:p>
            <a:pPr lvl="1"/>
            <a:r>
              <a:rPr lang="de-AT" dirty="0" smtClean="0"/>
              <a:t>Beispiel: Bayer &amp; Monsanto</a:t>
            </a:r>
          </a:p>
          <a:p>
            <a:endParaRPr lang="de-AT" dirty="0" smtClean="0"/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Vertikale Restriktionen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Nachfragemacht im LEH, Buchpreisbindung, Plattformen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Amazon.com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Bündelung / Kopplung / Kompatibilität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Microsoft (Office/WMP)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Information vs. Privatsphäre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Google, Facebook</a:t>
            </a:r>
          </a:p>
          <a:p>
            <a:pPr lvl="1"/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… </a:t>
            </a:r>
          </a:p>
          <a:p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32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usione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2910" y="1000108"/>
            <a:ext cx="8032729" cy="4692661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819946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Themen (Auswahl)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916832"/>
            <a:ext cx="7669156" cy="4608512"/>
          </a:xfrm>
        </p:spPr>
        <p:txBody>
          <a:bodyPr>
            <a:normAutofit fontScale="77500" lnSpcReduction="20000"/>
          </a:bodyPr>
          <a:lstStyle/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Gründe und Folgen von Fusionen, Kartelle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Fusionswellen, Merger-Paradox, Motive, Wirtschaftspolitik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Bayer &amp; Monsanto</a:t>
            </a:r>
          </a:p>
          <a:p>
            <a:endParaRPr lang="de-AT" dirty="0" smtClean="0"/>
          </a:p>
          <a:p>
            <a:r>
              <a:rPr lang="de-AT" dirty="0" smtClean="0"/>
              <a:t>Vertikale Restriktionen </a:t>
            </a:r>
          </a:p>
          <a:p>
            <a:pPr lvl="1"/>
            <a:r>
              <a:rPr lang="de-AT" dirty="0" smtClean="0"/>
              <a:t>Nachfragemacht im LEH, Buchpreisbindung, Plattformen </a:t>
            </a:r>
          </a:p>
          <a:p>
            <a:pPr lvl="1"/>
            <a:r>
              <a:rPr lang="de-AT" dirty="0" smtClean="0"/>
              <a:t>Beispiel: Amazon.com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Bündelung / Kopplung / Kompatibilität 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Microsoft (Office/WMP)</a:t>
            </a:r>
          </a:p>
          <a:p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Information vs. Privatsphäre</a:t>
            </a:r>
          </a:p>
          <a:p>
            <a:pPr lvl="1"/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Beispiel: Google, Facebook</a:t>
            </a:r>
          </a:p>
          <a:p>
            <a:pPr lvl="1"/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… </a:t>
            </a:r>
          </a:p>
          <a:p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55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5508104" y="2204864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Vertikale Restriktionen</a:t>
            </a:r>
            <a:endParaRPr lang="de-AT" dirty="0"/>
          </a:p>
        </p:txBody>
      </p:sp>
      <p:sp>
        <p:nvSpPr>
          <p:cNvPr id="8" name="Abgerundetes Rechteck 7"/>
          <p:cNvSpPr/>
          <p:nvPr/>
        </p:nvSpPr>
        <p:spPr>
          <a:xfrm>
            <a:off x="5508104" y="3818657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5724128" y="2420888"/>
            <a:ext cx="1737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Produzent</a:t>
            </a:r>
            <a:endParaRPr lang="de-AT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796136" y="4047455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„Händler“</a:t>
            </a:r>
            <a:endParaRPr lang="de-AT" dirty="0">
              <a:latin typeface="+mn-lt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508104" y="5402833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652120" y="5559623"/>
            <a:ext cx="192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Konsument</a:t>
            </a:r>
            <a:endParaRPr lang="de-AT" dirty="0">
              <a:latin typeface="+mn-lt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331640" y="2204864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>
            <a:off x="1547664" y="2420888"/>
            <a:ext cx="1737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Produzent</a:t>
            </a:r>
            <a:endParaRPr lang="de-AT" dirty="0">
              <a:latin typeface="+mn-lt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31640" y="5402833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1475656" y="5559623"/>
            <a:ext cx="192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Konsument</a:t>
            </a:r>
            <a:endParaRPr lang="de-AT" dirty="0">
              <a:latin typeface="+mn-lt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411760" y="3356992"/>
            <a:ext cx="0" cy="17281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2555776" y="378904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smtClean="0"/>
              <a:t>p</a:t>
            </a:r>
            <a:endParaRPr lang="de-AT" i="1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6732246" y="3212976"/>
            <a:ext cx="0" cy="5040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732240" y="4797152"/>
            <a:ext cx="0" cy="5040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804248" y="47251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smtClean="0"/>
              <a:t>p</a:t>
            </a:r>
            <a:endParaRPr lang="de-AT" i="1" dirty="0"/>
          </a:p>
        </p:txBody>
      </p:sp>
      <p:sp>
        <p:nvSpPr>
          <p:cNvPr id="24" name="Textfeld 23"/>
          <p:cNvSpPr txBox="1"/>
          <p:nvPr/>
        </p:nvSpPr>
        <p:spPr>
          <a:xfrm>
            <a:off x="6800086" y="3140968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smtClean="0"/>
              <a:t>r</a:t>
            </a:r>
            <a:endParaRPr lang="de-AT" i="1" dirty="0"/>
          </a:p>
        </p:txBody>
      </p:sp>
      <p:sp>
        <p:nvSpPr>
          <p:cNvPr id="20" name="Rechteck 19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79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Kartellstrafen in Österreich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52" y="1772816"/>
            <a:ext cx="6319800" cy="475997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65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5508104" y="2204864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Amazon.com („Marketplace“)</a:t>
            </a:r>
            <a:endParaRPr lang="de-AT" dirty="0"/>
          </a:p>
        </p:txBody>
      </p:sp>
      <p:sp>
        <p:nvSpPr>
          <p:cNvPr id="8" name="Abgerundetes Rechteck 7"/>
          <p:cNvSpPr/>
          <p:nvPr/>
        </p:nvSpPr>
        <p:spPr>
          <a:xfrm>
            <a:off x="5508104" y="3818657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5724128" y="2420888"/>
            <a:ext cx="1737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Produzent</a:t>
            </a:r>
            <a:endParaRPr lang="de-AT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868144" y="4047455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„Händler“</a:t>
            </a:r>
            <a:endParaRPr lang="de-AT" dirty="0">
              <a:latin typeface="+mn-lt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508104" y="5402833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652120" y="5559623"/>
            <a:ext cx="192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Konsument</a:t>
            </a:r>
            <a:endParaRPr lang="de-AT" dirty="0">
              <a:latin typeface="+mn-lt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331640" y="2204864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>
            <a:off x="1547664" y="2420888"/>
            <a:ext cx="1737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Produzent</a:t>
            </a:r>
            <a:endParaRPr lang="de-AT" dirty="0">
              <a:latin typeface="+mn-lt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31640" y="5402833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1475656" y="5559623"/>
            <a:ext cx="192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Konsument</a:t>
            </a:r>
            <a:endParaRPr lang="de-AT" dirty="0">
              <a:latin typeface="+mn-lt"/>
            </a:endParaRP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6732246" y="3212976"/>
            <a:ext cx="0" cy="5040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732240" y="4797152"/>
            <a:ext cx="0" cy="5040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804248" y="47251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smtClean="0"/>
              <a:t>p</a:t>
            </a:r>
            <a:endParaRPr lang="de-AT" i="1" dirty="0"/>
          </a:p>
        </p:txBody>
      </p:sp>
      <p:sp>
        <p:nvSpPr>
          <p:cNvPr id="24" name="Textfeld 23"/>
          <p:cNvSpPr txBox="1"/>
          <p:nvPr/>
        </p:nvSpPr>
        <p:spPr>
          <a:xfrm>
            <a:off x="6800086" y="3140968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smtClean="0"/>
              <a:t>r</a:t>
            </a:r>
            <a:endParaRPr lang="de-AT" i="1" dirty="0"/>
          </a:p>
        </p:txBody>
      </p:sp>
      <p:sp>
        <p:nvSpPr>
          <p:cNvPr id="20" name="Abgerundetes Rechteck 19"/>
          <p:cNvSpPr/>
          <p:nvPr/>
        </p:nvSpPr>
        <p:spPr>
          <a:xfrm>
            <a:off x="1331640" y="3818657"/>
            <a:ext cx="2232248" cy="90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/>
          <p:cNvSpPr txBox="1"/>
          <p:nvPr/>
        </p:nvSpPr>
        <p:spPr>
          <a:xfrm>
            <a:off x="1606809" y="4047455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+mn-lt"/>
              </a:rPr>
              <a:t>„Händler“</a:t>
            </a:r>
            <a:endParaRPr lang="de-AT" dirty="0">
              <a:latin typeface="+mn-lt"/>
            </a:endParaRP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971600" y="2636912"/>
            <a:ext cx="0" cy="3181741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>
            <a:stCxn id="10" idx="1"/>
          </p:cNvCxnSpPr>
          <p:nvPr/>
        </p:nvCxnSpPr>
        <p:spPr>
          <a:xfrm flipH="1">
            <a:off x="971600" y="2658108"/>
            <a:ext cx="360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 flipH="1">
            <a:off x="971600" y="5791875"/>
            <a:ext cx="349863" cy="13389"/>
          </a:xfrm>
          <a:prstGeom prst="line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535390" y="39330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smtClean="0"/>
              <a:t>p</a:t>
            </a:r>
            <a:endParaRPr lang="de-AT" i="1" dirty="0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2411760" y="3212976"/>
            <a:ext cx="0" cy="5040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2411760" y="4797152"/>
            <a:ext cx="0" cy="504056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2555776" y="3140968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err="1" smtClean="0"/>
              <a:t>v</a:t>
            </a:r>
            <a:r>
              <a:rPr lang="de-AT" sz="2800" i="1" baseline="-25000" dirty="0" err="1" smtClean="0"/>
              <a:t>P</a:t>
            </a:r>
            <a:endParaRPr lang="de-AT" i="1" baseline="-25000" dirty="0"/>
          </a:p>
        </p:txBody>
      </p:sp>
      <p:sp>
        <p:nvSpPr>
          <p:cNvPr id="35" name="Textfeld 34"/>
          <p:cNvSpPr txBox="1"/>
          <p:nvPr/>
        </p:nvSpPr>
        <p:spPr>
          <a:xfrm>
            <a:off x="2555776" y="4777988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i="1" dirty="0" err="1" smtClean="0"/>
              <a:t>v</a:t>
            </a:r>
            <a:r>
              <a:rPr lang="de-AT" sz="2800" i="1" baseline="-25000" dirty="0" err="1" smtClean="0"/>
              <a:t>K</a:t>
            </a:r>
            <a:endParaRPr lang="de-AT" i="1" baseline="-25000" dirty="0"/>
          </a:p>
        </p:txBody>
      </p:sp>
      <p:sp>
        <p:nvSpPr>
          <p:cNvPr id="43" name="Rechteck 42"/>
          <p:cNvSpPr/>
          <p:nvPr/>
        </p:nvSpPr>
        <p:spPr>
          <a:xfrm>
            <a:off x="7892004" y="6165304"/>
            <a:ext cx="11444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52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_praes.vorlage_neu_inkl._basisformen_v1.1-1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988</Words>
  <Application>Microsoft Office PowerPoint</Application>
  <PresentationFormat>Bildschirmpräsentation (4:3)</PresentationFormat>
  <Paragraphs>169</Paragraphs>
  <Slides>19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Verdana</vt:lpstr>
      <vt:lpstr>Wingdings</vt:lpstr>
      <vt:lpstr>wu_praes.vorlage_neu_inkl._basisformen_v1.1-1</vt:lpstr>
      <vt:lpstr>I.O.</vt:lpstr>
      <vt:lpstr>PowerPoint-Präsentation</vt:lpstr>
      <vt:lpstr>Industrieökonomie</vt:lpstr>
      <vt:lpstr>Themen (Auswahl)</vt:lpstr>
      <vt:lpstr>PowerPoint-Präsentation</vt:lpstr>
      <vt:lpstr>Themen (Auswahl)</vt:lpstr>
      <vt:lpstr>Vertikale Restriktionen</vt:lpstr>
      <vt:lpstr>Kartellstrafen in Österreich</vt:lpstr>
      <vt:lpstr>Amazon.com („Marketplace“)</vt:lpstr>
      <vt:lpstr>Themen (Auswahl)</vt:lpstr>
      <vt:lpstr>Strafen für Microsoft</vt:lpstr>
      <vt:lpstr>Themen (Auswahl)</vt:lpstr>
      <vt:lpstr>Information / Privatsphäre</vt:lpstr>
      <vt:lpstr>Facebook 2018</vt:lpstr>
      <vt:lpstr>Geschichte I.O.</vt:lpstr>
      <vt:lpstr>Geschichte I.O.</vt:lpstr>
      <vt:lpstr>Literatur</vt:lpstr>
      <vt:lpstr>Literatur</vt:lpstr>
      <vt:lpstr>Organisation</vt:lpstr>
    </vt:vector>
  </TitlesOfParts>
  <Company>WU-WIEN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Standardgeraeteinstallation</dc:creator>
  <cp:lastModifiedBy>Weiss, Christoph</cp:lastModifiedBy>
  <cp:revision>159</cp:revision>
  <cp:lastPrinted>2003-04-03T08:49:57Z</cp:lastPrinted>
  <dcterms:created xsi:type="dcterms:W3CDTF">2003-04-01T11:41:04Z</dcterms:created>
  <dcterms:modified xsi:type="dcterms:W3CDTF">2018-06-07T10:36:23Z</dcterms:modified>
</cp:coreProperties>
</file>