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60" r:id="rId3"/>
    <p:sldId id="257" r:id="rId4"/>
    <p:sldId id="268" r:id="rId5"/>
    <p:sldId id="269" r:id="rId6"/>
    <p:sldId id="266" r:id="rId7"/>
    <p:sldId id="259" r:id="rId8"/>
    <p:sldId id="261" r:id="rId9"/>
  </p:sldIdLst>
  <p:sldSz cx="9144000" cy="6858000" type="screen4x3"/>
  <p:notesSz cx="6794500" cy="99314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F8"/>
    <a:srgbClr val="E5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E6EC82-D97B-4C26-890A-F3870DAFE15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6472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5103D-D999-4AC0-A5AA-7F5142D26D6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237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A939-6D4E-4C7E-A93E-EF5CAEA1C05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444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58E30-02C0-476C-A656-821E62386F0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324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79DBF-CA26-435C-B090-CA034BD8F5D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510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58A8-C184-44A4-B1C4-21BEC981F3F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808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AA905-C3A1-48A7-BCA2-63FCA255792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21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DFCC0-0D9B-4BEE-85FE-99CD58B5FF6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420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DE11-F677-4AAB-9EBD-80C544D8E2F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039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9E266-1972-4941-A948-00350652056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058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DD8D6-32E4-4C8B-8D8F-6140CA0AB51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561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035FE-F8EC-496D-AC4A-C225160E293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055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Textmasterformate durch Klicken bearbeiten</a:t>
            </a:r>
          </a:p>
          <a:p>
            <a:pPr lvl="1"/>
            <a:r>
              <a:rPr lang="de-AT" altLang="de-DE" smtClean="0"/>
              <a:t>Zweite Ebene</a:t>
            </a:r>
          </a:p>
          <a:p>
            <a:pPr lvl="2"/>
            <a:r>
              <a:rPr lang="de-AT" altLang="de-DE" smtClean="0"/>
              <a:t>Dritte Ebene</a:t>
            </a:r>
          </a:p>
          <a:p>
            <a:pPr lvl="3"/>
            <a:r>
              <a:rPr lang="de-AT" altLang="de-DE" smtClean="0"/>
              <a:t>Vierte Ebene</a:t>
            </a:r>
          </a:p>
          <a:p>
            <a:pPr lvl="4"/>
            <a:r>
              <a:rPr lang="de-AT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4FFF9D7-5E62-4F9F-9339-1294E02EEFD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47799"/>
            <a:ext cx="9144000" cy="2152651"/>
          </a:xfrm>
          <a:blipFill dpi="0" rotWithShape="1">
            <a:blip r:embed="rId2">
              <a:alphaModFix amt="17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 dirty="0" smtClean="0">
                <a:solidFill>
                  <a:srgbClr val="002060"/>
                </a:solidFill>
              </a:rPr>
              <a:t/>
            </a:r>
            <a:br>
              <a:rPr lang="de-AT" altLang="de-DE" dirty="0" smtClean="0">
                <a:solidFill>
                  <a:srgbClr val="002060"/>
                </a:solidFill>
              </a:rPr>
            </a:br>
            <a:r>
              <a:rPr lang="de-AT" altLang="de-DE" sz="3800" b="1" dirty="0" smtClean="0">
                <a:solidFill>
                  <a:srgbClr val="002060"/>
                </a:solidFill>
              </a:rPr>
              <a:t>Money</a:t>
            </a:r>
            <a:r>
              <a:rPr lang="de-AT" altLang="de-DE" sz="3800" b="1" dirty="0">
                <a:solidFill>
                  <a:srgbClr val="002060"/>
                </a:solidFill>
              </a:rPr>
              <a:t>, </a:t>
            </a:r>
            <a:r>
              <a:rPr lang="de-AT" altLang="de-DE" sz="3800" b="1" dirty="0" err="1">
                <a:solidFill>
                  <a:srgbClr val="002060"/>
                </a:solidFill>
              </a:rPr>
              <a:t>Credit</a:t>
            </a:r>
            <a:r>
              <a:rPr lang="de-AT" altLang="de-DE" sz="3800" b="1" dirty="0">
                <a:solidFill>
                  <a:srgbClr val="002060"/>
                </a:solidFill>
              </a:rPr>
              <a:t>, </a:t>
            </a:r>
            <a:r>
              <a:rPr lang="de-AT" altLang="de-DE" sz="3800" b="1" dirty="0" err="1">
                <a:solidFill>
                  <a:srgbClr val="002060"/>
                </a:solidFill>
              </a:rPr>
              <a:t>and</a:t>
            </a:r>
            <a:r>
              <a:rPr lang="de-AT" altLang="de-DE" sz="3800" b="1" dirty="0">
                <a:solidFill>
                  <a:srgbClr val="002060"/>
                </a:solidFill>
              </a:rPr>
              <a:t> </a:t>
            </a:r>
            <a:r>
              <a:rPr lang="de-AT" altLang="de-DE" sz="3800" b="1" dirty="0" err="1">
                <a:solidFill>
                  <a:srgbClr val="002060"/>
                </a:solidFill>
              </a:rPr>
              <a:t>Finance</a:t>
            </a:r>
            <a:r>
              <a:rPr lang="de-AT" altLang="de-DE" b="1" dirty="0">
                <a:solidFill>
                  <a:srgbClr val="002060"/>
                </a:solidFill>
              </a:rPr>
              <a:t/>
            </a:r>
            <a:br>
              <a:rPr lang="de-AT" altLang="de-DE" b="1" dirty="0">
                <a:solidFill>
                  <a:srgbClr val="002060"/>
                </a:solidFill>
              </a:rPr>
            </a:br>
            <a:endParaRPr lang="de-AT" altLang="de-DE" b="1" dirty="0">
              <a:solidFill>
                <a:srgbClr val="00206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e-AT" altLang="de-DE" sz="2800" dirty="0" smtClean="0">
                <a:solidFill>
                  <a:srgbClr val="002060"/>
                </a:solidFill>
              </a:rPr>
              <a:t>Economics </a:t>
            </a:r>
            <a:r>
              <a:rPr lang="de-AT" altLang="de-DE" sz="2800" dirty="0" err="1" smtClean="0">
                <a:solidFill>
                  <a:srgbClr val="002060"/>
                </a:solidFill>
              </a:rPr>
              <a:t>Master‘s</a:t>
            </a:r>
            <a:r>
              <a:rPr lang="de-AT" altLang="de-DE" sz="2800" dirty="0" smtClean="0">
                <a:solidFill>
                  <a:srgbClr val="002060"/>
                </a:solidFill>
              </a:rPr>
              <a:t> </a:t>
            </a:r>
            <a:r>
              <a:rPr lang="de-AT" altLang="de-DE" sz="2800" dirty="0" err="1" smtClean="0">
                <a:solidFill>
                  <a:srgbClr val="002060"/>
                </a:solidFill>
              </a:rPr>
              <a:t>Program</a:t>
            </a:r>
            <a:endParaRPr lang="de-AT" altLang="de-DE" sz="28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de-AT" altLang="de-DE" sz="2800" dirty="0" smtClean="0">
                <a:solidFill>
                  <a:srgbClr val="002060"/>
                </a:solidFill>
              </a:rPr>
              <a:t>WU Vienna</a:t>
            </a:r>
          </a:p>
          <a:p>
            <a:pPr eaLnBrk="1" hangingPunct="1"/>
            <a:r>
              <a:rPr lang="de-AT" altLang="de-DE" sz="2800" dirty="0" smtClean="0">
                <a:solidFill>
                  <a:srgbClr val="002060"/>
                </a:solidFill>
              </a:rPr>
              <a:t>Guido Schäfer</a:t>
            </a:r>
          </a:p>
          <a:p>
            <a:pPr eaLnBrk="1" hangingPunct="1"/>
            <a:r>
              <a:rPr lang="de-AT" altLang="de-DE" sz="2800" dirty="0" smtClean="0">
                <a:solidFill>
                  <a:srgbClr val="002060"/>
                </a:solidFill>
              </a:rPr>
              <a:t>June 2018</a:t>
            </a:r>
            <a:endParaRPr lang="de-AT" altLang="de-DE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blipFill dpi="0" rotWithShape="1">
            <a:blip r:embed="rId2">
              <a:alphaModFix amt="17000"/>
            </a:blip>
            <a:srcRect/>
            <a:stretch>
              <a:fillRect/>
            </a:stretch>
          </a:blipFill>
        </p:spPr>
        <p:txBody>
          <a:bodyPr/>
          <a:lstStyle/>
          <a:p>
            <a:pPr eaLnBrk="1" hangingPunct="1"/>
            <a:r>
              <a:rPr lang="de-AT" altLang="de-DE" sz="3600" b="1" dirty="0" err="1" smtClean="0">
                <a:solidFill>
                  <a:srgbClr val="002060"/>
                </a:solidFill>
              </a:rPr>
              <a:t>Instructors</a:t>
            </a:r>
            <a:endParaRPr lang="de-AT" altLang="de-DE" sz="3600" b="1" dirty="0" smtClean="0">
              <a:solidFill>
                <a:srgbClr val="00206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26670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de-AT" altLang="de-DE" dirty="0" smtClean="0">
                <a:solidFill>
                  <a:srgbClr val="002060"/>
                </a:solidFill>
              </a:rPr>
              <a:t>	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Hon.Prof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. Dr. Aurel Schubert </a:t>
            </a:r>
          </a:p>
          <a:p>
            <a:pPr eaLnBrk="1" hangingPunct="1">
              <a:buFontTx/>
              <a:buNone/>
            </a:pPr>
            <a:r>
              <a:rPr lang="de-AT" altLang="de-DE" sz="2400" dirty="0" smtClean="0">
                <a:solidFill>
                  <a:srgbClr val="002060"/>
                </a:solidFill>
              </a:rPr>
              <a:t>	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Director</a:t>
            </a:r>
            <a:r>
              <a:rPr lang="de-AT" altLang="de-DE" sz="2400" dirty="0" smtClean="0">
                <a:solidFill>
                  <a:srgbClr val="002060"/>
                </a:solidFill>
              </a:rPr>
              <a:t> General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Statistics</a:t>
            </a:r>
            <a:r>
              <a:rPr lang="de-AT" altLang="de-DE" sz="2400" dirty="0" smtClean="0">
                <a:solidFill>
                  <a:srgbClr val="002060"/>
                </a:solidFill>
              </a:rPr>
              <a:t>, European Central Bank</a:t>
            </a:r>
          </a:p>
          <a:p>
            <a:pPr eaLnBrk="1" hangingPunct="1">
              <a:buFontTx/>
              <a:buNone/>
            </a:pPr>
            <a:endParaRPr lang="de-AT" altLang="de-DE" sz="14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de-AT" altLang="de-DE" sz="2400" dirty="0" smtClean="0">
                <a:solidFill>
                  <a:srgbClr val="002060"/>
                </a:solidFill>
              </a:rPr>
              <a:t>	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Ao.Univ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. Prof. Dr. Guido Schäfer </a:t>
            </a:r>
          </a:p>
          <a:p>
            <a:pPr eaLnBrk="1" hangingPunct="1">
              <a:buFontTx/>
              <a:buNone/>
            </a:pPr>
            <a:r>
              <a:rPr lang="de-AT" altLang="de-DE" sz="2400" dirty="0" smtClean="0">
                <a:solidFill>
                  <a:srgbClr val="002060"/>
                </a:solidFill>
              </a:rPr>
              <a:t>	Department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of</a:t>
            </a:r>
            <a:r>
              <a:rPr lang="de-AT" altLang="de-DE" sz="2400" dirty="0" smtClean="0">
                <a:solidFill>
                  <a:srgbClr val="002060"/>
                </a:solidFill>
              </a:rPr>
              <a:t> Economics, WU Vienna</a:t>
            </a:r>
          </a:p>
          <a:p>
            <a:pPr eaLnBrk="1" hangingPunct="1">
              <a:buFontTx/>
              <a:buNone/>
            </a:pPr>
            <a:endParaRPr lang="de-AT" altLang="de-DE" sz="2400" dirty="0" smtClean="0"/>
          </a:p>
          <a:p>
            <a:pPr eaLnBrk="1" hangingPunct="1">
              <a:buFont typeface="Symbol" pitchFamily="18" charset="2"/>
              <a:buNone/>
            </a:pPr>
            <a:endParaRPr lang="de-AT" altLang="de-DE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blipFill dpi="0" rotWithShape="1">
            <a:blip r:embed="rId2">
              <a:alphaModFix amt="17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 sz="3600" b="1" dirty="0" err="1" smtClean="0">
                <a:solidFill>
                  <a:srgbClr val="002060"/>
                </a:solidFill>
              </a:rPr>
              <a:t>Structure</a:t>
            </a:r>
            <a:r>
              <a:rPr lang="de-AT" altLang="de-DE" sz="3600" b="1" dirty="0" smtClean="0">
                <a:solidFill>
                  <a:srgbClr val="002060"/>
                </a:solidFill>
              </a:rPr>
              <a:t> </a:t>
            </a:r>
            <a:r>
              <a:rPr lang="de-AT" altLang="de-DE" sz="3600" b="1" dirty="0" err="1" smtClean="0">
                <a:solidFill>
                  <a:srgbClr val="002060"/>
                </a:solidFill>
              </a:rPr>
              <a:t>and</a:t>
            </a:r>
            <a:r>
              <a:rPr lang="de-AT" altLang="de-DE" sz="3600" b="1" dirty="0" smtClean="0">
                <a:solidFill>
                  <a:srgbClr val="002060"/>
                </a:solidFill>
              </a:rPr>
              <a:t> Contents</a:t>
            </a:r>
            <a:endParaRPr lang="de-AT" altLang="de-DE" sz="3600" b="1" dirty="0">
              <a:solidFill>
                <a:srgbClr val="002060"/>
              </a:solidFill>
            </a:endParaRPr>
          </a:p>
        </p:txBody>
      </p:sp>
      <p:sp>
        <p:nvSpPr>
          <p:cNvPr id="4099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534400" cy="5562600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de-AT" altLang="de-DE" sz="2400" dirty="0" smtClean="0">
                <a:solidFill>
                  <a:srgbClr val="002060"/>
                </a:solidFill>
              </a:rPr>
              <a:t/>
            </a:r>
            <a:br>
              <a:rPr lang="de-AT" altLang="de-DE" sz="2400" dirty="0" smtClean="0">
                <a:solidFill>
                  <a:srgbClr val="002060"/>
                </a:solidFill>
              </a:rPr>
            </a:br>
            <a:r>
              <a:rPr lang="de-AT" altLang="de-DE" sz="2400" u="sng" dirty="0" err="1" smtClean="0">
                <a:solidFill>
                  <a:srgbClr val="002060"/>
                </a:solidFill>
              </a:rPr>
              <a:t>Oct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-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Dec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.: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Monetary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Policy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and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the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Financial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Sector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(Schäfer)</a:t>
            </a:r>
          </a:p>
          <a:p>
            <a:pPr lvl="1" eaLnBrk="1" hangingPunct="1"/>
            <a:r>
              <a:rPr lang="de-AT" altLang="de-DE" sz="1800" dirty="0" smtClean="0">
                <a:solidFill>
                  <a:srgbClr val="002060"/>
                </a:solidFill>
              </a:rPr>
              <a:t>Lectures, </a:t>
            </a:r>
            <a:r>
              <a:rPr lang="de-AT" altLang="de-DE" sz="1800" dirty="0" err="1">
                <a:solidFill>
                  <a:srgbClr val="002060"/>
                </a:solidFill>
              </a:rPr>
              <a:t>d</a:t>
            </a:r>
            <a:r>
              <a:rPr lang="de-AT" altLang="de-DE" sz="1800" dirty="0" err="1" smtClean="0">
                <a:solidFill>
                  <a:srgbClr val="002060"/>
                </a:solidFill>
              </a:rPr>
              <a:t>iscussions</a:t>
            </a:r>
            <a:r>
              <a:rPr lang="de-AT" altLang="de-DE" sz="1800" dirty="0" smtClean="0">
                <a:solidFill>
                  <a:srgbClr val="002060"/>
                </a:solidFill>
              </a:rPr>
              <a:t> </a:t>
            </a:r>
            <a:r>
              <a:rPr lang="de-AT" altLang="de-DE" sz="1800" dirty="0" err="1" smtClean="0">
                <a:solidFill>
                  <a:srgbClr val="002060"/>
                </a:solidFill>
              </a:rPr>
              <a:t>and</a:t>
            </a:r>
            <a:r>
              <a:rPr lang="de-AT" altLang="de-DE" sz="1800" dirty="0" smtClean="0">
                <a:solidFill>
                  <a:srgbClr val="002060"/>
                </a:solidFill>
              </a:rPr>
              <a:t> </a:t>
            </a:r>
            <a:r>
              <a:rPr lang="de-AT" altLang="de-DE" sz="1800" dirty="0" err="1" smtClean="0">
                <a:solidFill>
                  <a:srgbClr val="002060"/>
                </a:solidFill>
              </a:rPr>
              <a:t>assignments</a:t>
            </a:r>
            <a:r>
              <a:rPr lang="de-AT" altLang="de-DE" sz="1800" dirty="0" smtClean="0">
                <a:solidFill>
                  <a:srgbClr val="002060"/>
                </a:solidFill>
              </a:rPr>
              <a:t> </a:t>
            </a:r>
            <a:r>
              <a:rPr lang="de-AT" altLang="de-DE" sz="1800" dirty="0" err="1" smtClean="0">
                <a:solidFill>
                  <a:srgbClr val="002060"/>
                </a:solidFill>
              </a:rPr>
              <a:t>based</a:t>
            </a:r>
            <a:r>
              <a:rPr lang="de-AT" altLang="de-DE" sz="1800" dirty="0" smtClean="0">
                <a:solidFill>
                  <a:srgbClr val="002060"/>
                </a:solidFill>
              </a:rPr>
              <a:t> upon original </a:t>
            </a:r>
            <a:r>
              <a:rPr lang="de-AT" altLang="de-DE" sz="1800" dirty="0" err="1" smtClean="0">
                <a:solidFill>
                  <a:srgbClr val="002060"/>
                </a:solidFill>
              </a:rPr>
              <a:t>research</a:t>
            </a:r>
            <a:r>
              <a:rPr lang="de-AT" altLang="de-DE" sz="1800" dirty="0" smtClean="0">
                <a:solidFill>
                  <a:srgbClr val="002060"/>
                </a:solidFill>
              </a:rPr>
              <a:t> </a:t>
            </a:r>
            <a:r>
              <a:rPr lang="de-AT" altLang="de-DE" sz="1800" dirty="0" err="1" smtClean="0">
                <a:solidFill>
                  <a:srgbClr val="002060"/>
                </a:solidFill>
              </a:rPr>
              <a:t>articles</a:t>
            </a:r>
            <a:endParaRPr lang="de-AT" altLang="de-DE" sz="1800" dirty="0" smtClean="0">
              <a:solidFill>
                <a:srgbClr val="002060"/>
              </a:solidFill>
            </a:endParaRPr>
          </a:p>
          <a:p>
            <a:pPr lvl="1" eaLnBrk="1" hangingPunct="1"/>
            <a:r>
              <a:rPr lang="de-AT" altLang="de-DE" sz="1800" dirty="0" err="1" smtClean="0">
                <a:solidFill>
                  <a:srgbClr val="002060"/>
                </a:solidFill>
              </a:rPr>
              <a:t>Theoretical</a:t>
            </a:r>
            <a:r>
              <a:rPr lang="de-AT" altLang="de-DE" sz="1800" dirty="0" smtClean="0">
                <a:solidFill>
                  <a:srgbClr val="002060"/>
                </a:solidFill>
              </a:rPr>
              <a:t> </a:t>
            </a:r>
            <a:r>
              <a:rPr lang="de-AT" altLang="de-DE" sz="1800" dirty="0" err="1" smtClean="0">
                <a:solidFill>
                  <a:srgbClr val="002060"/>
                </a:solidFill>
              </a:rPr>
              <a:t>and</a:t>
            </a:r>
            <a:r>
              <a:rPr lang="de-AT" altLang="de-DE" sz="1800" dirty="0" smtClean="0">
                <a:solidFill>
                  <a:srgbClr val="002060"/>
                </a:solidFill>
              </a:rPr>
              <a:t> </a:t>
            </a:r>
            <a:r>
              <a:rPr lang="de-AT" altLang="de-DE" sz="1800" dirty="0" err="1" smtClean="0">
                <a:solidFill>
                  <a:srgbClr val="002060"/>
                </a:solidFill>
              </a:rPr>
              <a:t>empirical</a:t>
            </a:r>
            <a:r>
              <a:rPr lang="de-AT" altLang="de-DE" sz="1800" dirty="0" smtClean="0">
                <a:solidFill>
                  <a:srgbClr val="002060"/>
                </a:solidFill>
              </a:rPr>
              <a:t> </a:t>
            </a:r>
            <a:r>
              <a:rPr lang="de-AT" altLang="de-DE" sz="1800" dirty="0" err="1" smtClean="0">
                <a:solidFill>
                  <a:srgbClr val="002060"/>
                </a:solidFill>
              </a:rPr>
              <a:t>foundations</a:t>
            </a:r>
            <a:endParaRPr lang="de-AT" altLang="de-DE" sz="1800" dirty="0" smtClean="0">
              <a:solidFill>
                <a:srgbClr val="002060"/>
              </a:solidFill>
            </a:endParaRPr>
          </a:p>
          <a:p>
            <a:pPr lvl="1" eaLnBrk="1" hangingPunct="1"/>
            <a:r>
              <a:rPr lang="de-AT" altLang="de-DE" sz="1800" dirty="0" err="1" smtClean="0">
                <a:solidFill>
                  <a:srgbClr val="002060"/>
                </a:solidFill>
              </a:rPr>
              <a:t>Weekly</a:t>
            </a:r>
            <a:r>
              <a:rPr lang="de-AT" altLang="de-DE" sz="1800" dirty="0" smtClean="0">
                <a:solidFill>
                  <a:srgbClr val="002060"/>
                </a:solidFill>
              </a:rPr>
              <a:t> </a:t>
            </a:r>
            <a:r>
              <a:rPr lang="de-AT" altLang="de-DE" sz="1800" dirty="0" err="1" smtClean="0">
                <a:solidFill>
                  <a:srgbClr val="002060"/>
                </a:solidFill>
              </a:rPr>
              <a:t>sessions</a:t>
            </a:r>
            <a:endParaRPr lang="de-AT" altLang="de-DE" sz="1800" dirty="0" smtClean="0">
              <a:solidFill>
                <a:srgbClr val="002060"/>
              </a:solidFill>
            </a:endParaRPr>
          </a:p>
          <a:p>
            <a:pPr marL="457200" lvl="1" indent="0" eaLnBrk="1" hangingPunct="1">
              <a:buNone/>
            </a:pPr>
            <a:endParaRPr lang="de-AT" altLang="de-DE" sz="800" dirty="0" smtClean="0">
              <a:solidFill>
                <a:srgbClr val="002060"/>
              </a:solidFill>
            </a:endParaRPr>
          </a:p>
          <a:p>
            <a:pPr marL="0" indent="0" eaLnBrk="1" hangingPunct="1">
              <a:buNone/>
            </a:pPr>
            <a:r>
              <a:rPr lang="de-AT" altLang="de-DE" sz="2400" u="sng" dirty="0" err="1" smtClean="0">
                <a:solidFill>
                  <a:srgbClr val="002060"/>
                </a:solidFill>
              </a:rPr>
              <a:t>January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: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One-day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Workshop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with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Prof. Schubert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and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a prominent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guest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speaker</a:t>
            </a:r>
            <a:endParaRPr lang="de-AT" altLang="de-DE" sz="2400" u="sng" dirty="0" smtClean="0">
              <a:solidFill>
                <a:srgbClr val="002060"/>
              </a:solidFill>
            </a:endParaRPr>
          </a:p>
          <a:p>
            <a:pPr lvl="1" eaLnBrk="1" hangingPunct="1"/>
            <a:r>
              <a:rPr lang="de-AT" altLang="de-DE" sz="1800" dirty="0" smtClean="0">
                <a:solidFill>
                  <a:srgbClr val="002060"/>
                </a:solidFill>
              </a:rPr>
              <a:t>Focus on </a:t>
            </a:r>
            <a:r>
              <a:rPr lang="de-AT" altLang="de-DE" sz="1800" dirty="0" err="1" smtClean="0">
                <a:solidFill>
                  <a:srgbClr val="002060"/>
                </a:solidFill>
              </a:rPr>
              <a:t>current</a:t>
            </a:r>
            <a:r>
              <a:rPr lang="de-AT" altLang="de-DE" sz="1800" dirty="0" smtClean="0">
                <a:solidFill>
                  <a:srgbClr val="002060"/>
                </a:solidFill>
              </a:rPr>
              <a:t> </a:t>
            </a:r>
            <a:r>
              <a:rPr lang="de-AT" altLang="de-DE" sz="1800" dirty="0" err="1" smtClean="0">
                <a:solidFill>
                  <a:srgbClr val="002060"/>
                </a:solidFill>
              </a:rPr>
              <a:t>policy</a:t>
            </a:r>
            <a:r>
              <a:rPr lang="de-AT" altLang="de-DE" sz="1800" dirty="0" smtClean="0">
                <a:solidFill>
                  <a:srgbClr val="002060"/>
                </a:solidFill>
              </a:rPr>
              <a:t> </a:t>
            </a:r>
            <a:r>
              <a:rPr lang="de-AT" altLang="de-DE" sz="1800" dirty="0" err="1" smtClean="0">
                <a:solidFill>
                  <a:srgbClr val="002060"/>
                </a:solidFill>
              </a:rPr>
              <a:t>topic</a:t>
            </a:r>
            <a:endParaRPr lang="de-AT" altLang="de-DE" sz="1800" dirty="0">
              <a:solidFill>
                <a:srgbClr val="002060"/>
              </a:solidFill>
            </a:endParaRPr>
          </a:p>
          <a:p>
            <a:pPr lvl="1" eaLnBrk="1" hangingPunct="1"/>
            <a:r>
              <a:rPr lang="de-AT" altLang="de-DE" sz="1800" dirty="0" err="1" smtClean="0">
                <a:solidFill>
                  <a:srgbClr val="002060"/>
                </a:solidFill>
              </a:rPr>
              <a:t>Students</a:t>
            </a:r>
            <a:r>
              <a:rPr lang="de-AT" altLang="de-DE" sz="1800" dirty="0" smtClean="0">
                <a:solidFill>
                  <a:srgbClr val="002060"/>
                </a:solidFill>
              </a:rPr>
              <a:t> </a:t>
            </a:r>
            <a:r>
              <a:rPr lang="de-AT" altLang="de-DE" sz="1800" dirty="0" err="1" smtClean="0">
                <a:solidFill>
                  <a:srgbClr val="002060"/>
                </a:solidFill>
              </a:rPr>
              <a:t>present</a:t>
            </a:r>
            <a:r>
              <a:rPr lang="de-AT" altLang="de-DE" sz="1800" dirty="0" smtClean="0">
                <a:solidFill>
                  <a:srgbClr val="002060"/>
                </a:solidFill>
              </a:rPr>
              <a:t> </a:t>
            </a:r>
            <a:r>
              <a:rPr lang="de-AT" altLang="de-DE" sz="1800" dirty="0" err="1" smtClean="0">
                <a:solidFill>
                  <a:srgbClr val="002060"/>
                </a:solidFill>
              </a:rPr>
              <a:t>their</a:t>
            </a:r>
            <a:r>
              <a:rPr lang="de-AT" altLang="de-DE" sz="1800" dirty="0" smtClean="0">
                <a:solidFill>
                  <a:srgbClr val="002060"/>
                </a:solidFill>
              </a:rPr>
              <a:t> </a:t>
            </a:r>
            <a:r>
              <a:rPr lang="de-AT" altLang="de-DE" sz="1800" dirty="0" err="1" smtClean="0">
                <a:solidFill>
                  <a:srgbClr val="002060"/>
                </a:solidFill>
              </a:rPr>
              <a:t>own</a:t>
            </a:r>
            <a:r>
              <a:rPr lang="de-AT" altLang="de-DE" sz="1800" dirty="0" smtClean="0">
                <a:solidFill>
                  <a:srgbClr val="002060"/>
                </a:solidFill>
              </a:rPr>
              <a:t> </a:t>
            </a:r>
            <a:r>
              <a:rPr lang="de-AT" altLang="de-DE" sz="1800" dirty="0" err="1" smtClean="0">
                <a:solidFill>
                  <a:srgbClr val="002060"/>
                </a:solidFill>
              </a:rPr>
              <a:t>research</a:t>
            </a:r>
            <a:r>
              <a:rPr lang="de-AT" altLang="de-DE" sz="1800" dirty="0" smtClean="0">
                <a:solidFill>
                  <a:srgbClr val="002060"/>
                </a:solidFill>
              </a:rPr>
              <a:t> </a:t>
            </a:r>
            <a:r>
              <a:rPr lang="de-AT" altLang="de-DE" sz="1800" dirty="0" err="1" smtClean="0">
                <a:solidFill>
                  <a:srgbClr val="002060"/>
                </a:solidFill>
              </a:rPr>
              <a:t>projects</a:t>
            </a:r>
            <a:endParaRPr lang="de-AT" altLang="de-DE" sz="1800" dirty="0" smtClean="0">
              <a:solidFill>
                <a:srgbClr val="002060"/>
              </a:solidFill>
            </a:endParaRPr>
          </a:p>
          <a:p>
            <a:pPr lvl="1" eaLnBrk="1" hangingPunct="1"/>
            <a:r>
              <a:rPr lang="de-AT" altLang="de-DE" sz="1800" dirty="0" smtClean="0">
                <a:solidFill>
                  <a:srgbClr val="002060"/>
                </a:solidFill>
              </a:rPr>
              <a:t>Topics in </a:t>
            </a:r>
            <a:r>
              <a:rPr lang="de-AT" altLang="de-DE" sz="1800" dirty="0" err="1" smtClean="0">
                <a:solidFill>
                  <a:srgbClr val="002060"/>
                </a:solidFill>
              </a:rPr>
              <a:t>earlier</a:t>
            </a:r>
            <a:r>
              <a:rPr lang="de-AT" altLang="de-DE" sz="1800" dirty="0" smtClean="0">
                <a:solidFill>
                  <a:srgbClr val="002060"/>
                </a:solidFill>
              </a:rPr>
              <a:t> </a:t>
            </a:r>
            <a:r>
              <a:rPr lang="de-AT" altLang="de-DE" sz="1800" dirty="0" err="1" smtClean="0">
                <a:solidFill>
                  <a:srgbClr val="002060"/>
                </a:solidFill>
              </a:rPr>
              <a:t>years</a:t>
            </a:r>
            <a:r>
              <a:rPr lang="de-AT" altLang="de-DE" sz="1800" dirty="0" smtClean="0">
                <a:solidFill>
                  <a:srgbClr val="002060"/>
                </a:solidFill>
              </a:rPr>
              <a:t>: </a:t>
            </a:r>
          </a:p>
          <a:p>
            <a:pPr marL="914400" lvl="2" indent="0" eaLnBrk="1" hangingPunct="1">
              <a:buNone/>
            </a:pPr>
            <a:r>
              <a:rPr lang="de-AT" altLang="de-DE" sz="1600" dirty="0" smtClean="0">
                <a:solidFill>
                  <a:srgbClr val="002060"/>
                </a:solidFill>
              </a:rPr>
              <a:t>European Banking Union, </a:t>
            </a:r>
            <a:r>
              <a:rPr lang="de-AT" altLang="de-DE" sz="1600" dirty="0" err="1" smtClean="0">
                <a:solidFill>
                  <a:srgbClr val="002060"/>
                </a:solidFill>
              </a:rPr>
              <a:t>unconventional</a:t>
            </a:r>
            <a:r>
              <a:rPr lang="de-AT" altLang="de-DE" sz="1600" dirty="0" smtClean="0">
                <a:solidFill>
                  <a:srgbClr val="002060"/>
                </a:solidFill>
              </a:rPr>
              <a:t> </a:t>
            </a:r>
            <a:r>
              <a:rPr lang="de-AT" altLang="de-DE" sz="1600" dirty="0" err="1" smtClean="0">
                <a:solidFill>
                  <a:srgbClr val="002060"/>
                </a:solidFill>
              </a:rPr>
              <a:t>monetary</a:t>
            </a:r>
            <a:r>
              <a:rPr lang="de-AT" altLang="de-DE" sz="1600" dirty="0" smtClean="0">
                <a:solidFill>
                  <a:srgbClr val="002060"/>
                </a:solidFill>
              </a:rPr>
              <a:t> </a:t>
            </a:r>
            <a:r>
              <a:rPr lang="de-AT" altLang="de-DE" sz="1600" dirty="0" err="1" smtClean="0">
                <a:solidFill>
                  <a:srgbClr val="002060"/>
                </a:solidFill>
              </a:rPr>
              <a:t>policy</a:t>
            </a:r>
            <a:r>
              <a:rPr lang="de-AT" altLang="de-DE" sz="1600" dirty="0" smtClean="0">
                <a:solidFill>
                  <a:srgbClr val="002060"/>
                </a:solidFill>
              </a:rPr>
              <a:t> </a:t>
            </a:r>
            <a:r>
              <a:rPr lang="de-AT" altLang="de-DE" sz="1600" dirty="0" err="1" smtClean="0">
                <a:solidFill>
                  <a:srgbClr val="002060"/>
                </a:solidFill>
              </a:rPr>
              <a:t>and</a:t>
            </a:r>
            <a:r>
              <a:rPr lang="de-AT" altLang="de-DE" sz="1600" dirty="0" smtClean="0">
                <a:solidFill>
                  <a:srgbClr val="002060"/>
                </a:solidFill>
              </a:rPr>
              <a:t> </a:t>
            </a:r>
            <a:r>
              <a:rPr lang="de-AT" altLang="de-DE" sz="1600" dirty="0" err="1" smtClean="0">
                <a:solidFill>
                  <a:srgbClr val="002060"/>
                </a:solidFill>
              </a:rPr>
              <a:t>inflation</a:t>
            </a:r>
            <a:r>
              <a:rPr lang="de-AT" altLang="de-DE" sz="1600" dirty="0" smtClean="0">
                <a:solidFill>
                  <a:srgbClr val="002060"/>
                </a:solidFill>
              </a:rPr>
              <a:t>,… </a:t>
            </a:r>
            <a:endParaRPr lang="de-AT" altLang="de-DE" sz="1600" dirty="0">
              <a:solidFill>
                <a:srgbClr val="002060"/>
              </a:solidFill>
            </a:endParaRPr>
          </a:p>
          <a:p>
            <a:pPr lvl="1" eaLnBrk="1" hangingPunct="1"/>
            <a:r>
              <a:rPr lang="de-AT" altLang="de-DE" sz="1800" dirty="0" err="1" smtClean="0">
                <a:solidFill>
                  <a:srgbClr val="002060"/>
                </a:solidFill>
              </a:rPr>
              <a:t>Previous</a:t>
            </a:r>
            <a:r>
              <a:rPr lang="de-AT" altLang="de-DE" sz="1800" dirty="0" smtClean="0">
                <a:solidFill>
                  <a:srgbClr val="002060"/>
                </a:solidFill>
              </a:rPr>
              <a:t> </a:t>
            </a:r>
            <a:r>
              <a:rPr lang="de-AT" altLang="de-DE" sz="1800" dirty="0" err="1" smtClean="0">
                <a:solidFill>
                  <a:srgbClr val="002060"/>
                </a:solidFill>
              </a:rPr>
              <a:t>guest</a:t>
            </a:r>
            <a:r>
              <a:rPr lang="de-AT" altLang="de-DE" sz="1800" dirty="0" smtClean="0">
                <a:solidFill>
                  <a:srgbClr val="002060"/>
                </a:solidFill>
              </a:rPr>
              <a:t> </a:t>
            </a:r>
            <a:r>
              <a:rPr lang="de-AT" altLang="de-DE" sz="1800" dirty="0" err="1" smtClean="0">
                <a:solidFill>
                  <a:srgbClr val="002060"/>
                </a:solidFill>
              </a:rPr>
              <a:t>speakers</a:t>
            </a:r>
            <a:r>
              <a:rPr lang="de-AT" altLang="de-DE" sz="1800" dirty="0" smtClean="0">
                <a:solidFill>
                  <a:srgbClr val="002060"/>
                </a:solidFill>
              </a:rPr>
              <a:t>:</a:t>
            </a:r>
          </a:p>
          <a:p>
            <a:pPr marL="914400" lvl="2" indent="0" eaLnBrk="1" hangingPunct="1">
              <a:buNone/>
            </a:pPr>
            <a:r>
              <a:rPr lang="de-AT" altLang="de-DE" sz="1600" dirty="0" smtClean="0">
                <a:solidFill>
                  <a:srgbClr val="002060"/>
                </a:solidFill>
              </a:rPr>
              <a:t>Prof</a:t>
            </a:r>
            <a:r>
              <a:rPr lang="de-AT" altLang="de-DE" sz="1600" dirty="0">
                <a:solidFill>
                  <a:srgbClr val="002060"/>
                </a:solidFill>
              </a:rPr>
              <a:t>. Hans Helmut Kotz, </a:t>
            </a:r>
            <a:r>
              <a:rPr lang="de-AT" altLang="de-DE" sz="1600" dirty="0" err="1" smtClean="0">
                <a:solidFill>
                  <a:srgbClr val="002060"/>
                </a:solidFill>
              </a:rPr>
              <a:t>former</a:t>
            </a:r>
            <a:r>
              <a:rPr lang="de-AT" altLang="de-DE" sz="1600" dirty="0" smtClean="0">
                <a:solidFill>
                  <a:srgbClr val="002060"/>
                </a:solidFill>
              </a:rPr>
              <a:t> </a:t>
            </a:r>
            <a:r>
              <a:rPr lang="de-AT" altLang="de-DE" sz="1600" dirty="0" err="1" smtClean="0">
                <a:solidFill>
                  <a:srgbClr val="002060"/>
                </a:solidFill>
              </a:rPr>
              <a:t>board</a:t>
            </a:r>
            <a:r>
              <a:rPr lang="de-AT" altLang="de-DE" sz="1600" dirty="0" smtClean="0">
                <a:solidFill>
                  <a:srgbClr val="002060"/>
                </a:solidFill>
              </a:rPr>
              <a:t> </a:t>
            </a:r>
            <a:r>
              <a:rPr lang="de-AT" altLang="de-DE" sz="1600" dirty="0" err="1" smtClean="0">
                <a:solidFill>
                  <a:srgbClr val="002060"/>
                </a:solidFill>
              </a:rPr>
              <a:t>member</a:t>
            </a:r>
            <a:r>
              <a:rPr lang="de-AT" altLang="de-DE" sz="1600" dirty="0" smtClean="0">
                <a:solidFill>
                  <a:srgbClr val="002060"/>
                </a:solidFill>
              </a:rPr>
              <a:t>, Deutsche Bundesbank </a:t>
            </a:r>
            <a:endParaRPr lang="de-AT" altLang="de-DE" sz="1600" dirty="0">
              <a:solidFill>
                <a:srgbClr val="002060"/>
              </a:solidFill>
            </a:endParaRPr>
          </a:p>
          <a:p>
            <a:pPr marL="914400" lvl="2" indent="0" eaLnBrk="1" hangingPunct="1">
              <a:buNone/>
            </a:pPr>
            <a:r>
              <a:rPr lang="de-AT" altLang="de-DE" sz="1600" dirty="0" smtClean="0">
                <a:solidFill>
                  <a:srgbClr val="002060"/>
                </a:solidFill>
              </a:rPr>
              <a:t>Jürgen </a:t>
            </a:r>
            <a:r>
              <a:rPr lang="de-AT" altLang="de-DE" sz="1600" dirty="0">
                <a:solidFill>
                  <a:srgbClr val="002060"/>
                </a:solidFill>
              </a:rPr>
              <a:t>Stark, </a:t>
            </a:r>
            <a:r>
              <a:rPr lang="de-AT" altLang="de-DE" sz="1600" dirty="0" err="1" smtClean="0">
                <a:solidFill>
                  <a:srgbClr val="002060"/>
                </a:solidFill>
              </a:rPr>
              <a:t>former</a:t>
            </a:r>
            <a:r>
              <a:rPr lang="de-AT" altLang="de-DE" sz="1600" dirty="0" smtClean="0">
                <a:solidFill>
                  <a:srgbClr val="002060"/>
                </a:solidFill>
              </a:rPr>
              <a:t> Chief Economist, European Central </a:t>
            </a:r>
            <a:r>
              <a:rPr lang="de-AT" altLang="de-DE" sz="1600" dirty="0" smtClean="0">
                <a:solidFill>
                  <a:srgbClr val="002060"/>
                </a:solidFill>
              </a:rPr>
              <a:t>Bank</a:t>
            </a:r>
          </a:p>
          <a:p>
            <a:pPr marL="914400" lvl="2" indent="0" eaLnBrk="1" hangingPunct="1">
              <a:buNone/>
            </a:pPr>
            <a:r>
              <a:rPr lang="de-AT" altLang="de-DE" sz="1600" dirty="0" smtClean="0">
                <a:solidFill>
                  <a:srgbClr val="002060"/>
                </a:solidFill>
              </a:rPr>
              <a:t>Michael </a:t>
            </a:r>
            <a:r>
              <a:rPr lang="de-AT" altLang="de-DE" sz="1600" dirty="0" err="1" smtClean="0">
                <a:solidFill>
                  <a:srgbClr val="002060"/>
                </a:solidFill>
              </a:rPr>
              <a:t>Bordo</a:t>
            </a:r>
            <a:r>
              <a:rPr lang="de-AT" altLang="de-DE" sz="1600" dirty="0" smtClean="0">
                <a:solidFill>
                  <a:srgbClr val="002060"/>
                </a:solidFill>
              </a:rPr>
              <a:t>, </a:t>
            </a:r>
            <a:r>
              <a:rPr lang="en-US" sz="1600" dirty="0">
                <a:solidFill>
                  <a:srgbClr val="002060"/>
                </a:solidFill>
              </a:rPr>
              <a:t>Board of Governors Professor of Economics and Distinguished Professor of </a:t>
            </a:r>
            <a:r>
              <a:rPr lang="en-US" sz="1600" dirty="0">
                <a:solidFill>
                  <a:srgbClr val="002060"/>
                </a:solidFill>
              </a:rPr>
              <a:t>Economics, Rutgers University</a:t>
            </a:r>
          </a:p>
          <a:p>
            <a:pPr marL="914400" lvl="2" indent="0" eaLnBrk="1" hangingPunct="1">
              <a:buNone/>
            </a:pPr>
            <a:endParaRPr lang="de-AT" altLang="de-DE" sz="1600" dirty="0" smtClean="0">
              <a:solidFill>
                <a:srgbClr val="002060"/>
              </a:solidFill>
            </a:endParaRPr>
          </a:p>
          <a:p>
            <a:pPr marL="914400" lvl="2" indent="0" eaLnBrk="1" hangingPunct="1">
              <a:buNone/>
            </a:pPr>
            <a:endParaRPr lang="de-AT" altLang="de-DE" sz="1600" dirty="0">
              <a:solidFill>
                <a:srgbClr val="002060"/>
              </a:solidFill>
            </a:endParaRPr>
          </a:p>
          <a:p>
            <a:pPr marL="0" indent="0" eaLnBrk="1" hangingPunct="1">
              <a:buNone/>
            </a:pPr>
            <a:endParaRPr lang="de-AT" altLang="de-DE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AT" altLang="de-DE" sz="2400" u="sng" dirty="0" smtClean="0">
                <a:solidFill>
                  <a:srgbClr val="002060"/>
                </a:solidFill>
              </a:rPr>
              <a:t>Economics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of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the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monetary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and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financial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sector</a:t>
            </a:r>
            <a:endParaRPr lang="de-AT" altLang="de-DE" sz="2400" u="sng" dirty="0" smtClean="0">
              <a:solidFill>
                <a:srgbClr val="002060"/>
              </a:solidFill>
            </a:endParaRPr>
          </a:p>
          <a:p>
            <a:pPr marL="457200" lvl="1" indent="0" eaLnBrk="1" hangingPunct="1">
              <a:buNone/>
            </a:pPr>
            <a:r>
              <a:rPr lang="de-AT" altLang="de-DE" sz="2000" dirty="0" smtClean="0">
                <a:solidFill>
                  <a:srgbClr val="002060"/>
                </a:solidFill>
              </a:rPr>
              <a:t>E.g.,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economic</a:t>
            </a:r>
            <a:r>
              <a:rPr lang="de-AT" altLang="de-DE" sz="2000" dirty="0" smtClean="0">
                <a:solidFill>
                  <a:srgbClr val="002060"/>
                </a:solidFill>
              </a:rPr>
              <a:t>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foundations</a:t>
            </a:r>
            <a:r>
              <a:rPr lang="de-AT" altLang="de-DE" sz="2000" dirty="0" smtClean="0">
                <a:solidFill>
                  <a:srgbClr val="002060"/>
                </a:solidFill>
              </a:rPr>
              <a:t>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of</a:t>
            </a:r>
            <a:r>
              <a:rPr lang="de-AT" altLang="de-DE" sz="2000" dirty="0" smtClean="0">
                <a:solidFill>
                  <a:srgbClr val="002060"/>
                </a:solidFill>
              </a:rPr>
              <a:t>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money</a:t>
            </a:r>
            <a:r>
              <a:rPr lang="de-AT" altLang="de-DE" sz="2000" dirty="0" smtClean="0">
                <a:solidFill>
                  <a:srgbClr val="002060"/>
                </a:solidFill>
              </a:rPr>
              <a:t>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and</a:t>
            </a:r>
            <a:r>
              <a:rPr lang="de-AT" altLang="de-DE" sz="2000" dirty="0" smtClean="0">
                <a:solidFill>
                  <a:srgbClr val="002060"/>
                </a:solidFill>
              </a:rPr>
              <a:t>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banking</a:t>
            </a:r>
            <a:r>
              <a:rPr lang="de-AT" altLang="de-DE" sz="2000" dirty="0" smtClean="0">
                <a:solidFill>
                  <a:srgbClr val="002060"/>
                </a:solidFill>
              </a:rPr>
              <a:t>, optimal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monetary</a:t>
            </a:r>
            <a:r>
              <a:rPr lang="de-AT" altLang="de-DE" sz="2000" dirty="0" smtClean="0">
                <a:solidFill>
                  <a:srgbClr val="002060"/>
                </a:solidFill>
              </a:rPr>
              <a:t>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policy</a:t>
            </a:r>
            <a:r>
              <a:rPr lang="de-AT" altLang="de-DE" sz="2000" dirty="0" smtClean="0">
                <a:solidFill>
                  <a:srgbClr val="002060"/>
                </a:solidFill>
              </a:rPr>
              <a:t>,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liquidity</a:t>
            </a:r>
            <a:r>
              <a:rPr lang="de-AT" altLang="de-DE" sz="2000" dirty="0" smtClean="0">
                <a:solidFill>
                  <a:srgbClr val="002060"/>
                </a:solidFill>
              </a:rPr>
              <a:t>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trap</a:t>
            </a:r>
            <a:r>
              <a:rPr lang="de-AT" altLang="de-DE" sz="2000" dirty="0">
                <a:solidFill>
                  <a:srgbClr val="002060"/>
                </a:solidFill>
              </a:rPr>
              <a:t>,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inflation</a:t>
            </a:r>
            <a:r>
              <a:rPr lang="de-AT" altLang="de-DE" sz="2000" dirty="0" smtClean="0">
                <a:solidFill>
                  <a:srgbClr val="002060"/>
                </a:solidFill>
              </a:rPr>
              <a:t>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and</a:t>
            </a:r>
            <a:r>
              <a:rPr lang="de-AT" altLang="de-DE" sz="2000" dirty="0" smtClean="0">
                <a:solidFill>
                  <a:srgbClr val="002060"/>
                </a:solidFill>
              </a:rPr>
              <a:t>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deflation</a:t>
            </a:r>
            <a:r>
              <a:rPr lang="de-AT" altLang="de-DE" sz="2000" dirty="0" smtClean="0">
                <a:solidFill>
                  <a:srgbClr val="002060"/>
                </a:solidFill>
              </a:rPr>
              <a:t>,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effects</a:t>
            </a:r>
            <a:r>
              <a:rPr lang="de-AT" altLang="de-DE" sz="2000" dirty="0" smtClean="0">
                <a:solidFill>
                  <a:srgbClr val="002060"/>
                </a:solidFill>
              </a:rPr>
              <a:t>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of</a:t>
            </a:r>
            <a:r>
              <a:rPr lang="de-AT" altLang="de-DE" sz="2000" dirty="0" smtClean="0">
                <a:solidFill>
                  <a:srgbClr val="002060"/>
                </a:solidFill>
              </a:rPr>
              <a:t>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unconventional</a:t>
            </a:r>
            <a:r>
              <a:rPr lang="de-AT" altLang="de-DE" sz="2000" dirty="0" smtClean="0">
                <a:solidFill>
                  <a:srgbClr val="002060"/>
                </a:solidFill>
              </a:rPr>
              <a:t>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monetary</a:t>
            </a:r>
            <a:r>
              <a:rPr lang="de-AT" altLang="de-DE" sz="2000" dirty="0" smtClean="0">
                <a:solidFill>
                  <a:srgbClr val="002060"/>
                </a:solidFill>
              </a:rPr>
              <a:t>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policies</a:t>
            </a:r>
            <a:r>
              <a:rPr lang="de-AT" altLang="de-DE" sz="2000" dirty="0" smtClean="0">
                <a:solidFill>
                  <a:srgbClr val="002060"/>
                </a:solidFill>
              </a:rPr>
              <a:t>,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financial</a:t>
            </a:r>
            <a:r>
              <a:rPr lang="de-AT" altLang="de-DE" sz="2000" dirty="0" smtClean="0">
                <a:solidFill>
                  <a:srgbClr val="002060"/>
                </a:solidFill>
              </a:rPr>
              <a:t>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intermediation</a:t>
            </a:r>
            <a:r>
              <a:rPr lang="de-AT" altLang="de-DE" sz="2000" dirty="0" smtClean="0">
                <a:solidFill>
                  <a:srgbClr val="002060"/>
                </a:solidFill>
              </a:rPr>
              <a:t>, </a:t>
            </a:r>
            <a:r>
              <a:rPr lang="de-AT" altLang="de-DE" sz="2000" dirty="0" err="1">
                <a:solidFill>
                  <a:srgbClr val="002060"/>
                </a:solidFill>
              </a:rPr>
              <a:t>m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oral</a:t>
            </a:r>
            <a:r>
              <a:rPr lang="de-AT" altLang="de-DE" sz="2000" dirty="0" smtClean="0">
                <a:solidFill>
                  <a:srgbClr val="002060"/>
                </a:solidFill>
              </a:rPr>
              <a:t> </a:t>
            </a:r>
            <a:r>
              <a:rPr lang="de-AT" altLang="de-DE" sz="2000" dirty="0" err="1">
                <a:solidFill>
                  <a:srgbClr val="002060"/>
                </a:solidFill>
              </a:rPr>
              <a:t>h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azard</a:t>
            </a:r>
            <a:r>
              <a:rPr lang="de-AT" altLang="de-DE" sz="2000" dirty="0" smtClean="0">
                <a:solidFill>
                  <a:srgbClr val="002060"/>
                </a:solidFill>
              </a:rPr>
              <a:t> </a:t>
            </a:r>
            <a:r>
              <a:rPr lang="de-AT" altLang="de-DE" sz="2000" dirty="0" err="1">
                <a:solidFill>
                  <a:srgbClr val="002060"/>
                </a:solidFill>
              </a:rPr>
              <a:t>a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nd</a:t>
            </a:r>
            <a:r>
              <a:rPr lang="de-AT" altLang="de-DE" sz="2000" dirty="0" smtClean="0">
                <a:solidFill>
                  <a:srgbClr val="002060"/>
                </a:solidFill>
              </a:rPr>
              <a:t>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regulation</a:t>
            </a:r>
            <a:r>
              <a:rPr lang="de-AT" altLang="de-DE" sz="2000" dirty="0" smtClean="0">
                <a:solidFill>
                  <a:srgbClr val="002060"/>
                </a:solidFill>
              </a:rPr>
              <a:t>, …</a:t>
            </a:r>
          </a:p>
          <a:p>
            <a:pPr marL="0" indent="0" eaLnBrk="1" hangingPunct="1">
              <a:buNone/>
            </a:pPr>
            <a:r>
              <a:rPr lang="de-AT" altLang="de-DE" sz="2400" u="sng" dirty="0" err="1" smtClean="0">
                <a:solidFill>
                  <a:srgbClr val="002060"/>
                </a:solidFill>
              </a:rPr>
              <a:t>Current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topics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in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monetary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and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regulatory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policy</a:t>
            </a:r>
            <a:endParaRPr lang="de-AT" altLang="de-DE" sz="2400" u="sng" dirty="0" smtClean="0">
              <a:solidFill>
                <a:srgbClr val="002060"/>
              </a:solidFill>
            </a:endParaRPr>
          </a:p>
          <a:p>
            <a:pPr marL="457200" lvl="1" indent="0" eaLnBrk="1" hangingPunct="1">
              <a:buNone/>
            </a:pPr>
            <a:r>
              <a:rPr lang="de-AT" altLang="de-DE" sz="2000" dirty="0" smtClean="0">
                <a:solidFill>
                  <a:srgbClr val="002060"/>
                </a:solidFill>
              </a:rPr>
              <a:t>World Financial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Crisis</a:t>
            </a:r>
            <a:r>
              <a:rPr lang="de-AT" altLang="de-DE" sz="2000" dirty="0" smtClean="0">
                <a:solidFill>
                  <a:srgbClr val="002060"/>
                </a:solidFill>
              </a:rPr>
              <a:t>,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Crisis</a:t>
            </a:r>
            <a:r>
              <a:rPr lang="de-AT" altLang="de-DE" sz="2000" dirty="0" smtClean="0">
                <a:solidFill>
                  <a:srgbClr val="002060"/>
                </a:solidFill>
              </a:rPr>
              <a:t> in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the</a:t>
            </a:r>
            <a:r>
              <a:rPr lang="de-AT" altLang="de-DE" sz="2000" dirty="0" smtClean="0">
                <a:solidFill>
                  <a:srgbClr val="002060"/>
                </a:solidFill>
              </a:rPr>
              <a:t> Eurozone, European Banking </a:t>
            </a:r>
            <a:r>
              <a:rPr lang="de-AT" altLang="de-DE" sz="2000" dirty="0">
                <a:solidFill>
                  <a:srgbClr val="002060"/>
                </a:solidFill>
              </a:rPr>
              <a:t>U</a:t>
            </a:r>
            <a:r>
              <a:rPr lang="de-AT" altLang="de-DE" sz="2000" dirty="0" smtClean="0">
                <a:solidFill>
                  <a:srgbClr val="002060"/>
                </a:solidFill>
              </a:rPr>
              <a:t>nion,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Too</a:t>
            </a:r>
            <a:r>
              <a:rPr lang="de-AT" altLang="de-DE" sz="2000" dirty="0" smtClean="0">
                <a:solidFill>
                  <a:srgbClr val="002060"/>
                </a:solidFill>
              </a:rPr>
              <a:t>-Big-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To</a:t>
            </a:r>
            <a:r>
              <a:rPr lang="de-AT" altLang="de-DE" sz="2000" dirty="0" smtClean="0">
                <a:solidFill>
                  <a:srgbClr val="002060"/>
                </a:solidFill>
              </a:rPr>
              <a:t>-Fail,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Macroprudential</a:t>
            </a:r>
            <a:r>
              <a:rPr lang="de-AT" altLang="de-DE" sz="2000" dirty="0" smtClean="0">
                <a:solidFill>
                  <a:srgbClr val="002060"/>
                </a:solidFill>
              </a:rPr>
              <a:t> Regulation,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Secular</a:t>
            </a:r>
            <a:r>
              <a:rPr lang="de-AT" altLang="de-DE" sz="2000" dirty="0" smtClean="0">
                <a:solidFill>
                  <a:srgbClr val="002060"/>
                </a:solidFill>
              </a:rPr>
              <a:t> </a:t>
            </a:r>
            <a:r>
              <a:rPr lang="de-AT" altLang="de-DE" sz="2000" dirty="0" smtClean="0">
                <a:solidFill>
                  <a:srgbClr val="002060"/>
                </a:solidFill>
              </a:rPr>
              <a:t>Stagnation,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Cryptocurrencies</a:t>
            </a:r>
            <a:r>
              <a:rPr lang="de-AT" altLang="de-DE" sz="2000" dirty="0" smtClean="0">
                <a:solidFill>
                  <a:srgbClr val="002060"/>
                </a:solidFill>
              </a:rPr>
              <a:t> </a:t>
            </a:r>
            <a:r>
              <a:rPr lang="de-AT" altLang="de-DE" sz="2000" dirty="0" smtClean="0">
                <a:solidFill>
                  <a:srgbClr val="002060"/>
                </a:solidFill>
              </a:rPr>
              <a:t>…</a:t>
            </a:r>
          </a:p>
          <a:p>
            <a:pPr lvl="1" eaLnBrk="1" hangingPunct="1"/>
            <a:endParaRPr lang="de-AT" altLang="de-DE" sz="800" dirty="0" smtClean="0">
              <a:solidFill>
                <a:srgbClr val="002060"/>
              </a:solidFill>
            </a:endParaRPr>
          </a:p>
          <a:p>
            <a:pPr eaLnBrk="1" hangingPunct="1">
              <a:buFont typeface="Symbol" pitchFamily="18" charset="2"/>
              <a:buChar char="Þ"/>
            </a:pPr>
            <a:r>
              <a:rPr lang="de-AT" altLang="de-DE" sz="2400" dirty="0" smtClean="0">
                <a:solidFill>
                  <a:srgbClr val="C00000"/>
                </a:solidFill>
              </a:rPr>
              <a:t>World Financial </a:t>
            </a:r>
            <a:r>
              <a:rPr lang="de-AT" altLang="de-DE" sz="2400" dirty="0" err="1" smtClean="0">
                <a:solidFill>
                  <a:srgbClr val="C00000"/>
                </a:solidFill>
              </a:rPr>
              <a:t>Crisis</a:t>
            </a:r>
            <a:r>
              <a:rPr lang="de-AT" altLang="de-DE" sz="2400" dirty="0" smtClean="0">
                <a:solidFill>
                  <a:srgbClr val="C00000"/>
                </a:solidFill>
              </a:rPr>
              <a:t> </a:t>
            </a:r>
            <a:r>
              <a:rPr lang="de-AT" altLang="de-DE" sz="2400" dirty="0" err="1" smtClean="0">
                <a:solidFill>
                  <a:srgbClr val="C00000"/>
                </a:solidFill>
              </a:rPr>
              <a:t>as</a:t>
            </a:r>
            <a:r>
              <a:rPr lang="de-AT" altLang="de-DE" sz="2400" dirty="0" smtClean="0">
                <a:solidFill>
                  <a:srgbClr val="C00000"/>
                </a:solidFill>
              </a:rPr>
              <a:t> a </a:t>
            </a:r>
            <a:r>
              <a:rPr lang="de-AT" altLang="de-DE" sz="2400" dirty="0" err="1" smtClean="0">
                <a:solidFill>
                  <a:srgbClr val="C00000"/>
                </a:solidFill>
              </a:rPr>
              <a:t>Watershed</a:t>
            </a:r>
            <a:r>
              <a:rPr lang="de-AT" altLang="de-DE" sz="2400" dirty="0" smtClean="0">
                <a:solidFill>
                  <a:srgbClr val="C00000"/>
                </a:solidFill>
              </a:rPr>
              <a:t> Event!</a:t>
            </a:r>
          </a:p>
          <a:p>
            <a:pPr eaLnBrk="1" hangingPunct="1">
              <a:buFont typeface="Symbol" pitchFamily="18" charset="2"/>
              <a:buChar char="Þ"/>
            </a:pPr>
            <a:r>
              <a:rPr lang="de-AT" altLang="de-DE" sz="2400" dirty="0" smtClean="0">
                <a:solidFill>
                  <a:srgbClr val="C00000"/>
                </a:solidFill>
              </a:rPr>
              <a:t>Revolution versus Evolution in </a:t>
            </a:r>
            <a:r>
              <a:rPr lang="de-AT" altLang="de-DE" sz="2400" dirty="0" err="1" smtClean="0">
                <a:solidFill>
                  <a:srgbClr val="C00000"/>
                </a:solidFill>
              </a:rPr>
              <a:t>Economic</a:t>
            </a:r>
            <a:r>
              <a:rPr lang="de-AT" altLang="de-DE" sz="2400" dirty="0" smtClean="0">
                <a:solidFill>
                  <a:srgbClr val="C00000"/>
                </a:solidFill>
              </a:rPr>
              <a:t> </a:t>
            </a:r>
            <a:r>
              <a:rPr lang="de-AT" altLang="de-DE" sz="2400" dirty="0" err="1" smtClean="0">
                <a:solidFill>
                  <a:srgbClr val="C00000"/>
                </a:solidFill>
              </a:rPr>
              <a:t>Policy</a:t>
            </a:r>
            <a:r>
              <a:rPr lang="de-AT" altLang="de-DE" sz="2400" dirty="0" smtClean="0">
                <a:solidFill>
                  <a:srgbClr val="C00000"/>
                </a:solidFill>
              </a:rPr>
              <a:t> </a:t>
            </a:r>
            <a:r>
              <a:rPr lang="de-AT" altLang="de-DE" sz="2400" dirty="0" err="1" smtClean="0">
                <a:solidFill>
                  <a:srgbClr val="C00000"/>
                </a:solidFill>
              </a:rPr>
              <a:t>and</a:t>
            </a:r>
            <a:r>
              <a:rPr lang="de-AT" altLang="de-DE" sz="2400" dirty="0" smtClean="0">
                <a:solidFill>
                  <a:srgbClr val="C00000"/>
                </a:solidFill>
              </a:rPr>
              <a:t> Research!?</a:t>
            </a:r>
            <a:endParaRPr lang="de-AT" altLang="de-DE" sz="2400" dirty="0">
              <a:solidFill>
                <a:srgbClr val="C0000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blipFill dpi="0" rotWithShape="1">
            <a:blip r:embed="rId2">
              <a:alphaModFix amt="17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 b="1" dirty="0">
                <a:solidFill>
                  <a:srgbClr val="002060"/>
                </a:solidFill>
              </a:rPr>
              <a:t/>
            </a:r>
            <a:br>
              <a:rPr lang="de-AT" altLang="de-DE" b="1" dirty="0">
                <a:solidFill>
                  <a:srgbClr val="002060"/>
                </a:solidFill>
              </a:rPr>
            </a:br>
            <a:r>
              <a:rPr lang="de-AT" altLang="de-DE" sz="3600" b="1" dirty="0" smtClean="0">
                <a:solidFill>
                  <a:srgbClr val="002060"/>
                </a:solidFill>
              </a:rPr>
              <a:t>Topics</a:t>
            </a:r>
            <a:r>
              <a:rPr lang="de-AT" altLang="de-DE" sz="3600" b="1" dirty="0">
                <a:solidFill>
                  <a:srgbClr val="002060"/>
                </a:solidFill>
              </a:rPr>
              <a:t/>
            </a:r>
            <a:br>
              <a:rPr lang="de-AT" altLang="de-DE" sz="3600" b="1" dirty="0">
                <a:solidFill>
                  <a:srgbClr val="002060"/>
                </a:solidFill>
              </a:rPr>
            </a:br>
            <a:endParaRPr lang="de-AT" altLang="de-DE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0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6962"/>
          </a:xfrm>
          <a:blipFill dpi="0" rotWithShape="1">
            <a:blip r:embed="rId2">
              <a:alphaModFix amt="17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 sz="3600" b="1" dirty="0" err="1" smtClean="0">
                <a:solidFill>
                  <a:srgbClr val="002060"/>
                </a:solidFill>
              </a:rPr>
              <a:t>Has</a:t>
            </a:r>
            <a:r>
              <a:rPr lang="de-AT" altLang="de-DE" sz="3600" b="1" dirty="0" smtClean="0">
                <a:solidFill>
                  <a:srgbClr val="002060"/>
                </a:solidFill>
              </a:rPr>
              <a:t> Inflation </a:t>
            </a:r>
            <a:r>
              <a:rPr lang="de-AT" altLang="de-DE" sz="3600" b="1" dirty="0" err="1" smtClean="0">
                <a:solidFill>
                  <a:srgbClr val="002060"/>
                </a:solidFill>
              </a:rPr>
              <a:t>Targeting</a:t>
            </a:r>
            <a:r>
              <a:rPr lang="de-AT" altLang="de-DE" sz="3600" b="1" dirty="0" smtClean="0">
                <a:solidFill>
                  <a:srgbClr val="002060"/>
                </a:solidFill>
              </a:rPr>
              <a:t> </a:t>
            </a:r>
            <a:r>
              <a:rPr lang="de-AT" altLang="de-DE" sz="3600" b="1" dirty="0" err="1" smtClean="0">
                <a:solidFill>
                  <a:srgbClr val="002060"/>
                </a:solidFill>
              </a:rPr>
              <a:t>become</a:t>
            </a:r>
            <a:r>
              <a:rPr lang="de-AT" altLang="de-DE" sz="3600" b="1" dirty="0" smtClean="0">
                <a:solidFill>
                  <a:srgbClr val="002060"/>
                </a:solidFill>
              </a:rPr>
              <a:t> obsolete?</a:t>
            </a:r>
            <a:endParaRPr lang="de-AT" altLang="de-DE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28800"/>
            <a:ext cx="900017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79512" y="5747246"/>
            <a:ext cx="5410944" cy="346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400" dirty="0" smtClean="0"/>
              <a:t>Source: ECB </a:t>
            </a:r>
            <a:r>
              <a:rPr lang="de-DE" sz="1400" dirty="0" err="1" smtClean="0"/>
              <a:t>Monthly</a:t>
            </a:r>
            <a:r>
              <a:rPr lang="de-DE" sz="1400" dirty="0" smtClean="0"/>
              <a:t> Bulletin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95411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2">
              <a:alphaModFix amt="17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3600" b="1" kern="0" dirty="0" smtClean="0">
                <a:solidFill>
                  <a:srgbClr val="002060"/>
                </a:solidFill>
              </a:rPr>
              <a:t>Will Bitcoin </a:t>
            </a:r>
            <a:r>
              <a:rPr lang="de-AT" altLang="de-DE" sz="3600" b="1" kern="0" dirty="0" err="1">
                <a:solidFill>
                  <a:srgbClr val="002060"/>
                </a:solidFill>
              </a:rPr>
              <a:t>R</a:t>
            </a:r>
            <a:r>
              <a:rPr lang="de-AT" altLang="de-DE" sz="3600" b="1" kern="0" dirty="0" err="1" smtClean="0">
                <a:solidFill>
                  <a:srgbClr val="002060"/>
                </a:solidFill>
              </a:rPr>
              <a:t>eplace</a:t>
            </a:r>
            <a:r>
              <a:rPr lang="de-AT" altLang="de-DE" sz="3600" b="1" kern="0" dirty="0" smtClean="0">
                <a:solidFill>
                  <a:srgbClr val="002060"/>
                </a:solidFill>
              </a:rPr>
              <a:t> </a:t>
            </a:r>
            <a:r>
              <a:rPr lang="de-AT" altLang="de-DE" sz="3600" b="1" kern="0" dirty="0" err="1" smtClean="0">
                <a:solidFill>
                  <a:srgbClr val="002060"/>
                </a:solidFill>
              </a:rPr>
              <a:t>the</a:t>
            </a:r>
            <a:r>
              <a:rPr lang="de-AT" altLang="de-DE" sz="3600" b="1" kern="0" dirty="0" smtClean="0">
                <a:solidFill>
                  <a:srgbClr val="002060"/>
                </a:solidFill>
              </a:rPr>
              <a:t> Dollar</a:t>
            </a:r>
            <a:r>
              <a:rPr lang="de-AT" altLang="de-DE" sz="3600" b="1" kern="0" dirty="0" smtClean="0">
                <a:solidFill>
                  <a:srgbClr val="002060"/>
                </a:solidFill>
              </a:rPr>
              <a:t>?</a:t>
            </a:r>
            <a:endParaRPr lang="de-AT" altLang="de-DE" sz="3600" b="1" kern="0" dirty="0">
              <a:solidFill>
                <a:srgbClr val="002060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1331640" y="6016426"/>
            <a:ext cx="7355160" cy="36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de-AT" sz="900" kern="0" smtClean="0"/>
              <a:t>www.finanzen.at</a:t>
            </a:r>
            <a:endParaRPr lang="de-AT" sz="900" kern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7476" t="16401" r="53150" b="16401"/>
          <a:stretch/>
        </p:blipFill>
        <p:spPr>
          <a:xfrm>
            <a:off x="1034607" y="1262999"/>
            <a:ext cx="7209801" cy="46142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blipFill dpi="0" rotWithShape="1">
            <a:blip r:embed="rId2">
              <a:alphaModFix amt="17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 sz="3600" b="1" dirty="0" smtClean="0">
                <a:solidFill>
                  <a:srgbClr val="002060"/>
                </a:solidFill>
              </a:rPr>
              <a:t>Learning </a:t>
            </a:r>
            <a:r>
              <a:rPr lang="de-AT" altLang="de-DE" sz="3600" b="1" dirty="0" err="1" smtClean="0">
                <a:solidFill>
                  <a:srgbClr val="002060"/>
                </a:solidFill>
              </a:rPr>
              <a:t>process</a:t>
            </a:r>
            <a:endParaRPr lang="de-AT" altLang="de-DE" sz="3600" b="1" dirty="0">
              <a:solidFill>
                <a:srgbClr val="00206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620000" cy="4953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AT" altLang="de-DE" sz="2400" dirty="0" smtClean="0">
                <a:solidFill>
                  <a:srgbClr val="002060"/>
                </a:solidFill>
              </a:rPr>
              <a:t>Language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of</a:t>
            </a:r>
            <a:r>
              <a:rPr lang="de-AT" altLang="de-DE" sz="2400" dirty="0" smtClean="0">
                <a:solidFill>
                  <a:srgbClr val="002060"/>
                </a:solidFill>
              </a:rPr>
              <a:t>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Instruction</a:t>
            </a:r>
            <a:r>
              <a:rPr lang="de-AT" altLang="de-DE" sz="2400" dirty="0" smtClean="0">
                <a:solidFill>
                  <a:srgbClr val="002060"/>
                </a:solidFill>
              </a:rPr>
              <a:t>: 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English</a:t>
            </a:r>
            <a:endParaRPr lang="de-AT" altLang="de-DE" sz="2400" u="sng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AT" altLang="de-DE" sz="2400" dirty="0" err="1" smtClean="0">
                <a:solidFill>
                  <a:srgbClr val="002060"/>
                </a:solidFill>
              </a:rPr>
              <a:t>Students</a:t>
            </a:r>
            <a:r>
              <a:rPr lang="de-AT" altLang="de-DE" sz="2400" dirty="0" smtClean="0">
                <a:solidFill>
                  <a:srgbClr val="002060"/>
                </a:solidFill>
              </a:rPr>
              <a:t>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work</a:t>
            </a:r>
            <a:r>
              <a:rPr lang="de-AT" altLang="de-DE" sz="2400" dirty="0" smtClean="0">
                <a:solidFill>
                  <a:srgbClr val="002060"/>
                </a:solidFill>
              </a:rPr>
              <a:t>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through</a:t>
            </a:r>
            <a:r>
              <a:rPr lang="de-AT" altLang="de-DE" sz="2400" dirty="0" smtClean="0">
                <a:solidFill>
                  <a:srgbClr val="002060"/>
                </a:solidFill>
              </a:rPr>
              <a:t>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research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articles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before</a:t>
            </a:r>
            <a:r>
              <a:rPr lang="de-AT" altLang="de-DE" sz="2400" dirty="0" smtClean="0">
                <a:solidFill>
                  <a:srgbClr val="002060"/>
                </a:solidFill>
              </a:rPr>
              <a:t>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class</a:t>
            </a:r>
            <a:endParaRPr lang="de-AT" altLang="de-DE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AT" altLang="de-DE" sz="2400" u="sng" dirty="0" smtClean="0">
                <a:solidFill>
                  <a:srgbClr val="002060"/>
                </a:solidFill>
              </a:rPr>
              <a:t>Lectures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and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discussions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</a:t>
            </a:r>
            <a:r>
              <a:rPr lang="de-AT" altLang="de-DE" sz="2400" dirty="0" smtClean="0">
                <a:solidFill>
                  <a:srgbClr val="002060"/>
                </a:solidFill>
              </a:rPr>
              <a:t>in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class</a:t>
            </a:r>
            <a:r>
              <a:rPr lang="de-AT" altLang="de-DE" sz="2400" dirty="0" smtClean="0">
                <a:solidFill>
                  <a:srgbClr val="002060"/>
                </a:solidFill>
              </a:rPr>
              <a:t>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about</a:t>
            </a:r>
            <a:r>
              <a:rPr lang="de-AT" altLang="de-DE" sz="2400" dirty="0" smtClean="0">
                <a:solidFill>
                  <a:srgbClr val="002060"/>
                </a:solidFill>
              </a:rPr>
              <a:t>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key</a:t>
            </a:r>
            <a:r>
              <a:rPr lang="de-AT" altLang="de-DE" sz="2400" dirty="0" smtClean="0">
                <a:solidFill>
                  <a:srgbClr val="002060"/>
                </a:solidFill>
              </a:rPr>
              <a:t>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concepts</a:t>
            </a:r>
            <a:endParaRPr lang="de-AT" altLang="de-DE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AT" altLang="de-DE" sz="2400" dirty="0" err="1" smtClean="0">
                <a:solidFill>
                  <a:srgbClr val="002060"/>
                </a:solidFill>
              </a:rPr>
              <a:t>Students</a:t>
            </a:r>
            <a:r>
              <a:rPr lang="de-AT" altLang="de-DE" sz="2400" dirty="0" smtClean="0">
                <a:solidFill>
                  <a:srgbClr val="002060"/>
                </a:solidFill>
              </a:rPr>
              <a:t>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prepare</a:t>
            </a:r>
            <a:r>
              <a:rPr lang="de-AT" altLang="de-DE" sz="2400" dirty="0" smtClean="0">
                <a:solidFill>
                  <a:srgbClr val="002060"/>
                </a:solidFill>
              </a:rPr>
              <a:t>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their</a:t>
            </a:r>
            <a:r>
              <a:rPr lang="de-AT" altLang="de-DE" sz="2400" dirty="0" smtClean="0">
                <a:solidFill>
                  <a:srgbClr val="002060"/>
                </a:solidFill>
              </a:rPr>
              <a:t>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own</a:t>
            </a:r>
            <a:r>
              <a:rPr lang="de-AT" altLang="de-DE" sz="2400" dirty="0" smtClean="0">
                <a:solidFill>
                  <a:srgbClr val="002060"/>
                </a:solidFill>
              </a:rPr>
              <a:t>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research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projects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for</a:t>
            </a:r>
            <a:r>
              <a:rPr lang="de-AT" altLang="de-DE" sz="2400" dirty="0" smtClean="0">
                <a:solidFill>
                  <a:srgbClr val="002060"/>
                </a:solidFill>
              </a:rPr>
              <a:t>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the</a:t>
            </a:r>
            <a:r>
              <a:rPr lang="de-AT" altLang="de-DE" sz="2400" dirty="0" smtClean="0">
                <a:solidFill>
                  <a:srgbClr val="002060"/>
                </a:solidFill>
              </a:rPr>
              <a:t> Workshop</a:t>
            </a:r>
          </a:p>
          <a:p>
            <a:pPr eaLnBrk="1" hangingPunct="1">
              <a:lnSpc>
                <a:spcPct val="90000"/>
              </a:lnSpc>
            </a:pPr>
            <a:r>
              <a:rPr lang="de-AT" altLang="de-DE" sz="2400" dirty="0" err="1" smtClean="0">
                <a:solidFill>
                  <a:srgbClr val="002060"/>
                </a:solidFill>
              </a:rPr>
              <a:t>Students</a:t>
            </a:r>
            <a:r>
              <a:rPr lang="de-AT" altLang="de-DE" sz="2400" dirty="0" smtClean="0">
                <a:solidFill>
                  <a:srgbClr val="002060"/>
                </a:solidFill>
              </a:rPr>
              <a:t>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get</a:t>
            </a:r>
            <a:r>
              <a:rPr lang="de-AT" altLang="de-DE" sz="2400" dirty="0" smtClean="0">
                <a:solidFill>
                  <a:srgbClr val="002060"/>
                </a:solidFill>
              </a:rPr>
              <a:t>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broader</a:t>
            </a:r>
            <a:r>
              <a:rPr lang="de-AT" altLang="de-DE" sz="2400" dirty="0" smtClean="0">
                <a:solidFill>
                  <a:srgbClr val="002060"/>
                </a:solidFill>
              </a:rPr>
              <a:t>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perspective</a:t>
            </a:r>
            <a:r>
              <a:rPr lang="de-AT" altLang="de-DE" sz="2400" dirty="0" smtClean="0">
                <a:solidFill>
                  <a:srgbClr val="002060"/>
                </a:solidFill>
              </a:rPr>
              <a:t>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and</a:t>
            </a:r>
            <a:r>
              <a:rPr lang="de-AT" altLang="de-DE" sz="2400" dirty="0" smtClean="0">
                <a:solidFill>
                  <a:srgbClr val="002060"/>
                </a:solidFill>
              </a:rPr>
              <a:t>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deeper</a:t>
            </a:r>
            <a:r>
              <a:rPr lang="de-AT" altLang="de-DE" sz="2400" dirty="0" smtClean="0">
                <a:solidFill>
                  <a:srgbClr val="002060"/>
                </a:solidFill>
              </a:rPr>
              <a:t>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understanding</a:t>
            </a:r>
            <a:r>
              <a:rPr lang="de-AT" altLang="de-DE" sz="2400" dirty="0" smtClean="0">
                <a:solidFill>
                  <a:srgbClr val="002060"/>
                </a:solidFill>
              </a:rPr>
              <a:t>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of</a:t>
            </a:r>
            <a:r>
              <a:rPr lang="de-AT" altLang="de-DE" sz="2400" dirty="0" smtClean="0">
                <a:solidFill>
                  <a:srgbClr val="002060"/>
                </a:solidFill>
              </a:rPr>
              <a:t> a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current</a:t>
            </a:r>
            <a:r>
              <a:rPr lang="de-AT" altLang="de-DE" sz="2400" dirty="0" smtClean="0">
                <a:solidFill>
                  <a:srgbClr val="002060"/>
                </a:solidFill>
              </a:rPr>
              <a:t>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policy</a:t>
            </a:r>
            <a:r>
              <a:rPr lang="de-AT" altLang="de-DE" sz="2400" dirty="0" smtClean="0">
                <a:solidFill>
                  <a:srgbClr val="002060"/>
                </a:solidFill>
              </a:rPr>
              <a:t>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topic</a:t>
            </a:r>
            <a:r>
              <a:rPr lang="de-AT" altLang="de-DE" sz="2400" dirty="0" smtClean="0">
                <a:solidFill>
                  <a:srgbClr val="002060"/>
                </a:solidFill>
              </a:rPr>
              <a:t> at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the</a:t>
            </a:r>
            <a:r>
              <a:rPr lang="de-AT" altLang="de-DE" sz="2400" dirty="0" smtClean="0">
                <a:solidFill>
                  <a:srgbClr val="002060"/>
                </a:solidFill>
              </a:rPr>
              <a:t> </a:t>
            </a:r>
            <a:r>
              <a:rPr lang="de-AT" altLang="de-DE" sz="2400" u="sng" dirty="0">
                <a:solidFill>
                  <a:srgbClr val="002060"/>
                </a:solidFill>
              </a:rPr>
              <a:t>W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orkshop</a:t>
            </a:r>
          </a:p>
          <a:p>
            <a:pPr eaLnBrk="1" hangingPunct="1">
              <a:lnSpc>
                <a:spcPct val="90000"/>
              </a:lnSpc>
            </a:pPr>
            <a:r>
              <a:rPr lang="de-AT" altLang="de-DE" sz="2400" u="sng" dirty="0" err="1" smtClean="0">
                <a:solidFill>
                  <a:srgbClr val="002060"/>
                </a:solidFill>
              </a:rPr>
              <a:t>Grading</a:t>
            </a:r>
            <a:endParaRPr lang="de-AT" altLang="de-DE" sz="2400" u="sng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de-AT" altLang="de-DE" sz="2000" dirty="0" smtClean="0">
                <a:solidFill>
                  <a:srgbClr val="002060"/>
                </a:solidFill>
              </a:rPr>
              <a:t>Essays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about</a:t>
            </a:r>
            <a:r>
              <a:rPr lang="de-AT" altLang="de-DE" sz="2000" dirty="0" smtClean="0">
                <a:solidFill>
                  <a:srgbClr val="002060"/>
                </a:solidFill>
              </a:rPr>
              <a:t>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papers</a:t>
            </a:r>
            <a:r>
              <a:rPr lang="de-AT" altLang="de-DE" sz="2000" dirty="0" smtClean="0">
                <a:solidFill>
                  <a:srgbClr val="002060"/>
                </a:solidFill>
              </a:rPr>
              <a:t>,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class</a:t>
            </a:r>
            <a:r>
              <a:rPr lang="de-AT" altLang="de-DE" sz="2000" dirty="0" smtClean="0">
                <a:solidFill>
                  <a:srgbClr val="002060"/>
                </a:solidFill>
              </a:rPr>
              <a:t> </a:t>
            </a:r>
            <a:r>
              <a:rPr lang="de-AT" altLang="de-DE" sz="2000" dirty="0" err="1">
                <a:solidFill>
                  <a:srgbClr val="002060"/>
                </a:solidFill>
              </a:rPr>
              <a:t>p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articipation</a:t>
            </a:r>
            <a:r>
              <a:rPr lang="de-AT" altLang="de-DE" sz="2000" dirty="0" smtClean="0">
                <a:solidFill>
                  <a:srgbClr val="00206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de-AT" altLang="de-DE" sz="2000" dirty="0" smtClean="0">
                <a:solidFill>
                  <a:srgbClr val="002060"/>
                </a:solidFill>
              </a:rPr>
              <a:t>Student Project </a:t>
            </a:r>
            <a:r>
              <a:rPr lang="de-AT" altLang="de-DE" sz="2000" dirty="0" err="1" smtClean="0">
                <a:solidFill>
                  <a:srgbClr val="002060"/>
                </a:solidFill>
              </a:rPr>
              <a:t>presented</a:t>
            </a:r>
            <a:r>
              <a:rPr lang="de-AT" altLang="de-DE" sz="2000" dirty="0" smtClean="0">
                <a:solidFill>
                  <a:srgbClr val="002060"/>
                </a:solidFill>
              </a:rPr>
              <a:t> at Workshop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blipFill dpi="0" rotWithShape="1">
            <a:blip r:embed="rId2">
              <a:alphaModFix amt="17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 sz="3600" b="1" dirty="0" smtClean="0">
                <a:solidFill>
                  <a:srgbClr val="002060"/>
                </a:solidFill>
              </a:rPr>
              <a:t>Job </a:t>
            </a:r>
            <a:r>
              <a:rPr lang="de-AT" altLang="de-DE" sz="3600" b="1" dirty="0" err="1" smtClean="0">
                <a:solidFill>
                  <a:srgbClr val="002060"/>
                </a:solidFill>
              </a:rPr>
              <a:t>prospects</a:t>
            </a:r>
            <a:endParaRPr lang="de-AT" altLang="de-DE" sz="3600" b="1" dirty="0">
              <a:solidFill>
                <a:srgbClr val="00206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027238"/>
            <a:ext cx="6248400" cy="3535362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de-AT" altLang="de-DE" sz="2400" u="sng" dirty="0" err="1" smtClean="0">
                <a:solidFill>
                  <a:srgbClr val="002060"/>
                </a:solidFill>
              </a:rPr>
              <a:t>About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20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percent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of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our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graduates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work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in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the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financial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sector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!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de-AT" altLang="de-DE" sz="2400" u="sng" dirty="0" smtClean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de-AT" altLang="de-DE" sz="2400" dirty="0" err="1" smtClean="0">
                <a:solidFill>
                  <a:srgbClr val="002060"/>
                </a:solidFill>
              </a:rPr>
              <a:t>Good</a:t>
            </a:r>
            <a:r>
              <a:rPr lang="de-AT" altLang="de-DE" sz="2400" dirty="0" smtClean="0">
                <a:solidFill>
                  <a:srgbClr val="002060"/>
                </a:solidFill>
              </a:rPr>
              <a:t>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preparation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for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</a:t>
            </a:r>
            <a:r>
              <a:rPr lang="de-AT" altLang="de-DE" sz="2400" u="sng" dirty="0" err="1" smtClean="0">
                <a:solidFill>
                  <a:srgbClr val="002060"/>
                </a:solidFill>
              </a:rPr>
              <a:t>jobs</a:t>
            </a:r>
            <a:r>
              <a:rPr lang="de-AT" altLang="de-DE" sz="2400" u="sng" dirty="0" smtClean="0">
                <a:solidFill>
                  <a:srgbClr val="002060"/>
                </a:solidFill>
              </a:rPr>
              <a:t> </a:t>
            </a:r>
            <a:r>
              <a:rPr lang="de-AT" altLang="de-DE" sz="2400" dirty="0" smtClean="0">
                <a:solidFill>
                  <a:srgbClr val="002060"/>
                </a:solidFill>
              </a:rPr>
              <a:t>in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central</a:t>
            </a:r>
            <a:r>
              <a:rPr lang="de-AT" altLang="de-DE" sz="2400" dirty="0" smtClean="0">
                <a:solidFill>
                  <a:srgbClr val="002060"/>
                </a:solidFill>
              </a:rPr>
              <a:t>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banks</a:t>
            </a:r>
            <a:r>
              <a:rPr lang="de-AT" altLang="de-DE" sz="2400" dirty="0" smtClean="0">
                <a:solidFill>
                  <a:srgbClr val="002060"/>
                </a:solidFill>
              </a:rPr>
              <a:t>,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regulatory</a:t>
            </a:r>
            <a:r>
              <a:rPr lang="de-AT" altLang="de-DE" sz="2400" dirty="0" smtClean="0">
                <a:solidFill>
                  <a:srgbClr val="002060"/>
                </a:solidFill>
              </a:rPr>
              <a:t>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agencies</a:t>
            </a:r>
            <a:r>
              <a:rPr lang="de-AT" altLang="de-DE" sz="2400" dirty="0" smtClean="0">
                <a:solidFill>
                  <a:srgbClr val="002060"/>
                </a:solidFill>
              </a:rPr>
              <a:t>,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finance</a:t>
            </a:r>
            <a:r>
              <a:rPr lang="de-AT" altLang="de-DE" sz="2400" dirty="0" smtClean="0">
                <a:solidFill>
                  <a:srgbClr val="002060"/>
                </a:solidFill>
              </a:rPr>
              <a:t>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ministries</a:t>
            </a:r>
            <a:r>
              <a:rPr lang="de-AT" altLang="de-DE" sz="2400" dirty="0" smtClean="0">
                <a:solidFill>
                  <a:srgbClr val="002060"/>
                </a:solidFill>
              </a:rPr>
              <a:t>,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banks</a:t>
            </a:r>
            <a:r>
              <a:rPr lang="de-AT" altLang="de-DE" sz="2400" dirty="0" smtClean="0">
                <a:solidFill>
                  <a:srgbClr val="002060"/>
                </a:solidFill>
              </a:rPr>
              <a:t>,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insurance</a:t>
            </a:r>
            <a:r>
              <a:rPr lang="de-AT" altLang="de-DE" sz="2400" dirty="0" smtClean="0">
                <a:solidFill>
                  <a:srgbClr val="002060"/>
                </a:solidFill>
              </a:rPr>
              <a:t>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companies</a:t>
            </a:r>
            <a:r>
              <a:rPr lang="de-AT" altLang="de-DE" sz="2400" dirty="0" smtClean="0">
                <a:solidFill>
                  <a:srgbClr val="002060"/>
                </a:solidFill>
              </a:rPr>
              <a:t>,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investment</a:t>
            </a:r>
            <a:r>
              <a:rPr lang="de-AT" altLang="de-DE" sz="2400" dirty="0" smtClean="0">
                <a:solidFill>
                  <a:srgbClr val="002060"/>
                </a:solidFill>
              </a:rPr>
              <a:t> </a:t>
            </a:r>
            <a:r>
              <a:rPr lang="de-AT" altLang="de-DE" sz="2400" dirty="0" err="1" smtClean="0">
                <a:solidFill>
                  <a:srgbClr val="002060"/>
                </a:solidFill>
              </a:rPr>
              <a:t>firms</a:t>
            </a:r>
            <a:r>
              <a:rPr lang="de-AT" altLang="de-DE" sz="2400" dirty="0" smtClean="0">
                <a:solidFill>
                  <a:srgbClr val="002060"/>
                </a:solidFill>
              </a:rPr>
              <a:t>,…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de-AT" altLang="de-DE" sz="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Bildschirmpräsentation 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Symbol</vt:lpstr>
      <vt:lpstr>Standarddesign</vt:lpstr>
      <vt:lpstr> Money, Credit, and Finance </vt:lpstr>
      <vt:lpstr>Instructors</vt:lpstr>
      <vt:lpstr>Structure and Contents</vt:lpstr>
      <vt:lpstr> Topics </vt:lpstr>
      <vt:lpstr>Has Inflation Targeting become obsolete?</vt:lpstr>
      <vt:lpstr>PowerPoint-Präsentation</vt:lpstr>
      <vt:lpstr>Learning process</vt:lpstr>
      <vt:lpstr>Job prospects</vt:lpstr>
    </vt:vector>
  </TitlesOfParts>
  <Company>WU-Wien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Geld, Kredit und Finanzierung Masterprogramm Volkswirtschaft</dc:title>
  <dc:creator>USER</dc:creator>
  <cp:lastModifiedBy>Schäfer, Guido</cp:lastModifiedBy>
  <cp:revision>41</cp:revision>
  <dcterms:created xsi:type="dcterms:W3CDTF">2009-12-10T09:14:41Z</dcterms:created>
  <dcterms:modified xsi:type="dcterms:W3CDTF">2018-06-07T08:22:55Z</dcterms:modified>
</cp:coreProperties>
</file>