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5.png" ContentType="image/png"/>
  <Override PartName="/ppt/media/image4.png" ContentType="image/png"/>
  <Override PartName="/ppt/media/image3.jpeg" ContentType="image/jpe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/>
  <p:notesSz cx="6742112" cy="987266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555049C-A498-4B70-99F0-2CED4247A5D1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674280" y="4689360"/>
            <a:ext cx="5391720" cy="4440960"/>
          </a:xfrm>
          <a:prstGeom prst="rect">
            <a:avLst/>
          </a:prstGeom>
        </p:spPr>
        <p:txBody>
          <a:bodyPr lIns="90720" rIns="90720" tIns="45360" bIns="45360">
            <a:norm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3818880" y="937728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985EE7A4-2FD4-43BA-AA4F-609569E6BE36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381888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/>
          <a:p>
            <a:pPr algn="r">
              <a:lnSpc>
                <a:spcPct val="100000"/>
              </a:lnSpc>
            </a:pPr>
            <a:fld id="{4CA5BAF2-555A-46F0-8094-D3B85FFC5E61}" type="datetime1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05/30/2018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3818880" y="937728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6CC8B4B4-AE94-45A0-88DA-F60092134CA1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74280" y="4689360"/>
            <a:ext cx="5391720" cy="4440960"/>
          </a:xfrm>
          <a:prstGeom prst="rect">
            <a:avLst/>
          </a:prstGeom>
        </p:spPr>
        <p:txBody>
          <a:bodyPr lIns="90720" rIns="90720" tIns="45360" bIns="45360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818880" y="937728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CABA5A2C-A973-4A14-B08C-268D4B069A13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74280" y="4689360"/>
            <a:ext cx="5391720" cy="4440960"/>
          </a:xfrm>
          <a:prstGeom prst="rect">
            <a:avLst/>
          </a:prstGeom>
        </p:spPr>
        <p:txBody>
          <a:bodyPr lIns="90720" rIns="90720" tIns="45360" bIns="45360">
            <a:norm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818880" y="937728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379F3318-284F-407C-A5E4-CDEFB350E5AD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381888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/>
          <a:p>
            <a:pPr algn="r">
              <a:lnSpc>
                <a:spcPct val="100000"/>
              </a:lnSpc>
            </a:pPr>
            <a:fld id="{7C663DE2-031D-4A47-9273-CDCC10983B48}" type="datetime1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05/30/2018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0040" y="918180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Verdana"/>
                <a:ea typeface="+mn-ea"/>
              </a:rPr>
              <a:t>Spatial Economics</a:t>
            </a:r>
            <a:r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, WS 2012/2013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3592080" y="918180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5C73C58D-FCC6-4ADD-A2D5-551B5EC54EF8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381888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/>
          <a:p>
            <a:pPr algn="r">
              <a:lnSpc>
                <a:spcPct val="100000"/>
              </a:lnSpc>
            </a:pPr>
            <a:fld id="{73EBFC46-A3B2-4A6E-B385-266009CE2442}" type="datetime1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05/30/2018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592080" y="918180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CEC049FF-5662-401C-9BBC-89D162477A3B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381888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/>
          <a:p>
            <a:pPr algn="r">
              <a:lnSpc>
                <a:spcPct val="100000"/>
              </a:lnSpc>
            </a:pPr>
            <a:fld id="{C61169C1-9BD2-4D81-BEEE-A0852D7B734A}" type="datetime1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05/30/2018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3592080" y="918180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BB9FE013-72B8-4AE7-95DE-27CF131BF9B4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81888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/>
          <a:p>
            <a:pPr algn="r">
              <a:lnSpc>
                <a:spcPct val="100000"/>
              </a:lnSpc>
            </a:pPr>
            <a:fld id="{3B3D5939-DD50-4766-A49D-3FD7013E5472}" type="datetime1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05/30/2018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74280" y="4689360"/>
            <a:ext cx="5391720" cy="4440960"/>
          </a:xfrm>
          <a:prstGeom prst="rect">
            <a:avLst/>
          </a:prstGeom>
        </p:spPr>
        <p:txBody>
          <a:bodyPr lIns="90720" rIns="90720" tIns="45360" bIns="45360"/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592080" y="918180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5A8280A4-5CAC-43C5-AB51-844745737191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381888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/>
          <a:p>
            <a:pPr algn="r">
              <a:lnSpc>
                <a:spcPct val="100000"/>
              </a:lnSpc>
            </a:pPr>
            <a:fld id="{70A9AD23-0910-4BE1-99BB-449328AEF6D4}" type="datetime1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05/30/2018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body"/>
          </p:nvPr>
        </p:nvSpPr>
        <p:spPr>
          <a:xfrm>
            <a:off x="674280" y="4689360"/>
            <a:ext cx="5391720" cy="4440960"/>
          </a:xfrm>
          <a:prstGeom prst="rect">
            <a:avLst/>
          </a:prstGeom>
        </p:spPr>
        <p:txBody>
          <a:bodyPr lIns="90720" rIns="90720" tIns="45360" bIns="4536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3"/>
          <p:cNvSpPr/>
          <p:nvPr/>
        </p:nvSpPr>
        <p:spPr>
          <a:xfrm>
            <a:off x="3818880" y="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/>
          <a:p>
            <a:pPr algn="r">
              <a:lnSpc>
                <a:spcPct val="100000"/>
              </a:lnSpc>
            </a:pPr>
            <a:fld id="{A8DF871C-6CD3-4A1A-981C-6E817C2054EC}" type="datetime1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05/30/2018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44" name="CustomShape 4"/>
          <p:cNvSpPr/>
          <p:nvPr/>
        </p:nvSpPr>
        <p:spPr>
          <a:xfrm>
            <a:off x="3818880" y="9377280"/>
            <a:ext cx="291996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720" rIns="90720" tIns="45360" bIns="45360" anchor="b"/>
          <a:p>
            <a:pPr algn="r">
              <a:lnSpc>
                <a:spcPct val="100000"/>
              </a:lnSpc>
            </a:pPr>
            <a:fld id="{2D92DB0F-85ED-4137-A51B-ACA4AC9F3E73}" type="slidenum">
              <a:rPr b="0" lang="en-US" sz="900" spc="-1" strike="noStrike" cap="all">
                <a:solidFill>
                  <a:srgbClr val="000000"/>
                </a:solidFill>
                <a:latin typeface="Verdana"/>
                <a:ea typeface="+mn-ea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76280" y="1473120"/>
            <a:ext cx="7071480" cy="113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latin typeface="Verdana"/>
                <a:ea typeface="DejaVu Sans"/>
              </a:rPr>
              <a:t>Master Program in Economics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68720" y="3579120"/>
            <a:ext cx="8279640" cy="277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3600" spc="-1" strike="noStrike">
                <a:solidFill>
                  <a:srgbClr val="ffffff"/>
                </a:solidFill>
                <a:latin typeface="Verdana"/>
                <a:ea typeface="DejaVu Sans"/>
              </a:rPr>
              <a:t>Course on Spatial Economics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2800" spc="-1" strike="noStrike">
                <a:solidFill>
                  <a:srgbClr val="ffffff"/>
                </a:solidFill>
                <a:latin typeface="Verdana"/>
                <a:ea typeface="DejaVu Sans"/>
              </a:rPr>
              <a:t>Instructors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Philipp Piribauer,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Franziska Disslbacher,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Mathias Moser,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Tamás Krisztin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en-US" sz="20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61880" y="430200"/>
            <a:ext cx="673056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br/>
            <a:r>
              <a:rPr b="1" lang="en-US" sz="2800" spc="-1" strike="noStrike">
                <a:solidFill>
                  <a:srgbClr val="ffffff"/>
                </a:solidFill>
                <a:latin typeface="Verdana"/>
                <a:ea typeface="DejaVu Sans"/>
              </a:rPr>
              <a:t>Spatial economics</a:t>
            </a:r>
            <a:br/>
            <a:br/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 </a:t>
            </a:r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	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8160" y="6442200"/>
            <a:ext cx="890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23C48BC4-81E5-4D92-B64B-4102755B6A8C}" type="slidenum">
              <a:rPr b="0" lang="en-US" sz="900" spc="-1" strike="noStrike" cap="all">
                <a:solidFill>
                  <a:srgbClr val="8b8b8b"/>
                </a:solidFill>
                <a:latin typeface="Verdana"/>
                <a:ea typeface="DejaVu Sans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292000" y="1673640"/>
            <a:ext cx="3796200" cy="508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rmAutofit/>
          </a:bodyPr>
          <a:p>
            <a:pPr>
              <a:lnSpc>
                <a:spcPct val="140000"/>
              </a:lnSpc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a field that evolved at the interface between economics and geography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0000"/>
              </a:lnSpc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that applies </a:t>
            </a:r>
            <a:r>
              <a:rPr b="1" lang="en-US" sz="2400" spc="-1" strike="noStrike">
                <a:solidFill>
                  <a:srgbClr val="345b78"/>
                </a:solidFill>
                <a:latin typeface="Verdana"/>
                <a:ea typeface="DejaVu Sans"/>
              </a:rPr>
              <a:t>economic theories 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and </a:t>
            </a:r>
            <a:r>
              <a:rPr b="1" lang="en-US" sz="2400" spc="-1" strike="noStrike">
                <a:solidFill>
                  <a:srgbClr val="345b78"/>
                </a:solidFill>
                <a:latin typeface="Verdana"/>
                <a:ea typeface="DejaVu Sans"/>
              </a:rPr>
              <a:t>geographic concepts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, and uses </a:t>
            </a:r>
            <a:r>
              <a:rPr b="1" lang="en-US" sz="2400" spc="-1" strike="noStrike">
                <a:solidFill>
                  <a:srgbClr val="345b78"/>
                </a:solidFill>
                <a:latin typeface="Verdana"/>
                <a:ea typeface="DejaVu Sans"/>
              </a:rPr>
              <a:t>spatial econometric 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tools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0000"/>
              </a:lnSpc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to understand </a:t>
            </a:r>
            <a:r>
              <a:rPr b="1" lang="en-US" sz="2400" spc="-1" strike="noStrike">
                <a:solidFill>
                  <a:srgbClr val="345b78"/>
                </a:solidFill>
                <a:latin typeface="Verdana"/>
                <a:ea typeface="DejaVu Sans"/>
              </a:rPr>
              <a:t>spatial differences  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in </a:t>
            </a:r>
            <a:r>
              <a:rPr b="1" lang="en-US" sz="2400" spc="-1" strike="noStrike">
                <a:solidFill>
                  <a:srgbClr val="345b78"/>
                </a:solidFill>
                <a:latin typeface="Verdana"/>
                <a:ea typeface="DejaVu Sans"/>
              </a:rPr>
              <a:t>economic processes 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such as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0000"/>
              </a:lnSpc>
              <a:spcAft>
                <a:spcPts val="1800"/>
              </a:spcAft>
            </a:pPr>
            <a:r>
              <a:rPr b="1" lang="en-US" sz="2400" spc="-1" strike="noStrike">
                <a:solidFill>
                  <a:srgbClr val="345b78"/>
                </a:solidFill>
                <a:latin typeface="Verdana"/>
                <a:ea typeface="DejaVu Sans"/>
              </a:rPr>
              <a:t>economic growth and development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0000"/>
              </a:lnSpc>
              <a:spcAft>
                <a:spcPts val="1800"/>
              </a:spcAf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DejaVu Sans"/>
              </a:rPr>
              <a:t>at different levels of geographic resolution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144000" y="2483280"/>
            <a:ext cx="3058200" cy="3058200"/>
          </a:xfrm>
          <a:prstGeom prst="ellipse">
            <a:avLst/>
          </a:prstGeom>
          <a:solidFill>
            <a:schemeClr val="accent3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5"/>
          <p:cNvSpPr/>
          <p:nvPr/>
        </p:nvSpPr>
        <p:spPr>
          <a:xfrm>
            <a:off x="774000" y="3023640"/>
            <a:ext cx="1528200" cy="118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Economics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economic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theories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9" name="CustomShape 6"/>
          <p:cNvSpPr/>
          <p:nvPr/>
        </p:nvSpPr>
        <p:spPr>
          <a:xfrm>
            <a:off x="2124360" y="2483280"/>
            <a:ext cx="3058200" cy="3058200"/>
          </a:xfrm>
          <a:prstGeom prst="ellipse">
            <a:avLst/>
          </a:prstGeom>
          <a:solidFill>
            <a:srgbClr val="e3de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7"/>
          <p:cNvSpPr/>
          <p:nvPr/>
        </p:nvSpPr>
        <p:spPr>
          <a:xfrm>
            <a:off x="2844000" y="3023640"/>
            <a:ext cx="1528200" cy="206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Geography</a:t>
            </a:r>
            <a:endParaRPr b="0" lang="en-US" sz="2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 algn="r">
              <a:lnSpc>
                <a:spcPct val="100000"/>
              </a:lnSpc>
              <a:spcAft>
                <a:spcPts val="1199"/>
              </a:spcAft>
            </a:pPr>
            <a:r>
              <a:rPr b="0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geographic concepts</a:t>
            </a:r>
            <a:endParaRPr b="0" lang="en-US" sz="1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spatial econometric tools</a:t>
            </a:r>
            <a:endParaRPr b="0" lang="en-US" sz="16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61880" y="430200"/>
            <a:ext cx="673056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br/>
            <a:r>
              <a:rPr b="1" lang="en-US" sz="2800" spc="-1" strike="noStrike">
                <a:solidFill>
                  <a:srgbClr val="ffffff"/>
                </a:solidFill>
                <a:latin typeface="Verdana"/>
                <a:ea typeface="DejaVu Sans"/>
              </a:rPr>
              <a:t>Some stylized facts</a:t>
            </a:r>
            <a:br/>
            <a:br/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 </a:t>
            </a:r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	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38160" y="6442200"/>
            <a:ext cx="890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924278A7-0C20-48BA-914F-96193830BD03}" type="slidenum">
              <a:rPr b="0" lang="en-US" sz="900" spc="-1" strike="noStrike" cap="all">
                <a:solidFill>
                  <a:srgbClr val="8b8b8b"/>
                </a:solidFill>
                <a:latin typeface="Verdana"/>
                <a:ea typeface="DejaVu Sans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61880" y="1839240"/>
            <a:ext cx="7738920" cy="438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4" name="Picture 7" descr=""/>
          <p:cNvPicPr/>
          <p:nvPr/>
        </p:nvPicPr>
        <p:blipFill>
          <a:blip r:embed="rId1"/>
          <a:stretch/>
        </p:blipFill>
        <p:spPr>
          <a:xfrm>
            <a:off x="111600" y="1719360"/>
            <a:ext cx="8508960" cy="3688200"/>
          </a:xfrm>
          <a:prstGeom prst="rect">
            <a:avLst/>
          </a:prstGeom>
          <a:ln w="9360">
            <a:noFill/>
          </a:ln>
        </p:spPr>
      </p:pic>
      <p:sp>
        <p:nvSpPr>
          <p:cNvPr id="95" name="CustomShape 4"/>
          <p:cNvSpPr/>
          <p:nvPr/>
        </p:nvSpPr>
        <p:spPr>
          <a:xfrm>
            <a:off x="161280" y="5418000"/>
            <a:ext cx="8459280" cy="62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rmAutofit/>
          </a:bodyPr>
          <a:p>
            <a:pPr marL="625320" indent="-623520">
              <a:lnSpc>
                <a:spcPct val="100000"/>
              </a:lnSpc>
              <a:spcAft>
                <a:spcPts val="60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Verdana"/>
                <a:ea typeface="DejaVu Sans"/>
              </a:rPr>
              <a:t>Notes:</a:t>
            </a:r>
            <a:r>
              <a:rPr b="0" lang="en-US" sz="1400" spc="-1" strike="noStrike">
                <a:solidFill>
                  <a:srgbClr val="000000"/>
                </a:solidFill>
                <a:latin typeface="Verdana"/>
                <a:ea typeface="DejaVu Sans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Verdana"/>
                <a:ea typeface="DejaVu Sans"/>
              </a:rPr>
              <a:t>the height on this map indicates economic output produced at that location; measured in terms of </a:t>
            </a:r>
            <a:r>
              <a:rPr b="0" i="1" lang="en-US" sz="1400" spc="-1" strike="noStrike">
                <a:solidFill>
                  <a:srgbClr val="000000"/>
                </a:solidFill>
                <a:latin typeface="Verdana"/>
                <a:ea typeface="DejaVu Sans"/>
              </a:rPr>
              <a:t>grp</a:t>
            </a:r>
            <a:r>
              <a:rPr b="0" lang="en-US" sz="1400" spc="-1" strike="noStrike">
                <a:solidFill>
                  <a:srgbClr val="000000"/>
                </a:solidFill>
                <a:latin typeface="Verdana"/>
                <a:ea typeface="DejaVu Sans"/>
              </a:rPr>
              <a:t> per square km of land</a:t>
            </a:r>
            <a:endParaRPr b="0" lang="en-US" sz="1400" spc="-1" strike="noStrike">
              <a:latin typeface="Arial"/>
            </a:endParaRPr>
          </a:p>
          <a:p>
            <a:pPr marL="264960" indent="-263160">
              <a:lnSpc>
                <a:spcPct val="100000"/>
              </a:lnSpc>
              <a:spcAft>
                <a:spcPts val="601"/>
              </a:spcAft>
            </a:pPr>
            <a:endParaRPr b="0" lang="en-US" sz="1400" spc="-1" strike="noStrike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64440" y="5859360"/>
            <a:ext cx="4544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marL="216000" indent="-214560">
              <a:lnSpc>
                <a:spcPct val="100000"/>
              </a:lnSpc>
              <a:buBlip>
                <a:blip r:embed="rId2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economic output is not randomly distributed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7" name="CustomShape 6"/>
          <p:cNvSpPr/>
          <p:nvPr/>
        </p:nvSpPr>
        <p:spPr>
          <a:xfrm>
            <a:off x="57960" y="6210000"/>
            <a:ext cx="4139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4560">
              <a:lnSpc>
                <a:spcPct val="100000"/>
              </a:lnSpc>
              <a:buBlip>
                <a:blip r:embed="rId3"/>
              </a:buBlip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neighbourhood matters</a:t>
            </a:r>
            <a:endParaRPr b="0" lang="en-US" sz="18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61880" y="430200"/>
            <a:ext cx="673056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br/>
            <a:r>
              <a:rPr b="1" lang="en-US" sz="2800" spc="-1" strike="noStrike">
                <a:solidFill>
                  <a:srgbClr val="ffffff"/>
                </a:solidFill>
                <a:latin typeface="Verdana"/>
                <a:ea typeface="DejaVu Sans"/>
              </a:rPr>
              <a:t>Overview</a:t>
            </a:r>
            <a:br/>
            <a:br/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 </a:t>
            </a:r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	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38160" y="6442200"/>
            <a:ext cx="890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F5D2E31D-33C1-42B9-AEC1-75501E564106}" type="slidenum">
              <a:rPr b="0" lang="en-US" sz="900" spc="-1" strike="noStrike" cap="all">
                <a:solidFill>
                  <a:srgbClr val="8b8b8b"/>
                </a:solidFill>
                <a:latin typeface="Verdana"/>
                <a:ea typeface="DejaVu Sans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graphicFrame>
        <p:nvGraphicFramePr>
          <p:cNvPr id="100" name="Table 3"/>
          <p:cNvGraphicFramePr/>
          <p:nvPr/>
        </p:nvGraphicFramePr>
        <p:xfrm>
          <a:off x="393840" y="2050920"/>
          <a:ext cx="8387640" cy="3882600"/>
        </p:xfrm>
        <a:graphic>
          <a:graphicData uri="http://schemas.openxmlformats.org/drawingml/2006/table">
            <a:tbl>
              <a:tblPr/>
              <a:tblGrid>
                <a:gridCol w="1980000"/>
                <a:gridCol w="6408000"/>
              </a:tblGrid>
              <a:tr h="127188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Objectives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The main objective of the course is to expose you to the state of art in spatial economics with emphasis on spatial econometric methods and regional economic growth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949040"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Structure of the course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Phase 1: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Lectures (Friday units) 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Lab tutorials with small homeworks (Thursday units) 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Phase 2: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Class projects in team work 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Final exam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6204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8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Prerequisites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No formal prerequisites, but a good knowledge in econometric methods is recommended.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ransition>
    <p:fade/>
  </p:transition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61880" y="430200"/>
            <a:ext cx="673056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br/>
            <a:r>
              <a:rPr b="1" lang="en-US" sz="2800" spc="-1" strike="noStrike">
                <a:solidFill>
                  <a:srgbClr val="ffffff"/>
                </a:solidFill>
                <a:latin typeface="Verdana"/>
                <a:ea typeface="DejaVu Sans"/>
              </a:rPr>
              <a:t>Course outline</a:t>
            </a:r>
            <a:br/>
            <a:br/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 </a:t>
            </a:r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	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8160" y="6442200"/>
            <a:ext cx="890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2EA977BF-C52C-41DB-BEE2-7F6672C573B1}" type="slidenum">
              <a:rPr b="0" lang="en-US" sz="900" spc="-1" strike="noStrike" cap="all">
                <a:solidFill>
                  <a:srgbClr val="8b8b8b"/>
                </a:solidFill>
                <a:latin typeface="Verdana"/>
                <a:ea typeface="DejaVu Sans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graphicFrame>
        <p:nvGraphicFramePr>
          <p:cNvPr id="103" name="Table 3"/>
          <p:cNvGraphicFramePr/>
          <p:nvPr/>
        </p:nvGraphicFramePr>
        <p:xfrm>
          <a:off x="393840" y="1917720"/>
          <a:ext cx="8460720" cy="4391640"/>
        </p:xfrm>
        <a:graphic>
          <a:graphicData uri="http://schemas.openxmlformats.org/drawingml/2006/table">
            <a:tbl>
              <a:tblPr/>
              <a:tblGrid>
                <a:gridCol w="1928880"/>
                <a:gridCol w="6532200"/>
              </a:tblGrid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Fri, Oct 12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16:00-19:00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Welcome and organization, introduction and motivation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Lecture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Basic mathematical and statistical tools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</a:tr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Oct 18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13:00-16:00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  <a:tc>
                  <a:txBody>
                    <a:bodyPr lIns="68400" rIns="68400"/>
                    <a:p>
                      <a:pPr marL="561240" indent="-559440">
                        <a:lnSpc>
                          <a:spcPct val="115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Tutorial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Introduction R/Applied data analysis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</a:tr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Fri, Oct 19 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16:00-19:00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Lecture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Introduction to spatial data analysis</a:t>
                      </a:r>
                      <a:br/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Empirics of regional economic growth and convergence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Class project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Groups &amp; Topics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</a:tr>
              <a:tr h="1152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Oct 25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15:00-18:00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  <a:tc>
                  <a:txBody>
                    <a:bodyPr lIns="68400" rIns="68400"/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Tutorial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Discussion Homework I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Applied spatial data analysis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Class Project Topics: Coaching Session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</a:tr>
            </a:tbl>
          </a:graphicData>
        </a:graphic>
      </p:graphicFrame>
    </p:spTree>
  </p:cSld>
  <p:transition>
    <p:fade/>
  </p:transition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61880" y="430200"/>
            <a:ext cx="673056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Course outline (</a:t>
            </a:r>
            <a:r>
              <a:rPr b="1" i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ctd</a:t>
            </a:r>
            <a:r>
              <a:rPr b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) </a:t>
            </a:r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	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38160" y="6442200"/>
            <a:ext cx="890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B5ABDF3B-81EA-4F58-8384-9CA24A4034B6}" type="slidenum">
              <a:rPr b="0" lang="en-US" sz="900" spc="-1" strike="noStrike" cap="all">
                <a:solidFill>
                  <a:srgbClr val="8b8b8b"/>
                </a:solidFill>
                <a:latin typeface="Verdana"/>
                <a:ea typeface="DejaVu Sans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graphicFrame>
        <p:nvGraphicFramePr>
          <p:cNvPr id="106" name="Table 3"/>
          <p:cNvGraphicFramePr/>
          <p:nvPr/>
        </p:nvGraphicFramePr>
        <p:xfrm>
          <a:off x="393840" y="2045160"/>
          <a:ext cx="8460720" cy="4319640"/>
        </p:xfrm>
        <a:graphic>
          <a:graphicData uri="http://schemas.openxmlformats.org/drawingml/2006/table">
            <a:tbl>
              <a:tblPr/>
              <a:tblGrid>
                <a:gridCol w="1928880"/>
                <a:gridCol w="6532200"/>
              </a:tblGrid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Fri, Nov 9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16:00-19:00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  <a:tc>
                  <a:txBody>
                    <a:bodyPr lIns="68400" rIns="68400"/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Lecture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Spatial econometric methods and techniques 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</a:tr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Nov 15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14:00-17:00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Tutorial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Discussion Homework II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Spatial econometric toolbox I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</a:tr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Fri, Nov 16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16:00-19:00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Lecture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Spatial econometric methods and techniques II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</a:tr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Nov 22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14:00-17:00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  <a:tc>
                  <a:txBody>
                    <a:bodyPr lIns="68400" rIns="68400"/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Tutorial</a:t>
                      </a:r>
                      <a:r>
                        <a:rPr b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Discussion Homework III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 marL="561240" indent="-559440"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Spatial econometric toolbox II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</a:tr>
            </a:tbl>
          </a:graphicData>
        </a:graphic>
      </p:graphicFrame>
    </p:spTree>
  </p:cSld>
  <p:transition>
    <p:fade/>
  </p:transition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61880" y="430200"/>
            <a:ext cx="673056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Course outline (</a:t>
            </a:r>
            <a:r>
              <a:rPr b="1" i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ctd</a:t>
            </a:r>
            <a:r>
              <a:rPr b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) </a:t>
            </a:r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	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8160" y="6442200"/>
            <a:ext cx="890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477A4C23-7604-464F-BCE2-9A63EA29773E}" type="slidenum">
              <a:rPr b="0" lang="en-US" sz="900" spc="-1" strike="noStrike" cap="all">
                <a:solidFill>
                  <a:srgbClr val="8b8b8b"/>
                </a:solidFill>
                <a:latin typeface="Verdana"/>
                <a:ea typeface="DejaVu Sans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graphicFrame>
        <p:nvGraphicFramePr>
          <p:cNvPr id="109" name="Table 3"/>
          <p:cNvGraphicFramePr/>
          <p:nvPr/>
        </p:nvGraphicFramePr>
        <p:xfrm>
          <a:off x="304920" y="1873080"/>
          <a:ext cx="8460720" cy="3239640"/>
        </p:xfrm>
        <a:graphic>
          <a:graphicData uri="http://schemas.openxmlformats.org/drawingml/2006/table">
            <a:tbl>
              <a:tblPr/>
              <a:tblGrid>
                <a:gridCol w="1928880"/>
                <a:gridCol w="6532200"/>
              </a:tblGrid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Fri, Nov 23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16:00-19:00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Lecture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Bayesian spatial econometric methods 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</a:tr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Nov 29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14:00-16:00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OPTIONAL: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latin typeface="Calibiri"/>
                          <a:ea typeface="Calibri"/>
                        </a:rPr>
                        <a:t>16:00-17:00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Tutorial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Discussion Homework IV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Spatial econometric toolbox III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In-class hacking session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Work on your class project under supervision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af6"/>
                    </a:solidFill>
                  </a:tcPr>
                </a:tc>
              </a:tr>
              <a:tr h="10800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Fri, Nov 30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16:00-19:00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6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Final exam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dc9f0"/>
                    </a:solidFill>
                  </a:tcPr>
                </a:tc>
              </a:tr>
            </a:tbl>
          </a:graphicData>
        </a:graphic>
      </p:graphicFrame>
    </p:spTree>
  </p:cSld>
  <p:transition>
    <p:fade/>
  </p:transition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61880" y="430200"/>
            <a:ext cx="673056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Course outline (</a:t>
            </a:r>
            <a:r>
              <a:rPr b="1" i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ctd</a:t>
            </a:r>
            <a:r>
              <a:rPr b="1" lang="en-US" sz="2500" spc="-1" strike="noStrike">
                <a:solidFill>
                  <a:srgbClr val="ffffff"/>
                </a:solidFill>
                <a:latin typeface="Verdana"/>
                <a:ea typeface="DejaVu Sans"/>
              </a:rPr>
              <a:t>) </a:t>
            </a:r>
            <a:br/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 </a:t>
            </a:r>
            <a:r>
              <a:rPr b="1" lang="en-US" sz="2000" spc="-1" strike="noStrike">
                <a:solidFill>
                  <a:srgbClr val="ffffff"/>
                </a:solidFill>
                <a:latin typeface="Verdana"/>
                <a:ea typeface="DejaVu Sans"/>
              </a:rPr>
              <a:t>	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38160" y="6442200"/>
            <a:ext cx="890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C670A5D9-EEFF-4FD1-AE22-4B3A8B8AB1FA}" type="slidenum">
              <a:rPr b="0" lang="en-US" sz="900" spc="-1" strike="noStrike" cap="all">
                <a:solidFill>
                  <a:srgbClr val="8b8b8b"/>
                </a:solidFill>
                <a:latin typeface="Verdana"/>
                <a:ea typeface="DejaVu Sans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graphicFrame>
        <p:nvGraphicFramePr>
          <p:cNvPr id="112" name="Table 3"/>
          <p:cNvGraphicFramePr/>
          <p:nvPr/>
        </p:nvGraphicFramePr>
        <p:xfrm>
          <a:off x="214200" y="1928880"/>
          <a:ext cx="8685360" cy="4373640"/>
        </p:xfrm>
        <a:graphic>
          <a:graphicData uri="http://schemas.openxmlformats.org/drawingml/2006/table">
            <a:tbl>
              <a:tblPr/>
              <a:tblGrid>
                <a:gridCol w="2070000"/>
                <a:gridCol w="6615720"/>
              </a:tblGrid>
              <a:tr h="54072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Dec 6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14:00-17:00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Class project</a:t>
                      </a:r>
                      <a:r>
                        <a:rPr b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: 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Progress report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77040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Dec 13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14:00-17:00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Class project</a:t>
                      </a:r>
                      <a:r>
                        <a:rPr b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: 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Progress report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54072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Dec 20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14:00-17:00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“</a:t>
                      </a:r>
                      <a:r>
                        <a:rPr b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Open office” coaching session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126108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Jan 10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14:00-17:00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Putting it all together</a:t>
                      </a:r>
                      <a:r>
                        <a:rPr b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: 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Project presentation of the final results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You should be ready to summarize your findings and defend and interpret the final model specification in both methodological and substantive terms.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126108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Thu, Jan 17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14:00-17:00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i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Putting it all together</a:t>
                      </a:r>
                      <a:r>
                        <a:rPr b="1" lang="en-US" sz="1400" spc="-1" strike="noStrike">
                          <a:solidFill>
                            <a:srgbClr val="860000"/>
                          </a:solidFill>
                          <a:latin typeface="Calibri"/>
                          <a:ea typeface="Calibri"/>
                        </a:rPr>
                        <a:t>: 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Project presentation of the final results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You should be ready to summarize your findings and defend and interpret the final model specification in both methodological and substantive terms.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transition>
    <p:fade/>
  </p:transition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61880" y="430200"/>
            <a:ext cx="626832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ffff"/>
                </a:solidFill>
                <a:latin typeface="Verdana"/>
                <a:ea typeface="DejaVu Sans"/>
              </a:rPr>
              <a:t>Grading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8160" y="6442200"/>
            <a:ext cx="8902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A570FEB3-57B2-498F-88E1-8A33F24D25FC}" type="slidenum">
              <a:rPr b="0" lang="en-US" sz="900" spc="-1" strike="noStrike" cap="all">
                <a:solidFill>
                  <a:srgbClr val="8b8b8b"/>
                </a:solidFill>
                <a:latin typeface="Verdana"/>
                <a:ea typeface="DejaVu Sans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319320" y="1828800"/>
            <a:ext cx="8652240" cy="47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514600" indent="-2513520">
              <a:lnSpc>
                <a:spcPts val="2401"/>
              </a:lnSpc>
            </a:pPr>
            <a:r>
              <a:rPr b="1" lang="en-US" sz="1800" spc="-1" strike="noStrike">
                <a:solidFill>
                  <a:srgbClr val="860000"/>
                </a:solidFill>
                <a:latin typeface="Calibri"/>
                <a:ea typeface="DejaVu Sans"/>
              </a:rPr>
              <a:t>Mode of assessment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1800" spc="-1" strike="noStrike">
              <a:latin typeface="Arial"/>
            </a:endParaRPr>
          </a:p>
          <a:p>
            <a:pPr marL="2514600" indent="-2513520">
              <a:lnSpc>
                <a:spcPts val="2401"/>
              </a:lnSpc>
            </a:pPr>
            <a:endParaRPr b="0" lang="en-US" sz="1800" spc="-1" strike="noStrike">
              <a:latin typeface="Arial"/>
            </a:endParaRPr>
          </a:p>
          <a:p>
            <a:pPr marL="2514600" indent="-2513520">
              <a:lnSpc>
                <a:spcPts val="2801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Active participation and exercises (20%); class project (30%) and final exam (50%)</a:t>
            </a:r>
            <a:endParaRPr b="0" lang="en-US" sz="1800" spc="-1" strike="noStrike">
              <a:latin typeface="Arial"/>
            </a:endParaRPr>
          </a:p>
          <a:p>
            <a:pPr marL="2514600" indent="-2513520">
              <a:lnSpc>
                <a:spcPts val="2401"/>
              </a:lnSpc>
            </a:pPr>
            <a:endParaRPr b="0" lang="en-US" sz="1800" spc="-1" strike="noStrike">
              <a:latin typeface="Arial"/>
            </a:endParaRPr>
          </a:p>
          <a:p>
            <a:pPr marL="2514600" indent="-2513520">
              <a:lnSpc>
                <a:spcPts val="2401"/>
              </a:lnSpc>
            </a:pPr>
            <a:r>
              <a:rPr b="1" lang="en-US" sz="1800" spc="-1" strike="noStrike">
                <a:solidFill>
                  <a:srgbClr val="860000"/>
                </a:solidFill>
                <a:latin typeface="Calibri"/>
                <a:ea typeface="DejaVu Sans"/>
              </a:rPr>
              <a:t>Grades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1800" spc="-1" strike="noStrike">
              <a:latin typeface="Arial"/>
            </a:endParaRPr>
          </a:p>
          <a:p>
            <a:pPr marL="2514600" indent="-2513520">
              <a:lnSpc>
                <a:spcPts val="2401"/>
              </a:lnSpc>
            </a:pPr>
            <a:endParaRPr b="0" lang="en-US" sz="1800" spc="-1" strike="noStrike">
              <a:latin typeface="Arial"/>
            </a:endParaRPr>
          </a:p>
          <a:p>
            <a:pPr marL="2514600" indent="-2513520">
              <a:lnSpc>
                <a:spcPts val="2801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87.5-100% (very good: 1), 75.0-87.5% (good: 2), 62.5-75.0% (satisfactory: 3), 50-62.5% (sufficient: 4), 0-50% (fail: 5)</a:t>
            </a:r>
            <a:endParaRPr b="0" lang="en-US" sz="1800" spc="-1" strike="noStrike">
              <a:latin typeface="Arial"/>
            </a:endParaRPr>
          </a:p>
          <a:p>
            <a:pPr marL="2514600" indent="-2513520">
              <a:lnSpc>
                <a:spcPts val="2401"/>
              </a:lnSpc>
            </a:pPr>
            <a:endParaRPr b="0" lang="en-US" sz="1800" spc="-1" strike="noStrike">
              <a:latin typeface="Arial"/>
            </a:endParaRPr>
          </a:p>
          <a:p>
            <a:pPr marL="541440" indent="-540360">
              <a:lnSpc>
                <a:spcPts val="2401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p:transition>
    <p:fade/>
  </p:transition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LibreOffice/6.0.3.2$Linux_X86_64 LibreOffice_project/00m0$Build-2</Application>
  <Words>483</Words>
  <Paragraphs>150</Paragraphs>
  <Company>WU-Wien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2010-03-22T15:24:07Z</dcterms:created>
  <dc:creator>Piribauer</dc:creator>
  <dc:description/>
  <dc:language>en-US</dc:language>
  <cp:lastModifiedBy/>
  <cp:lastPrinted>2015-03-03T10:09:07Z</cp:lastPrinted>
  <dcterms:modified xsi:type="dcterms:W3CDTF">2018-05-30T07:25:17Z</dcterms:modified>
  <cp:revision>537</cp:revision>
  <dc:subject/>
  <dc:title>Folie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WU-Wien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