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19" r:id="rId2"/>
    <p:sldId id="320" r:id="rId3"/>
    <p:sldId id="332" r:id="rId4"/>
    <p:sldId id="333" r:id="rId5"/>
    <p:sldId id="318" r:id="rId6"/>
    <p:sldId id="314" r:id="rId7"/>
    <p:sldId id="330" r:id="rId8"/>
    <p:sldId id="313" r:id="rId9"/>
    <p:sldId id="326" r:id="rId10"/>
    <p:sldId id="327" r:id="rId11"/>
    <p:sldId id="328" r:id="rId12"/>
    <p:sldId id="329" r:id="rId13"/>
  </p:sldIdLst>
  <p:sldSz cx="9144000" cy="6858000" type="screen4x3"/>
  <p:notesSz cx="6669088" cy="987266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6">
          <p15:clr>
            <a:srgbClr val="A4A3A4"/>
          </p15:clr>
        </p15:guide>
        <p15:guide id="2" orient="horz" pos="119">
          <p15:clr>
            <a:srgbClr val="A4A3A4"/>
          </p15:clr>
        </p15:guide>
        <p15:guide id="3" orient="horz" pos="2188">
          <p15:clr>
            <a:srgbClr val="A4A3A4"/>
          </p15:clr>
        </p15:guide>
        <p15:guide id="4" orient="horz" pos="3067">
          <p15:clr>
            <a:srgbClr val="A4A3A4"/>
          </p15:clr>
        </p15:guide>
        <p15:guide id="5" orient="horz" pos="3918">
          <p15:clr>
            <a:srgbClr val="A4A3A4"/>
          </p15:clr>
        </p15:guide>
        <p15:guide id="6" orient="horz" pos="635">
          <p15:clr>
            <a:srgbClr val="A4A3A4"/>
          </p15:clr>
        </p15:guide>
        <p15:guide id="7" orient="horz" pos="2614">
          <p15:clr>
            <a:srgbClr val="A4A3A4"/>
          </p15:clr>
        </p15:guide>
        <p15:guide id="8" orient="horz" pos="4003">
          <p15:clr>
            <a:srgbClr val="A4A3A4"/>
          </p15:clr>
        </p15:guide>
        <p15:guide id="9" pos="2738">
          <p15:clr>
            <a:srgbClr val="A4A3A4"/>
          </p15:clr>
        </p15:guide>
        <p15:guide id="10" pos="4751">
          <p15:clr>
            <a:srgbClr val="A4A3A4"/>
          </p15:clr>
        </p15:guide>
        <p15:guide id="11" pos="300">
          <p15:clr>
            <a:srgbClr val="A4A3A4"/>
          </p15:clr>
        </p15:guide>
        <p15:guide id="12" pos="5176">
          <p15:clr>
            <a:srgbClr val="A4A3A4"/>
          </p15:clr>
        </p15:guide>
        <p15:guide id="13" pos="5630">
          <p15:clr>
            <a:srgbClr val="A4A3A4"/>
          </p15:clr>
        </p15:guide>
        <p15:guide id="14" pos="424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0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27102A9-8310-4765-A935-A1911B00CA55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Helle Formatvorlage 1 - Akz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Keine Formatvorlage, kein Gitternetz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Helle Formatvorlage 1 - Akz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Helle Formatvorlage 1 - Akz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Mittlere Formatvorlage 1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0A1B5D5-9B99-4C35-A422-299274C87663}" styleName="Mittlere Formatvorlage 1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Mittlere Formatvorlage 3 - 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27102A9-8310-4765-A935-A1911B00CA55}" styleName="Helle Formatvorlage 1 - Akz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Keine Formatvorlage, Tabellengitternetz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0815" autoAdjust="0"/>
    <p:restoredTop sz="82915" autoAdjust="0"/>
  </p:normalViewPr>
  <p:slideViewPr>
    <p:cSldViewPr showGuides="1">
      <p:cViewPr varScale="1">
        <p:scale>
          <a:sx n="110" d="100"/>
          <a:sy n="110" d="100"/>
        </p:scale>
        <p:origin x="1266" y="96"/>
      </p:cViewPr>
      <p:guideLst>
        <p:guide orient="horz" pos="1026"/>
        <p:guide orient="horz" pos="119"/>
        <p:guide orient="horz" pos="2188"/>
        <p:guide orient="horz" pos="3067"/>
        <p:guide orient="horz" pos="3918"/>
        <p:guide orient="horz" pos="635"/>
        <p:guide orient="horz" pos="2614"/>
        <p:guide orient="horz" pos="4003"/>
        <p:guide pos="2738"/>
        <p:guide pos="4751"/>
        <p:guide pos="300"/>
        <p:guide pos="5176"/>
        <p:guide pos="5630"/>
        <p:guide pos="424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 showGuides="1">
      <p:cViewPr varScale="1">
        <p:scale>
          <a:sx n="75" d="100"/>
          <a:sy n="75" d="100"/>
        </p:scale>
        <p:origin x="-2586" y="-108"/>
      </p:cViewPr>
      <p:guideLst>
        <p:guide orient="horz" pos="3110"/>
        <p:guide pos="2101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3" y="7"/>
            <a:ext cx="2889938" cy="494278"/>
          </a:xfrm>
          <a:prstGeom prst="rect">
            <a:avLst/>
          </a:prstGeom>
        </p:spPr>
        <p:txBody>
          <a:bodyPr vert="horz" lIns="90782" tIns="45391" rIns="90782" bIns="45391" rtlCol="0"/>
          <a:lstStyle>
            <a:lvl1pPr algn="l">
              <a:defRPr sz="1200"/>
            </a:lvl1pPr>
          </a:lstStyle>
          <a:p>
            <a:endParaRPr lang="de-AT" sz="900" cap="al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7608" y="7"/>
            <a:ext cx="2889938" cy="494278"/>
          </a:xfrm>
          <a:prstGeom prst="rect">
            <a:avLst/>
          </a:prstGeom>
        </p:spPr>
        <p:txBody>
          <a:bodyPr vert="horz" lIns="90782" tIns="45391" rIns="90782" bIns="45391" rtlCol="0"/>
          <a:lstStyle>
            <a:lvl1pPr algn="r">
              <a:defRPr sz="1200"/>
            </a:lvl1pPr>
          </a:lstStyle>
          <a:p>
            <a:fld id="{6096BCC2-1ACB-47B7-9BD5-D07B511D4BCC}" type="datetimeFigureOut">
              <a:rPr lang="de-DE" sz="900" cap="all">
                <a:latin typeface="Verdana" pitchFamily="34" charset="0"/>
                <a:ea typeface="Verdana" pitchFamily="34" charset="0"/>
                <a:cs typeface="Verdana" pitchFamily="34" charset="0"/>
              </a:rPr>
              <a:pPr/>
              <a:t>13.05.2016</a:t>
            </a:fld>
            <a:endParaRPr lang="de-AT" sz="900" cap="al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3" y="9376781"/>
            <a:ext cx="2889938" cy="494278"/>
          </a:xfrm>
          <a:prstGeom prst="rect">
            <a:avLst/>
          </a:prstGeom>
        </p:spPr>
        <p:txBody>
          <a:bodyPr vert="horz" lIns="90782" tIns="45391" rIns="90782" bIns="45391" rtlCol="0" anchor="b"/>
          <a:lstStyle>
            <a:lvl1pPr algn="l">
              <a:defRPr sz="1200"/>
            </a:lvl1pPr>
          </a:lstStyle>
          <a:p>
            <a:r>
              <a:rPr lang="de-AT" sz="900" cap="all" dirty="0">
                <a:latin typeface="Verdana" pitchFamily="34" charset="0"/>
                <a:ea typeface="Verdana" pitchFamily="34" charset="0"/>
                <a:cs typeface="Verdana" pitchFamily="34" charset="0"/>
              </a:rPr>
              <a:t>Spatial Economics, WS 2012/2013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7608" y="9376781"/>
            <a:ext cx="2889938" cy="494278"/>
          </a:xfrm>
          <a:prstGeom prst="rect">
            <a:avLst/>
          </a:prstGeom>
        </p:spPr>
        <p:txBody>
          <a:bodyPr vert="horz" lIns="90782" tIns="45391" rIns="90782" bIns="45391" rtlCol="0" anchor="b"/>
          <a:lstStyle>
            <a:lvl1pPr algn="r">
              <a:defRPr sz="1200"/>
            </a:lvl1pPr>
          </a:lstStyle>
          <a:p>
            <a:fld id="{EF8F0C54-50F9-488D-9F36-A0537D25AB73}" type="slidenum">
              <a:rPr lang="de-AT" sz="900" cap="all">
                <a:latin typeface="Verdana" pitchFamily="34" charset="0"/>
                <a:ea typeface="Verdana" pitchFamily="34" charset="0"/>
                <a:cs typeface="Verdana" pitchFamily="34" charset="0"/>
              </a:rPr>
              <a:pPr/>
              <a:t>‹Nr.›</a:t>
            </a:fld>
            <a:endParaRPr lang="de-AT" sz="900" cap="al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400786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3" y="5"/>
            <a:ext cx="2889938" cy="493635"/>
          </a:xfrm>
          <a:prstGeom prst="rect">
            <a:avLst/>
          </a:prstGeom>
        </p:spPr>
        <p:txBody>
          <a:bodyPr vert="horz" lIns="90782" tIns="45391" rIns="90782" bIns="45391" rtlCol="0"/>
          <a:lstStyle>
            <a:lvl1pPr algn="l">
              <a:defRPr sz="900" cap="all" baseline="0">
                <a:latin typeface="Verdana" pitchFamily="34" charset="0"/>
              </a:defRPr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7608" y="5"/>
            <a:ext cx="2889938" cy="493635"/>
          </a:xfrm>
          <a:prstGeom prst="rect">
            <a:avLst/>
          </a:prstGeom>
        </p:spPr>
        <p:txBody>
          <a:bodyPr vert="horz" lIns="90782" tIns="45391" rIns="90782" bIns="45391" rtlCol="0"/>
          <a:lstStyle>
            <a:lvl1pPr algn="r">
              <a:defRPr sz="900" cap="all" baseline="0">
                <a:latin typeface="Verdana" pitchFamily="34" charset="0"/>
              </a:defRPr>
            </a:lvl1pPr>
          </a:lstStyle>
          <a:p>
            <a:fld id="{A1DB3EEE-453D-45AD-A07B-ADA37DD2F94A}" type="datetimeFigureOut">
              <a:rPr lang="de-DE" smtClean="0"/>
              <a:pPr/>
              <a:t>13.05.2016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82" tIns="45391" rIns="90782" bIns="45391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909" y="4689517"/>
            <a:ext cx="5335270" cy="4442700"/>
          </a:xfrm>
          <a:prstGeom prst="rect">
            <a:avLst/>
          </a:prstGeom>
        </p:spPr>
        <p:txBody>
          <a:bodyPr vert="horz" lIns="90782" tIns="45391" rIns="90782" bIns="45391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3" y="9377326"/>
            <a:ext cx="2889938" cy="493635"/>
          </a:xfrm>
          <a:prstGeom prst="rect">
            <a:avLst/>
          </a:prstGeom>
        </p:spPr>
        <p:txBody>
          <a:bodyPr vert="horz" lIns="90782" tIns="45391" rIns="90782" bIns="45391" rtlCol="0" anchor="b"/>
          <a:lstStyle>
            <a:lvl1pPr algn="l">
              <a:defRPr sz="900" cap="all" baseline="0">
                <a:latin typeface="Verdana" pitchFamily="34" charset="0"/>
              </a:defRPr>
            </a:lvl1pPr>
          </a:lstStyle>
          <a:p>
            <a:r>
              <a:rPr lang="de-AT" dirty="0" smtClean="0"/>
              <a:t>Spatial Economics, WS 2012/2013</a:t>
            </a:r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7608" y="9377326"/>
            <a:ext cx="2889938" cy="493635"/>
          </a:xfrm>
          <a:prstGeom prst="rect">
            <a:avLst/>
          </a:prstGeom>
        </p:spPr>
        <p:txBody>
          <a:bodyPr vert="horz" lIns="90782" tIns="45391" rIns="90782" bIns="45391" rtlCol="0" anchor="b"/>
          <a:lstStyle>
            <a:lvl1pPr algn="r">
              <a:defRPr sz="900" cap="all" baseline="0">
                <a:latin typeface="Verdana" pitchFamily="34" charset="0"/>
              </a:defRPr>
            </a:lvl1pPr>
          </a:lstStyle>
          <a:p>
            <a:fld id="{0DBFB593-90D8-42EF-B042-3F5628C06FFC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75959433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BFB593-90D8-42EF-B042-3F5628C06FFC}" type="slidenum">
              <a:rPr lang="de-AT" smtClean="0"/>
              <a:pPr/>
              <a:t>1</a:t>
            </a:fld>
            <a:endParaRPr lang="de-AT"/>
          </a:p>
        </p:txBody>
      </p:sp>
      <p:sp>
        <p:nvSpPr>
          <p:cNvPr id="6" name="Datumsplatzhalt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0BA57466-99B7-45C8-8170-DD420A8AD4F3}" type="datetime1">
              <a:rPr lang="de-DE" smtClean="0"/>
              <a:t>13.05.2016</a:t>
            </a:fld>
            <a:endParaRPr lang="de-AT"/>
          </a:p>
        </p:txBody>
      </p:sp>
      <p:sp>
        <p:nvSpPr>
          <p:cNvPr id="7" name="Kopfzeilenplatzhalt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190258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C87F088E-8ACB-461B-9F7F-DF97F9DAB9D3}" type="datetime1">
              <a:rPr lang="de-DE" smtClean="0"/>
              <a:t>13.05.2016</a:t>
            </a:fld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FB593-90D8-42EF-B042-3F5628C06FFC}" type="slidenum">
              <a:rPr lang="de-AT" smtClean="0"/>
              <a:pPr/>
              <a:t>10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00689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CC6FFCAC-B221-4E79-80AD-160841A52A5D}" type="datetime1">
              <a:rPr lang="de-DE" smtClean="0"/>
              <a:t>13.05.2016</a:t>
            </a:fld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FB593-90D8-42EF-B042-3F5628C06FFC}" type="slidenum">
              <a:rPr lang="de-AT" smtClean="0"/>
              <a:pPr/>
              <a:t>11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858537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49C8BB9-D11E-4631-A35A-396A37ACB25F}" type="datetime1">
              <a:rPr lang="de-DE" smtClean="0"/>
              <a:t>13.05.2016</a:t>
            </a:fld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FB593-90D8-42EF-B042-3F5628C06FFC}" type="slidenum">
              <a:rPr lang="de-AT" smtClean="0"/>
              <a:pPr/>
              <a:t>12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771033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FB593-90D8-42EF-B042-3F5628C06FFC}" type="slidenum">
              <a:rPr lang="de-AT" smtClean="0"/>
              <a:pPr/>
              <a:t>2</a:t>
            </a:fld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D03FA8B-1EC5-4170-B0C1-D53AAF681816}" type="datetime1">
              <a:rPr lang="de-DE" smtClean="0"/>
              <a:t>13.05.2016</a:t>
            </a:fld>
            <a:endParaRPr lang="de-AT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822922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FB593-90D8-42EF-B042-3F5628C06FFC}" type="slidenum">
              <a:rPr lang="de-AT" smtClean="0"/>
              <a:pPr/>
              <a:t>3</a:t>
            </a:fld>
            <a:endParaRPr lang="de-AT"/>
          </a:p>
        </p:txBody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dirty="0" err="1" smtClean="0"/>
              <a:t>Spatial</a:t>
            </a:r>
            <a:r>
              <a:rPr lang="de-AT" dirty="0" smtClean="0"/>
              <a:t> </a:t>
            </a:r>
            <a:r>
              <a:rPr lang="de-AT" dirty="0" err="1" smtClean="0"/>
              <a:t>economics</a:t>
            </a:r>
            <a:r>
              <a:rPr lang="de-AT" dirty="0" smtClean="0"/>
              <a:t> </a:t>
            </a:r>
            <a:r>
              <a:rPr lang="de-AT" dirty="0" err="1" smtClean="0"/>
              <a:t>is</a:t>
            </a:r>
            <a:r>
              <a:rPr lang="de-AT" baseline="0" dirty="0" smtClean="0"/>
              <a:t> a </a:t>
            </a:r>
            <a:r>
              <a:rPr lang="de-AT" baseline="0" dirty="0" err="1" smtClean="0"/>
              <a:t>novel</a:t>
            </a:r>
            <a:r>
              <a:rPr lang="de-AT" baseline="0" dirty="0" smtClean="0"/>
              <a:t> </a:t>
            </a:r>
            <a:r>
              <a:rPr lang="de-AT" baseline="0" dirty="0" err="1" smtClean="0"/>
              <a:t>field</a:t>
            </a:r>
            <a:r>
              <a:rPr lang="de-AT" baseline="0" dirty="0" smtClean="0"/>
              <a:t> </a:t>
            </a:r>
            <a:r>
              <a:rPr lang="de-AT" baseline="0" dirty="0" err="1" smtClean="0"/>
              <a:t>that</a:t>
            </a:r>
            <a:r>
              <a:rPr lang="de-AT" baseline="0" dirty="0" smtClean="0"/>
              <a:t> </a:t>
            </a:r>
            <a:r>
              <a:rPr lang="de-AT" baseline="0" dirty="0" err="1" smtClean="0"/>
              <a:t>has</a:t>
            </a:r>
            <a:r>
              <a:rPr lang="de-AT" baseline="0" dirty="0" smtClean="0"/>
              <a:t> </a:t>
            </a:r>
            <a:r>
              <a:rPr lang="de-AT" baseline="0" dirty="0" err="1" smtClean="0"/>
              <a:t>evolved</a:t>
            </a:r>
            <a:r>
              <a:rPr lang="de-AT" baseline="0" dirty="0" smtClean="0"/>
              <a:t> </a:t>
            </a:r>
            <a:r>
              <a:rPr lang="de-AT" baseline="0" dirty="0" err="1" smtClean="0"/>
              <a:t>at</a:t>
            </a:r>
            <a:r>
              <a:rPr lang="de-AT" baseline="0" dirty="0" smtClean="0"/>
              <a:t> </a:t>
            </a:r>
            <a:r>
              <a:rPr lang="de-AT" baseline="0" dirty="0" err="1" smtClean="0"/>
              <a:t>the</a:t>
            </a:r>
            <a:r>
              <a:rPr lang="de-AT" baseline="0" dirty="0" smtClean="0"/>
              <a:t> </a:t>
            </a:r>
            <a:r>
              <a:rPr lang="de-AT" baseline="0" dirty="0" err="1" smtClean="0"/>
              <a:t>interface</a:t>
            </a:r>
            <a:r>
              <a:rPr lang="de-AT" baseline="0" dirty="0" smtClean="0"/>
              <a:t> </a:t>
            </a:r>
            <a:r>
              <a:rPr lang="de-AT" baseline="0" dirty="0" err="1" smtClean="0"/>
              <a:t>between</a:t>
            </a:r>
            <a:r>
              <a:rPr lang="de-AT" baseline="0" dirty="0" smtClean="0"/>
              <a:t> </a:t>
            </a:r>
            <a:r>
              <a:rPr lang="de-AT" baseline="0" dirty="0" err="1" smtClean="0"/>
              <a:t>economics</a:t>
            </a:r>
            <a:r>
              <a:rPr lang="de-AT" baseline="0" dirty="0" smtClean="0"/>
              <a:t> </a:t>
            </a:r>
            <a:r>
              <a:rPr lang="de-AT" baseline="0" dirty="0" err="1" smtClean="0"/>
              <a:t>and</a:t>
            </a:r>
            <a:r>
              <a:rPr lang="de-AT" baseline="0" dirty="0" smtClean="0"/>
              <a:t> </a:t>
            </a:r>
            <a:r>
              <a:rPr lang="de-AT" baseline="0" dirty="0" err="1" smtClean="0"/>
              <a:t>geography</a:t>
            </a:r>
            <a:r>
              <a:rPr lang="de-AT" baseline="0" dirty="0" smtClean="0"/>
              <a:t>, a </a:t>
            </a:r>
            <a:r>
              <a:rPr lang="de-AT" baseline="0" dirty="0" err="1" smtClean="0"/>
              <a:t>field</a:t>
            </a:r>
            <a:r>
              <a:rPr lang="de-AT" baseline="0" dirty="0" smtClean="0"/>
              <a:t> </a:t>
            </a:r>
            <a:r>
              <a:rPr lang="de-AT" baseline="0" dirty="0" err="1" smtClean="0"/>
              <a:t>that</a:t>
            </a:r>
            <a:r>
              <a:rPr lang="de-AT" baseline="0" dirty="0" smtClean="0"/>
              <a:t> </a:t>
            </a:r>
            <a:r>
              <a:rPr lang="de-AT" baseline="0" dirty="0" err="1" smtClean="0"/>
              <a:t>seeks</a:t>
            </a:r>
            <a:r>
              <a:rPr lang="de-AT" baseline="0" dirty="0" smtClean="0"/>
              <a:t> </a:t>
            </a:r>
            <a:r>
              <a:rPr lang="de-AT" baseline="0" dirty="0" err="1" smtClean="0"/>
              <a:t>to</a:t>
            </a:r>
            <a:r>
              <a:rPr lang="de-AT" baseline="0" dirty="0" smtClean="0"/>
              <a:t> </a:t>
            </a:r>
            <a:r>
              <a:rPr lang="de-AT" baseline="0" dirty="0" err="1" smtClean="0"/>
              <a:t>understand</a:t>
            </a:r>
            <a:r>
              <a:rPr lang="de-AT" baseline="0" dirty="0" smtClean="0"/>
              <a:t> </a:t>
            </a:r>
            <a:r>
              <a:rPr lang="de-AT" baseline="0" dirty="0" err="1" smtClean="0"/>
              <a:t>spatial</a:t>
            </a:r>
            <a:r>
              <a:rPr lang="de-AT" baseline="0" dirty="0" smtClean="0"/>
              <a:t> </a:t>
            </a:r>
            <a:r>
              <a:rPr lang="de-AT" baseline="0" dirty="0" err="1" smtClean="0"/>
              <a:t>differences</a:t>
            </a:r>
            <a:r>
              <a:rPr lang="de-AT" baseline="0" dirty="0" smtClean="0"/>
              <a:t> in </a:t>
            </a:r>
            <a:r>
              <a:rPr lang="de-AT" baseline="0" dirty="0" err="1" smtClean="0"/>
              <a:t>economic</a:t>
            </a:r>
            <a:r>
              <a:rPr lang="de-AT" baseline="0" dirty="0" smtClean="0"/>
              <a:t> </a:t>
            </a:r>
            <a:r>
              <a:rPr lang="de-AT" baseline="0" dirty="0" err="1" smtClean="0"/>
              <a:t>processes</a:t>
            </a:r>
            <a:r>
              <a:rPr lang="de-AT" baseline="0" dirty="0" smtClean="0"/>
              <a:t> such </a:t>
            </a:r>
            <a:r>
              <a:rPr lang="de-AT" baseline="0" dirty="0" err="1" smtClean="0"/>
              <a:t>as</a:t>
            </a:r>
            <a:r>
              <a:rPr lang="de-AT" baseline="0" dirty="0" smtClean="0"/>
              <a:t>, </a:t>
            </a:r>
            <a:r>
              <a:rPr lang="de-AT" baseline="0" dirty="0" err="1" smtClean="0"/>
              <a:t>economic</a:t>
            </a:r>
            <a:r>
              <a:rPr lang="de-AT" baseline="0" dirty="0" smtClean="0"/>
              <a:t> </a:t>
            </a:r>
            <a:r>
              <a:rPr lang="de-AT" baseline="0" dirty="0" err="1" smtClean="0"/>
              <a:t>growth</a:t>
            </a:r>
            <a:r>
              <a:rPr lang="de-AT" baseline="0" dirty="0" smtClean="0"/>
              <a:t> </a:t>
            </a:r>
            <a:r>
              <a:rPr lang="de-AT" baseline="0" dirty="0" err="1" smtClean="0"/>
              <a:t>and</a:t>
            </a:r>
            <a:r>
              <a:rPr lang="de-AT" baseline="0" dirty="0" smtClean="0"/>
              <a:t> </a:t>
            </a:r>
            <a:r>
              <a:rPr lang="de-AT" baseline="0" dirty="0" err="1" smtClean="0"/>
              <a:t>development</a:t>
            </a:r>
            <a:r>
              <a:rPr lang="de-AT" baseline="0" dirty="0" smtClean="0"/>
              <a:t>.</a:t>
            </a:r>
          </a:p>
          <a:p>
            <a:endParaRPr lang="de-AT" baseline="0" dirty="0" smtClean="0"/>
          </a:p>
          <a:p>
            <a:r>
              <a:rPr lang="de-AT" baseline="0" dirty="0" smtClean="0"/>
              <a:t>In </a:t>
            </a:r>
            <a:r>
              <a:rPr lang="de-AT" baseline="0" dirty="0" err="1" smtClean="0"/>
              <a:t>doing</a:t>
            </a:r>
            <a:r>
              <a:rPr lang="de-AT" baseline="0" dirty="0" smtClean="0"/>
              <a:t> so, </a:t>
            </a:r>
            <a:r>
              <a:rPr lang="de-AT" baseline="0" dirty="0" err="1" smtClean="0"/>
              <a:t>the</a:t>
            </a:r>
            <a:r>
              <a:rPr lang="de-AT" baseline="0" dirty="0" smtClean="0"/>
              <a:t> </a:t>
            </a:r>
            <a:r>
              <a:rPr lang="de-AT" baseline="0" dirty="0" err="1" smtClean="0"/>
              <a:t>field</a:t>
            </a:r>
            <a:r>
              <a:rPr lang="de-AT" baseline="0" dirty="0" smtClean="0"/>
              <a:t> </a:t>
            </a:r>
            <a:r>
              <a:rPr lang="de-AT" baseline="0" dirty="0" err="1" smtClean="0"/>
              <a:t>relies</a:t>
            </a:r>
            <a:r>
              <a:rPr lang="de-AT" baseline="0" dirty="0" smtClean="0"/>
              <a:t> on </a:t>
            </a:r>
            <a:r>
              <a:rPr lang="de-AT" baseline="0" dirty="0" err="1" smtClean="0"/>
              <a:t>economic</a:t>
            </a:r>
            <a:r>
              <a:rPr lang="de-AT" baseline="0" dirty="0" smtClean="0"/>
              <a:t> </a:t>
            </a:r>
            <a:r>
              <a:rPr lang="de-AT" baseline="0" dirty="0" err="1" smtClean="0"/>
              <a:t>theories</a:t>
            </a:r>
            <a:r>
              <a:rPr lang="de-AT" baseline="0" dirty="0" smtClean="0"/>
              <a:t> </a:t>
            </a:r>
            <a:r>
              <a:rPr lang="de-AT" baseline="0" dirty="0" err="1" smtClean="0"/>
              <a:t>and</a:t>
            </a:r>
            <a:r>
              <a:rPr lang="de-AT" baseline="0" dirty="0" smtClean="0"/>
              <a:t> </a:t>
            </a:r>
            <a:r>
              <a:rPr lang="de-AT" baseline="0" dirty="0" err="1" smtClean="0"/>
              <a:t>geographic</a:t>
            </a:r>
            <a:r>
              <a:rPr lang="de-AT" baseline="0" dirty="0" smtClean="0"/>
              <a:t> </a:t>
            </a:r>
            <a:r>
              <a:rPr lang="de-AT" baseline="0" dirty="0" err="1" smtClean="0"/>
              <a:t>concepts</a:t>
            </a:r>
            <a:r>
              <a:rPr lang="de-AT" baseline="0" dirty="0" smtClean="0"/>
              <a:t>, </a:t>
            </a:r>
            <a:r>
              <a:rPr lang="de-AT" baseline="0" dirty="0" err="1" smtClean="0"/>
              <a:t>and</a:t>
            </a:r>
            <a:r>
              <a:rPr lang="de-AT" baseline="0" dirty="0" smtClean="0"/>
              <a:t> </a:t>
            </a:r>
            <a:r>
              <a:rPr lang="de-AT" baseline="0" dirty="0" err="1" smtClean="0"/>
              <a:t>applies</a:t>
            </a:r>
            <a:r>
              <a:rPr lang="de-AT" baseline="0" dirty="0" smtClean="0"/>
              <a:t> </a:t>
            </a:r>
            <a:r>
              <a:rPr lang="de-AT" baseline="0" dirty="0" err="1" smtClean="0"/>
              <a:t>appropriate</a:t>
            </a:r>
            <a:r>
              <a:rPr lang="de-AT" baseline="0" dirty="0" smtClean="0"/>
              <a:t> </a:t>
            </a:r>
            <a:r>
              <a:rPr lang="de-AT" baseline="0" dirty="0" err="1" smtClean="0"/>
              <a:t>spatial</a:t>
            </a:r>
            <a:r>
              <a:rPr lang="de-AT" baseline="0" dirty="0" smtClean="0"/>
              <a:t> </a:t>
            </a:r>
            <a:r>
              <a:rPr lang="de-AT" baseline="0" dirty="0" err="1" smtClean="0"/>
              <a:t>econometric</a:t>
            </a:r>
            <a:r>
              <a:rPr lang="de-AT" baseline="0" dirty="0" smtClean="0"/>
              <a:t> </a:t>
            </a:r>
            <a:r>
              <a:rPr lang="de-AT" baseline="0" dirty="0" err="1" smtClean="0"/>
              <a:t>tools</a:t>
            </a:r>
            <a:r>
              <a:rPr lang="de-AT" baseline="0" dirty="0" smtClean="0"/>
              <a:t> </a:t>
            </a:r>
            <a:r>
              <a:rPr lang="de-AT" baseline="0" dirty="0" err="1" smtClean="0"/>
              <a:t>to</a:t>
            </a:r>
            <a:r>
              <a:rPr lang="de-AT" baseline="0" dirty="0" smtClean="0"/>
              <a:t> </a:t>
            </a:r>
            <a:r>
              <a:rPr lang="de-AT" baseline="0" dirty="0" err="1" smtClean="0"/>
              <a:t>study</a:t>
            </a:r>
            <a:r>
              <a:rPr lang="de-AT" baseline="0" dirty="0" smtClean="0"/>
              <a:t> </a:t>
            </a:r>
            <a:r>
              <a:rPr lang="de-AT" baseline="0" dirty="0" err="1" smtClean="0"/>
              <a:t>the</a:t>
            </a:r>
            <a:r>
              <a:rPr lang="de-AT" baseline="0" dirty="0" smtClean="0"/>
              <a:t> </a:t>
            </a:r>
            <a:r>
              <a:rPr lang="de-AT" baseline="0" dirty="0" err="1" smtClean="0"/>
              <a:t>processes</a:t>
            </a:r>
            <a:r>
              <a:rPr lang="de-AT" baseline="0" dirty="0" smtClean="0"/>
              <a:t> </a:t>
            </a:r>
            <a:r>
              <a:rPr lang="de-AT" baseline="0" dirty="0" err="1" smtClean="0"/>
              <a:t>at</a:t>
            </a:r>
            <a:r>
              <a:rPr lang="de-AT" baseline="0" dirty="0" smtClean="0"/>
              <a:t> different </a:t>
            </a:r>
            <a:r>
              <a:rPr lang="de-AT" baseline="0" dirty="0" err="1" smtClean="0"/>
              <a:t>levels</a:t>
            </a:r>
            <a:r>
              <a:rPr lang="de-AT" baseline="0" dirty="0" smtClean="0"/>
              <a:t> </a:t>
            </a:r>
            <a:r>
              <a:rPr lang="de-AT" baseline="0" dirty="0" err="1" smtClean="0"/>
              <a:t>of</a:t>
            </a:r>
            <a:r>
              <a:rPr lang="de-AT" baseline="0" dirty="0" smtClean="0"/>
              <a:t> </a:t>
            </a:r>
            <a:r>
              <a:rPr lang="de-AT" baseline="0" dirty="0" err="1" smtClean="0"/>
              <a:t>geographic</a:t>
            </a:r>
            <a:r>
              <a:rPr lang="de-AT" baseline="0" dirty="0" smtClean="0"/>
              <a:t> </a:t>
            </a:r>
            <a:r>
              <a:rPr lang="de-AT" baseline="0" dirty="0" err="1" smtClean="0"/>
              <a:t>resolution</a:t>
            </a:r>
            <a:r>
              <a:rPr lang="de-AT" baseline="0" dirty="0" smtClean="0"/>
              <a:t>.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2077921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FB593-90D8-42EF-B042-3F5628C06FFC}" type="slidenum">
              <a:rPr lang="de-AT" smtClean="0"/>
              <a:pPr/>
              <a:t>4</a:t>
            </a:fld>
            <a:endParaRPr lang="de-AT"/>
          </a:p>
        </p:txBody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AT" dirty="0" smtClean="0"/>
              <a:t>In </a:t>
            </a:r>
            <a:r>
              <a:rPr lang="de-AT" dirty="0" err="1" smtClean="0"/>
              <a:t>thinking</a:t>
            </a:r>
            <a:r>
              <a:rPr lang="de-AT" baseline="0" dirty="0" smtClean="0"/>
              <a:t> </a:t>
            </a:r>
            <a:r>
              <a:rPr lang="de-AT" baseline="0" dirty="0" err="1" smtClean="0"/>
              <a:t>about</a:t>
            </a:r>
            <a:r>
              <a:rPr lang="de-AT" baseline="0" dirty="0" smtClean="0"/>
              <a:t> </a:t>
            </a:r>
            <a:r>
              <a:rPr lang="de-AT" baseline="0" dirty="0" err="1" smtClean="0"/>
              <a:t>economic</a:t>
            </a:r>
            <a:r>
              <a:rPr lang="de-AT" baseline="0" dirty="0" smtClean="0"/>
              <a:t> </a:t>
            </a:r>
            <a:r>
              <a:rPr lang="de-AT" baseline="0" dirty="0" err="1" smtClean="0"/>
              <a:t>growth</a:t>
            </a:r>
            <a:r>
              <a:rPr lang="de-AT" baseline="0" dirty="0" smtClean="0"/>
              <a:t> </a:t>
            </a:r>
            <a:r>
              <a:rPr lang="de-AT" baseline="0" dirty="0" err="1" smtClean="0"/>
              <a:t>and</a:t>
            </a:r>
            <a:r>
              <a:rPr lang="de-AT" baseline="0" dirty="0" smtClean="0"/>
              <a:t> </a:t>
            </a:r>
            <a:r>
              <a:rPr lang="de-AT" baseline="0" dirty="0" err="1" smtClean="0"/>
              <a:t>development</a:t>
            </a:r>
            <a:r>
              <a:rPr lang="de-AT" baseline="0" dirty="0" smtClean="0"/>
              <a:t> </a:t>
            </a:r>
            <a:r>
              <a:rPr lang="de-AT" baseline="0" dirty="0" err="1" smtClean="0"/>
              <a:t>it</a:t>
            </a:r>
            <a:r>
              <a:rPr lang="de-AT" baseline="0" dirty="0" smtClean="0"/>
              <a:t> </a:t>
            </a:r>
            <a:r>
              <a:rPr lang="de-AT" baseline="0" dirty="0" err="1" smtClean="0"/>
              <a:t>is</a:t>
            </a:r>
            <a:r>
              <a:rPr lang="de-AT" baseline="0" dirty="0" smtClean="0"/>
              <a:t> </a:t>
            </a:r>
            <a:r>
              <a:rPr lang="de-AT" baseline="0" dirty="0" err="1" smtClean="0"/>
              <a:t>useful</a:t>
            </a:r>
            <a:r>
              <a:rPr lang="de-AT" baseline="0" dirty="0" smtClean="0"/>
              <a:t> </a:t>
            </a:r>
            <a:r>
              <a:rPr lang="de-AT" baseline="0" dirty="0" err="1" smtClean="0"/>
              <a:t>to</a:t>
            </a:r>
            <a:r>
              <a:rPr lang="de-AT" baseline="0" dirty="0" smtClean="0"/>
              <a:t> </a:t>
            </a:r>
            <a:r>
              <a:rPr lang="de-AT" baseline="0" dirty="0" err="1" smtClean="0"/>
              <a:t>take</a:t>
            </a:r>
            <a:r>
              <a:rPr lang="de-AT" baseline="0" dirty="0" smtClean="0"/>
              <a:t> a </a:t>
            </a:r>
            <a:r>
              <a:rPr lang="de-AT" baseline="0" dirty="0" err="1" smtClean="0"/>
              <a:t>brief</a:t>
            </a:r>
            <a:r>
              <a:rPr lang="de-AT" baseline="0" dirty="0" smtClean="0"/>
              <a:t> </a:t>
            </a:r>
            <a:r>
              <a:rPr lang="de-AT" baseline="0" dirty="0" err="1" smtClean="0"/>
              <a:t>look</a:t>
            </a:r>
            <a:r>
              <a:rPr lang="de-AT" baseline="0" dirty="0" smtClean="0"/>
              <a:t> </a:t>
            </a:r>
            <a:r>
              <a:rPr lang="de-AT" baseline="0" dirty="0" err="1" smtClean="0"/>
              <a:t>at</a:t>
            </a:r>
            <a:r>
              <a:rPr lang="de-AT" baseline="0" dirty="0" smtClean="0"/>
              <a:t> a </a:t>
            </a:r>
            <a:r>
              <a:rPr lang="de-AT" baseline="0" dirty="0" err="1" smtClean="0"/>
              <a:t>map</a:t>
            </a:r>
            <a:r>
              <a:rPr lang="de-AT" baseline="0" dirty="0" smtClean="0"/>
              <a:t> </a:t>
            </a:r>
            <a:r>
              <a:rPr lang="de-AT" baseline="0" dirty="0" err="1" smtClean="0"/>
              <a:t>that</a:t>
            </a:r>
            <a:r>
              <a:rPr lang="de-AT" baseline="0" dirty="0" smtClean="0"/>
              <a:t> </a:t>
            </a:r>
            <a:r>
              <a:rPr lang="de-AT" baseline="0" dirty="0" err="1" smtClean="0"/>
              <a:t>shows</a:t>
            </a:r>
            <a:r>
              <a:rPr lang="de-AT" baseline="0" dirty="0" smtClean="0"/>
              <a:t> </a:t>
            </a:r>
            <a:r>
              <a:rPr lang="de-AT" baseline="0" dirty="0" err="1" smtClean="0"/>
              <a:t>the</a:t>
            </a:r>
            <a:r>
              <a:rPr lang="de-AT" baseline="0" dirty="0" smtClean="0"/>
              <a:t> </a:t>
            </a:r>
            <a:r>
              <a:rPr lang="de-AT" baseline="0" dirty="0" err="1" smtClean="0"/>
              <a:t>distribution</a:t>
            </a:r>
            <a:r>
              <a:rPr lang="de-AT" baseline="0" dirty="0" smtClean="0"/>
              <a:t> </a:t>
            </a:r>
            <a:r>
              <a:rPr lang="de-AT" baseline="0" dirty="0" err="1" smtClean="0"/>
              <a:t>of</a:t>
            </a:r>
            <a:r>
              <a:rPr lang="de-AT" baseline="0" dirty="0" smtClean="0"/>
              <a:t> </a:t>
            </a:r>
            <a:r>
              <a:rPr lang="de-AT" baseline="0" dirty="0" err="1" smtClean="0"/>
              <a:t>income</a:t>
            </a:r>
            <a:r>
              <a:rPr lang="de-AT" baseline="0" dirty="0" smtClean="0"/>
              <a:t> in </a:t>
            </a:r>
            <a:r>
              <a:rPr lang="de-AT" baseline="0" dirty="0" err="1" smtClean="0"/>
              <a:t>the</a:t>
            </a:r>
            <a:r>
              <a:rPr lang="de-AT" baseline="0" dirty="0" smtClean="0"/>
              <a:t> US. Income </a:t>
            </a:r>
            <a:r>
              <a:rPr lang="de-AT" baseline="0" dirty="0" err="1" smtClean="0"/>
              <a:t>is</a:t>
            </a:r>
            <a:r>
              <a:rPr lang="de-AT" baseline="0" dirty="0" smtClean="0"/>
              <a:t> </a:t>
            </a:r>
            <a:r>
              <a:rPr lang="de-AT" baseline="0" dirty="0" err="1" smtClean="0"/>
              <a:t>measured</a:t>
            </a:r>
            <a:r>
              <a:rPr lang="de-AT" baseline="0" dirty="0" smtClean="0"/>
              <a:t> </a:t>
            </a:r>
            <a:r>
              <a:rPr lang="de-AT" baseline="0" dirty="0" err="1" smtClean="0"/>
              <a:t>here</a:t>
            </a:r>
            <a:r>
              <a:rPr lang="de-AT" baseline="0" dirty="0" smtClean="0"/>
              <a:t> in </a:t>
            </a:r>
            <a:r>
              <a:rPr lang="de-AT" baseline="0" dirty="0" err="1" smtClean="0"/>
              <a:t>terms</a:t>
            </a:r>
            <a:r>
              <a:rPr lang="de-AT" baseline="0" dirty="0" smtClean="0"/>
              <a:t> </a:t>
            </a:r>
            <a:r>
              <a:rPr lang="de-AT" baseline="0" dirty="0" err="1" smtClean="0"/>
              <a:t>of</a:t>
            </a:r>
            <a:r>
              <a:rPr lang="de-AT" baseline="0" dirty="0" smtClean="0"/>
              <a:t> </a:t>
            </a:r>
            <a:r>
              <a:rPr lang="de-AT" baseline="0" dirty="0" err="1" smtClean="0"/>
              <a:t>gross</a:t>
            </a:r>
            <a:r>
              <a:rPr lang="de-AT" baseline="0" dirty="0" smtClean="0"/>
              <a:t> </a:t>
            </a:r>
            <a:r>
              <a:rPr lang="de-AT" baseline="0" dirty="0" err="1" smtClean="0"/>
              <a:t>value</a:t>
            </a:r>
            <a:r>
              <a:rPr lang="de-AT" baseline="0" dirty="0" smtClean="0"/>
              <a:t> </a:t>
            </a:r>
            <a:r>
              <a:rPr lang="de-AT" baseline="0" dirty="0" err="1" smtClean="0"/>
              <a:t>added</a:t>
            </a:r>
            <a:r>
              <a:rPr lang="de-AT" baseline="0" dirty="0" smtClean="0"/>
              <a:t> in 2005, </a:t>
            </a:r>
            <a:r>
              <a:rPr lang="de-AT" baseline="0" dirty="0" err="1" smtClean="0"/>
              <a:t>generated</a:t>
            </a:r>
            <a:r>
              <a:rPr lang="de-AT" baseline="0" dirty="0" smtClean="0"/>
              <a:t> per </a:t>
            </a:r>
            <a:r>
              <a:rPr lang="de-AT" baseline="0" dirty="0" err="1" smtClean="0"/>
              <a:t>square</a:t>
            </a:r>
            <a:r>
              <a:rPr lang="de-AT" baseline="0" dirty="0" smtClean="0"/>
              <a:t> </a:t>
            </a:r>
            <a:r>
              <a:rPr lang="de-AT" baseline="0" dirty="0" err="1" smtClean="0"/>
              <a:t>kilometer</a:t>
            </a:r>
            <a:r>
              <a:rPr lang="de-AT" baseline="0" dirty="0" smtClean="0"/>
              <a:t> </a:t>
            </a:r>
            <a:r>
              <a:rPr lang="de-AT" baseline="0" dirty="0" err="1" smtClean="0"/>
              <a:t>of</a:t>
            </a:r>
            <a:r>
              <a:rPr lang="de-AT" baseline="0" dirty="0" smtClean="0"/>
              <a:t> </a:t>
            </a:r>
            <a:r>
              <a:rPr lang="de-AT" baseline="0" dirty="0" err="1" smtClean="0"/>
              <a:t>land</a:t>
            </a:r>
            <a:r>
              <a:rPr lang="de-AT" baseline="0" dirty="0" smtClean="0"/>
              <a:t>.</a:t>
            </a:r>
          </a:p>
          <a:p>
            <a:endParaRPr lang="de-AT" baseline="0" dirty="0" smtClean="0"/>
          </a:p>
          <a:p>
            <a:r>
              <a:rPr lang="de-AT" baseline="0" dirty="0" smtClean="0"/>
              <a:t>A quick </a:t>
            </a:r>
            <a:r>
              <a:rPr lang="de-AT" baseline="0" dirty="0" err="1" smtClean="0"/>
              <a:t>look</a:t>
            </a:r>
            <a:r>
              <a:rPr lang="de-AT" baseline="0" dirty="0" smtClean="0"/>
              <a:t> </a:t>
            </a:r>
            <a:r>
              <a:rPr lang="de-AT" baseline="0" dirty="0" err="1" smtClean="0"/>
              <a:t>at</a:t>
            </a:r>
            <a:r>
              <a:rPr lang="de-AT" baseline="0" dirty="0" smtClean="0"/>
              <a:t> </a:t>
            </a:r>
            <a:r>
              <a:rPr lang="de-AT" baseline="0" dirty="0" err="1" smtClean="0"/>
              <a:t>the</a:t>
            </a:r>
            <a:r>
              <a:rPr lang="de-AT" baseline="0" dirty="0" smtClean="0"/>
              <a:t> </a:t>
            </a:r>
            <a:r>
              <a:rPr lang="de-AT" baseline="0" dirty="0" err="1" smtClean="0"/>
              <a:t>map</a:t>
            </a:r>
            <a:r>
              <a:rPr lang="de-AT" baseline="0" dirty="0" smtClean="0"/>
              <a:t> </a:t>
            </a:r>
            <a:r>
              <a:rPr lang="de-AT" baseline="0" dirty="0" err="1" smtClean="0"/>
              <a:t>shows</a:t>
            </a:r>
            <a:r>
              <a:rPr lang="de-AT" baseline="0" dirty="0" smtClean="0"/>
              <a:t> </a:t>
            </a:r>
            <a:r>
              <a:rPr lang="de-AT" baseline="0" dirty="0" err="1" smtClean="0"/>
              <a:t>that</a:t>
            </a:r>
            <a:r>
              <a:rPr lang="de-AT" baseline="0" dirty="0" smtClean="0"/>
              <a:t> </a:t>
            </a:r>
            <a:r>
              <a:rPr lang="de-AT" baseline="0" dirty="0" err="1" smtClean="0"/>
              <a:t>income</a:t>
            </a:r>
            <a:r>
              <a:rPr lang="de-AT" baseline="0" dirty="0" smtClean="0"/>
              <a:t> </a:t>
            </a:r>
            <a:r>
              <a:rPr lang="de-AT" baseline="0" dirty="0" err="1" smtClean="0"/>
              <a:t>is</a:t>
            </a:r>
            <a:r>
              <a:rPr lang="de-AT" baseline="0" dirty="0" smtClean="0"/>
              <a:t> not </a:t>
            </a:r>
            <a:r>
              <a:rPr lang="de-AT" baseline="0" dirty="0" err="1" smtClean="0"/>
              <a:t>randomly</a:t>
            </a:r>
            <a:r>
              <a:rPr lang="de-AT" baseline="0" dirty="0" smtClean="0"/>
              <a:t> </a:t>
            </a:r>
            <a:r>
              <a:rPr lang="de-AT" baseline="0" dirty="0" err="1" smtClean="0"/>
              <a:t>distributed</a:t>
            </a:r>
            <a:r>
              <a:rPr lang="de-AT" baseline="0" dirty="0" smtClean="0"/>
              <a:t>, but </a:t>
            </a:r>
            <a:r>
              <a:rPr lang="de-AT" baseline="0" dirty="0" err="1" smtClean="0"/>
              <a:t>clustered</a:t>
            </a:r>
            <a:r>
              <a:rPr lang="de-AT" baseline="0" dirty="0" smtClean="0"/>
              <a:t> </a:t>
            </a:r>
            <a:r>
              <a:rPr lang="de-AT" baseline="0" dirty="0" err="1" smtClean="0"/>
              <a:t>around</a:t>
            </a:r>
            <a:r>
              <a:rPr lang="de-AT" baseline="0" dirty="0" smtClean="0"/>
              <a:t> </a:t>
            </a:r>
            <a:r>
              <a:rPr lang="de-AT" baseline="0" dirty="0" err="1" smtClean="0"/>
              <a:t>some</a:t>
            </a:r>
            <a:r>
              <a:rPr lang="de-AT" baseline="0" dirty="0" smtClean="0"/>
              <a:t> </a:t>
            </a:r>
            <a:r>
              <a:rPr lang="de-AT" baseline="0" dirty="0" err="1" smtClean="0"/>
              <a:t>locations</a:t>
            </a:r>
            <a:r>
              <a:rPr lang="de-AT" baseline="0" dirty="0" smtClean="0"/>
              <a:t> </a:t>
            </a:r>
            <a:r>
              <a:rPr lang="de-AT" baseline="0" dirty="0" err="1" smtClean="0"/>
              <a:t>of</a:t>
            </a:r>
            <a:r>
              <a:rPr lang="de-AT" baseline="0" dirty="0" smtClean="0"/>
              <a:t> </a:t>
            </a:r>
            <a:r>
              <a:rPr lang="de-AT" baseline="0" dirty="0" err="1" smtClean="0"/>
              <a:t>the</a:t>
            </a:r>
            <a:r>
              <a:rPr lang="de-AT" baseline="0" dirty="0" smtClean="0"/>
              <a:t> </a:t>
            </a:r>
            <a:r>
              <a:rPr lang="de-AT" baseline="0" dirty="0" err="1" smtClean="0"/>
              <a:t>country</a:t>
            </a:r>
            <a:r>
              <a:rPr lang="de-AT" baseline="0" dirty="0" smtClean="0"/>
              <a:t>, </a:t>
            </a:r>
            <a:r>
              <a:rPr lang="de-AT" baseline="0" dirty="0" err="1" smtClean="0"/>
              <a:t>mostly</a:t>
            </a:r>
            <a:r>
              <a:rPr lang="de-AT" baseline="0" dirty="0" smtClean="0"/>
              <a:t> </a:t>
            </a:r>
            <a:r>
              <a:rPr lang="de-AT" baseline="0" dirty="0" err="1" smtClean="0"/>
              <a:t>at</a:t>
            </a:r>
            <a:r>
              <a:rPr lang="de-AT" baseline="0" dirty="0" smtClean="0"/>
              <a:t> </a:t>
            </a:r>
            <a:r>
              <a:rPr lang="de-AT" baseline="0" dirty="0" err="1" smtClean="0"/>
              <a:t>the</a:t>
            </a:r>
            <a:r>
              <a:rPr lang="de-AT" baseline="0" dirty="0" smtClean="0"/>
              <a:t> </a:t>
            </a:r>
            <a:r>
              <a:rPr lang="de-AT" baseline="0" dirty="0" err="1" smtClean="0"/>
              <a:t>coasts</a:t>
            </a:r>
            <a:r>
              <a:rPr lang="de-AT" baseline="0" dirty="0" smtClean="0"/>
              <a:t> in </a:t>
            </a:r>
            <a:r>
              <a:rPr lang="de-AT" baseline="0" dirty="0" err="1" smtClean="0"/>
              <a:t>places</a:t>
            </a:r>
            <a:r>
              <a:rPr lang="de-AT" baseline="0" dirty="0" smtClean="0"/>
              <a:t> </a:t>
            </a:r>
            <a:r>
              <a:rPr lang="de-AT" baseline="0" dirty="0" err="1" smtClean="0"/>
              <a:t>like</a:t>
            </a:r>
            <a:r>
              <a:rPr lang="de-AT" baseline="0" dirty="0" smtClean="0"/>
              <a:t> New York, Washington DC, Houston, </a:t>
            </a:r>
            <a:r>
              <a:rPr lang="de-AT" baseline="0" dirty="0" err="1" smtClean="0"/>
              <a:t>and</a:t>
            </a:r>
            <a:r>
              <a:rPr lang="de-AT" baseline="0" dirty="0" smtClean="0"/>
              <a:t> Los Angeles, but also in Chicago </a:t>
            </a:r>
            <a:r>
              <a:rPr lang="de-AT" baseline="0" dirty="0" err="1" smtClean="0"/>
              <a:t>and</a:t>
            </a:r>
            <a:r>
              <a:rPr lang="de-AT" baseline="0" dirty="0" smtClean="0"/>
              <a:t> </a:t>
            </a:r>
            <a:r>
              <a:rPr lang="de-AT" baseline="0" dirty="0" err="1" smtClean="0"/>
              <a:t>some</a:t>
            </a:r>
            <a:r>
              <a:rPr lang="de-AT" baseline="0" dirty="0" smtClean="0"/>
              <a:t> </a:t>
            </a:r>
            <a:r>
              <a:rPr lang="de-AT" baseline="0" dirty="0" err="1" smtClean="0"/>
              <a:t>other</a:t>
            </a:r>
            <a:r>
              <a:rPr lang="de-AT" baseline="0" dirty="0" smtClean="0"/>
              <a:t> </a:t>
            </a:r>
            <a:r>
              <a:rPr lang="de-AT" baseline="0" dirty="0" err="1" smtClean="0"/>
              <a:t>places</a:t>
            </a:r>
            <a:r>
              <a:rPr lang="de-AT" baseline="0" dirty="0" smtClean="0"/>
              <a:t>.</a:t>
            </a:r>
          </a:p>
          <a:p>
            <a:endParaRPr lang="de-AT" baseline="0" dirty="0" smtClean="0"/>
          </a:p>
          <a:p>
            <a:r>
              <a:rPr lang="de-AT" baseline="0" dirty="0" err="1" smtClean="0"/>
              <a:t>Evidently</a:t>
            </a:r>
            <a:r>
              <a:rPr lang="de-AT" baseline="0" dirty="0" smtClean="0"/>
              <a:t>, </a:t>
            </a:r>
            <a:r>
              <a:rPr lang="de-AT" baseline="0" dirty="0" err="1" smtClean="0"/>
              <a:t>prosperity</a:t>
            </a:r>
            <a:r>
              <a:rPr lang="de-AT" baseline="0" dirty="0" smtClean="0"/>
              <a:t> </a:t>
            </a:r>
            <a:r>
              <a:rPr lang="de-AT" baseline="0" dirty="0" err="1" smtClean="0"/>
              <a:t>does</a:t>
            </a:r>
            <a:r>
              <a:rPr lang="de-AT" baseline="0" dirty="0" smtClean="0"/>
              <a:t> not </a:t>
            </a:r>
            <a:r>
              <a:rPr lang="de-AT" baseline="0" dirty="0" err="1" smtClean="0"/>
              <a:t>come</a:t>
            </a:r>
            <a:r>
              <a:rPr lang="de-AT" baseline="0" dirty="0" smtClean="0"/>
              <a:t> </a:t>
            </a:r>
            <a:r>
              <a:rPr lang="de-AT" baseline="0" dirty="0" err="1" smtClean="0"/>
              <a:t>to</a:t>
            </a:r>
            <a:r>
              <a:rPr lang="de-AT" baseline="0" dirty="0" smtClean="0"/>
              <a:t> </a:t>
            </a:r>
            <a:r>
              <a:rPr lang="de-AT" baseline="0" dirty="0" err="1" smtClean="0"/>
              <a:t>every</a:t>
            </a:r>
            <a:r>
              <a:rPr lang="de-AT" baseline="0" dirty="0" smtClean="0"/>
              <a:t> </a:t>
            </a:r>
            <a:r>
              <a:rPr lang="de-AT" baseline="0" dirty="0" err="1" smtClean="0"/>
              <a:t>location</a:t>
            </a:r>
            <a:r>
              <a:rPr lang="de-AT" baseline="0" dirty="0" smtClean="0"/>
              <a:t> </a:t>
            </a:r>
            <a:r>
              <a:rPr lang="de-AT" baseline="0" dirty="0" err="1" smtClean="0"/>
              <a:t>at</a:t>
            </a:r>
            <a:r>
              <a:rPr lang="de-AT" baseline="0" dirty="0" smtClean="0"/>
              <a:t> </a:t>
            </a:r>
            <a:r>
              <a:rPr lang="de-AT" baseline="0" dirty="0" err="1" smtClean="0"/>
              <a:t>the</a:t>
            </a:r>
            <a:r>
              <a:rPr lang="de-AT" baseline="0" dirty="0" smtClean="0"/>
              <a:t> same time. </a:t>
            </a:r>
            <a:r>
              <a:rPr lang="de-AT" baseline="0" dirty="0" err="1" smtClean="0"/>
              <a:t>Neighbourhood</a:t>
            </a:r>
            <a:r>
              <a:rPr lang="de-AT" baseline="0" dirty="0" smtClean="0"/>
              <a:t> </a:t>
            </a:r>
            <a:r>
              <a:rPr lang="de-AT" baseline="0" dirty="0" err="1" smtClean="0"/>
              <a:t>matters</a:t>
            </a:r>
            <a:r>
              <a:rPr lang="de-AT" baseline="0" dirty="0" smtClean="0"/>
              <a:t>. </a:t>
            </a:r>
            <a:r>
              <a:rPr lang="de-AT" baseline="0" dirty="0" err="1" smtClean="0"/>
              <a:t>Being</a:t>
            </a:r>
            <a:r>
              <a:rPr lang="de-AT" baseline="0" dirty="0" smtClean="0"/>
              <a:t> </a:t>
            </a:r>
            <a:r>
              <a:rPr lang="de-AT" baseline="0" dirty="0" err="1" smtClean="0"/>
              <a:t>close</a:t>
            </a:r>
            <a:r>
              <a:rPr lang="de-AT" baseline="0" dirty="0" smtClean="0"/>
              <a:t> </a:t>
            </a:r>
            <a:r>
              <a:rPr lang="de-AT" baseline="0" dirty="0" err="1" smtClean="0"/>
              <a:t>to</a:t>
            </a:r>
            <a:r>
              <a:rPr lang="de-AT" baseline="0" dirty="0" smtClean="0"/>
              <a:t> </a:t>
            </a:r>
            <a:r>
              <a:rPr lang="de-AT" baseline="0" dirty="0" err="1" smtClean="0"/>
              <a:t>rich</a:t>
            </a:r>
            <a:r>
              <a:rPr lang="de-AT" baseline="0" dirty="0" smtClean="0"/>
              <a:t> </a:t>
            </a:r>
            <a:r>
              <a:rPr lang="de-AT" baseline="0" dirty="0" err="1" smtClean="0"/>
              <a:t>locations</a:t>
            </a:r>
            <a:r>
              <a:rPr lang="de-AT" baseline="0" dirty="0" smtClean="0"/>
              <a:t> </a:t>
            </a:r>
            <a:r>
              <a:rPr lang="de-AT" baseline="0" dirty="0" err="1" smtClean="0"/>
              <a:t>makes</a:t>
            </a:r>
            <a:r>
              <a:rPr lang="de-AT" baseline="0" dirty="0" smtClean="0"/>
              <a:t> </a:t>
            </a:r>
            <a:r>
              <a:rPr lang="de-AT" baseline="0" dirty="0" err="1" smtClean="0"/>
              <a:t>it</a:t>
            </a:r>
            <a:r>
              <a:rPr lang="de-AT" baseline="0" dirty="0" smtClean="0"/>
              <a:t> </a:t>
            </a:r>
            <a:r>
              <a:rPr lang="de-AT" baseline="0" dirty="0" err="1" smtClean="0"/>
              <a:t>very</a:t>
            </a:r>
            <a:r>
              <a:rPr lang="de-AT" baseline="0" dirty="0" smtClean="0"/>
              <a:t> </a:t>
            </a:r>
            <a:r>
              <a:rPr lang="de-AT" baseline="0" dirty="0" err="1" smtClean="0"/>
              <a:t>unlikely</a:t>
            </a:r>
            <a:r>
              <a:rPr lang="de-AT" baseline="0" dirty="0" smtClean="0"/>
              <a:t> </a:t>
            </a:r>
            <a:r>
              <a:rPr lang="de-AT" baseline="0" dirty="0" err="1" smtClean="0"/>
              <a:t>that</a:t>
            </a:r>
            <a:r>
              <a:rPr lang="de-AT" baseline="0" dirty="0" smtClean="0"/>
              <a:t> a </a:t>
            </a:r>
            <a:r>
              <a:rPr lang="de-AT" baseline="0" dirty="0" err="1" smtClean="0"/>
              <a:t>location</a:t>
            </a:r>
            <a:r>
              <a:rPr lang="de-AT" baseline="0" dirty="0" smtClean="0"/>
              <a:t> will </a:t>
            </a:r>
            <a:r>
              <a:rPr lang="de-AT" baseline="0" dirty="0" err="1" smtClean="0"/>
              <a:t>stay</a:t>
            </a:r>
            <a:r>
              <a:rPr lang="de-AT" baseline="0" dirty="0" smtClean="0"/>
              <a:t> </a:t>
            </a:r>
            <a:r>
              <a:rPr lang="de-AT" baseline="0" dirty="0" err="1" smtClean="0"/>
              <a:t>poor</a:t>
            </a:r>
            <a:r>
              <a:rPr lang="de-AT" baseline="0" dirty="0" smtClean="0"/>
              <a:t>. </a:t>
            </a:r>
            <a:r>
              <a:rPr lang="de-AT" baseline="0" dirty="0" err="1" smtClean="0"/>
              <a:t>To</a:t>
            </a:r>
            <a:r>
              <a:rPr lang="de-AT" baseline="0" dirty="0" smtClean="0"/>
              <a:t> </a:t>
            </a:r>
            <a:r>
              <a:rPr lang="de-AT" baseline="0" dirty="0" err="1" smtClean="0"/>
              <a:t>prosperous</a:t>
            </a:r>
            <a:r>
              <a:rPr lang="de-AT" baseline="0" dirty="0" smtClean="0"/>
              <a:t> </a:t>
            </a:r>
            <a:r>
              <a:rPr lang="de-AT" baseline="0" dirty="0" err="1" smtClean="0"/>
              <a:t>locations</a:t>
            </a:r>
            <a:r>
              <a:rPr lang="de-AT" baseline="0" dirty="0" smtClean="0"/>
              <a:t>, </a:t>
            </a:r>
            <a:r>
              <a:rPr lang="de-AT" baseline="0" dirty="0" err="1" smtClean="0"/>
              <a:t>proximity</a:t>
            </a:r>
            <a:r>
              <a:rPr lang="de-AT" baseline="0" dirty="0" smtClean="0"/>
              <a:t> </a:t>
            </a:r>
            <a:r>
              <a:rPr lang="de-AT" baseline="0" dirty="0" err="1" smtClean="0"/>
              <a:t>is</a:t>
            </a:r>
            <a:r>
              <a:rPr lang="de-AT" baseline="0" dirty="0" smtClean="0"/>
              <a:t> a </a:t>
            </a:r>
            <a:r>
              <a:rPr lang="de-AT" baseline="0" dirty="0" err="1" smtClean="0"/>
              <a:t>blessing</a:t>
            </a:r>
            <a:r>
              <a:rPr lang="de-AT" baseline="0" dirty="0" smtClean="0"/>
              <a:t>, </a:t>
            </a:r>
            <a:r>
              <a:rPr lang="de-AT" baseline="0" dirty="0" err="1" smtClean="0"/>
              <a:t>to</a:t>
            </a:r>
            <a:r>
              <a:rPr lang="de-AT" baseline="0" dirty="0" smtClean="0"/>
              <a:t> </a:t>
            </a:r>
            <a:r>
              <a:rPr lang="de-AT" baseline="0" dirty="0" err="1" smtClean="0"/>
              <a:t>poor</a:t>
            </a:r>
            <a:r>
              <a:rPr lang="de-AT" baseline="0" dirty="0" smtClean="0"/>
              <a:t> </a:t>
            </a:r>
            <a:r>
              <a:rPr lang="de-AT" baseline="0" dirty="0" err="1" smtClean="0"/>
              <a:t>locations</a:t>
            </a:r>
            <a:r>
              <a:rPr lang="de-AT" baseline="0" dirty="0" smtClean="0"/>
              <a:t> a </a:t>
            </a:r>
            <a:r>
              <a:rPr lang="de-AT" baseline="0" dirty="0" err="1" smtClean="0"/>
              <a:t>curse</a:t>
            </a:r>
            <a:r>
              <a:rPr lang="de-AT" baseline="0" dirty="0" smtClean="0"/>
              <a:t>. This </a:t>
            </a:r>
            <a:r>
              <a:rPr lang="de-AT" baseline="0" dirty="0" err="1" smtClean="0"/>
              <a:t>makes</a:t>
            </a:r>
            <a:r>
              <a:rPr lang="de-AT" baseline="0" dirty="0" smtClean="0"/>
              <a:t> </a:t>
            </a:r>
            <a:r>
              <a:rPr lang="de-AT" baseline="0" dirty="0" err="1" smtClean="0"/>
              <a:t>the</a:t>
            </a:r>
            <a:r>
              <a:rPr lang="de-AT" baseline="0" dirty="0" smtClean="0"/>
              <a:t> </a:t>
            </a:r>
            <a:r>
              <a:rPr lang="de-AT" baseline="0" dirty="0" err="1" smtClean="0"/>
              <a:t>distribution</a:t>
            </a:r>
            <a:r>
              <a:rPr lang="de-AT" baseline="0" dirty="0" smtClean="0"/>
              <a:t> </a:t>
            </a:r>
            <a:r>
              <a:rPr lang="de-AT" baseline="0" dirty="0" err="1" smtClean="0"/>
              <a:t>of</a:t>
            </a:r>
            <a:r>
              <a:rPr lang="de-AT" baseline="0" dirty="0" smtClean="0"/>
              <a:t> </a:t>
            </a:r>
            <a:r>
              <a:rPr lang="de-AT" baseline="0" dirty="0" err="1" smtClean="0"/>
              <a:t>income</a:t>
            </a:r>
            <a:r>
              <a:rPr lang="de-AT" baseline="0" dirty="0" smtClean="0"/>
              <a:t> </a:t>
            </a:r>
            <a:r>
              <a:rPr lang="de-AT" baseline="0" dirty="0" err="1" smtClean="0"/>
              <a:t>heavily</a:t>
            </a:r>
            <a:r>
              <a:rPr lang="de-AT" baseline="0" dirty="0" smtClean="0"/>
              <a:t> </a:t>
            </a:r>
            <a:r>
              <a:rPr lang="de-AT" baseline="0" dirty="0" err="1" smtClean="0"/>
              <a:t>location-dependent</a:t>
            </a:r>
            <a:r>
              <a:rPr lang="de-AT" baseline="0" dirty="0" smtClean="0"/>
              <a:t>. </a:t>
            </a:r>
          </a:p>
          <a:p>
            <a:endParaRPr lang="de-AT" baseline="0" dirty="0" smtClean="0"/>
          </a:p>
          <a:p>
            <a:r>
              <a:rPr lang="de-AT" baseline="0" dirty="0" err="1" smtClean="0"/>
              <a:t>Spatial</a:t>
            </a:r>
            <a:r>
              <a:rPr lang="de-AT" baseline="0" dirty="0" smtClean="0"/>
              <a:t> </a:t>
            </a:r>
            <a:r>
              <a:rPr lang="de-AT" baseline="0" dirty="0" err="1" smtClean="0"/>
              <a:t>dependence</a:t>
            </a:r>
            <a:r>
              <a:rPr lang="de-AT" baseline="0" dirty="0" smtClean="0"/>
              <a:t> </a:t>
            </a:r>
            <a:r>
              <a:rPr lang="de-AT" baseline="0" dirty="0" err="1" smtClean="0"/>
              <a:t>can</a:t>
            </a:r>
            <a:r>
              <a:rPr lang="de-AT" baseline="0" dirty="0" smtClean="0"/>
              <a:t> </a:t>
            </a:r>
            <a:r>
              <a:rPr lang="de-AT" baseline="0" dirty="0" err="1" smtClean="0"/>
              <a:t>arise</a:t>
            </a:r>
            <a:r>
              <a:rPr lang="de-AT" baseline="0" dirty="0" smtClean="0"/>
              <a:t> in a </a:t>
            </a:r>
            <a:r>
              <a:rPr lang="de-AT" baseline="0" dirty="0" err="1" smtClean="0"/>
              <a:t>number</a:t>
            </a:r>
            <a:r>
              <a:rPr lang="de-AT" baseline="0" dirty="0" smtClean="0"/>
              <a:t> </a:t>
            </a:r>
            <a:r>
              <a:rPr lang="de-AT" baseline="0" dirty="0" err="1" smtClean="0"/>
              <a:t>of</a:t>
            </a:r>
            <a:r>
              <a:rPr lang="de-AT" baseline="0" dirty="0" smtClean="0"/>
              <a:t> </a:t>
            </a:r>
            <a:r>
              <a:rPr lang="de-AT" baseline="0" dirty="0" err="1" smtClean="0"/>
              <a:t>ways</a:t>
            </a:r>
            <a:r>
              <a:rPr lang="de-AT" baseline="0" dirty="0" smtClean="0"/>
              <a:t>. Technology </a:t>
            </a:r>
            <a:r>
              <a:rPr lang="de-AT" baseline="0" dirty="0" err="1" smtClean="0"/>
              <a:t>spillovers</a:t>
            </a:r>
            <a:r>
              <a:rPr lang="de-AT" baseline="0" dirty="0" smtClean="0"/>
              <a:t>, </a:t>
            </a:r>
            <a:r>
              <a:rPr lang="de-AT" baseline="0" dirty="0" err="1" smtClean="0"/>
              <a:t>labour</a:t>
            </a:r>
            <a:r>
              <a:rPr lang="de-AT" baseline="0" dirty="0" smtClean="0"/>
              <a:t> </a:t>
            </a:r>
            <a:r>
              <a:rPr lang="de-AT" baseline="0" dirty="0" err="1" smtClean="0"/>
              <a:t>and</a:t>
            </a:r>
            <a:r>
              <a:rPr lang="de-AT" baseline="0" dirty="0" smtClean="0"/>
              <a:t> non-labour </a:t>
            </a:r>
            <a:r>
              <a:rPr lang="de-AT" baseline="0" dirty="0" err="1" smtClean="0"/>
              <a:t>migration</a:t>
            </a:r>
            <a:r>
              <a:rPr lang="de-AT" baseline="0" dirty="0" smtClean="0"/>
              <a:t>, </a:t>
            </a:r>
            <a:r>
              <a:rPr lang="de-AT" baseline="0" dirty="0" err="1" smtClean="0"/>
              <a:t>commodity</a:t>
            </a:r>
            <a:r>
              <a:rPr lang="de-AT" baseline="0" dirty="0" smtClean="0"/>
              <a:t> </a:t>
            </a:r>
            <a:r>
              <a:rPr lang="de-AT" baseline="0" dirty="0" err="1" smtClean="0"/>
              <a:t>flows</a:t>
            </a:r>
            <a:r>
              <a:rPr lang="de-AT" baseline="0" dirty="0" smtClean="0"/>
              <a:t>, </a:t>
            </a:r>
            <a:r>
              <a:rPr lang="de-AT" baseline="0" dirty="0" err="1" smtClean="0"/>
              <a:t>and</a:t>
            </a:r>
            <a:r>
              <a:rPr lang="de-AT" baseline="0" dirty="0" smtClean="0"/>
              <a:t> a </a:t>
            </a:r>
            <a:r>
              <a:rPr lang="de-AT" baseline="0" dirty="0" err="1" smtClean="0"/>
              <a:t>host</a:t>
            </a:r>
            <a:r>
              <a:rPr lang="de-AT" baseline="0" dirty="0" smtClean="0"/>
              <a:t> </a:t>
            </a:r>
            <a:r>
              <a:rPr lang="de-AT" baseline="0" dirty="0" err="1" smtClean="0"/>
              <a:t>of</a:t>
            </a:r>
            <a:r>
              <a:rPr lang="de-AT" baseline="0" dirty="0" smtClean="0"/>
              <a:t> </a:t>
            </a:r>
            <a:r>
              <a:rPr lang="de-AT" baseline="0" dirty="0" err="1" smtClean="0"/>
              <a:t>other</a:t>
            </a:r>
            <a:r>
              <a:rPr lang="de-AT" baseline="0" dirty="0" smtClean="0"/>
              <a:t> </a:t>
            </a:r>
            <a:r>
              <a:rPr lang="de-AT" baseline="0" dirty="0" err="1" smtClean="0"/>
              <a:t>types</a:t>
            </a:r>
            <a:r>
              <a:rPr lang="de-AT" baseline="0" dirty="0" smtClean="0"/>
              <a:t> </a:t>
            </a:r>
            <a:r>
              <a:rPr lang="de-AT" baseline="0" dirty="0" err="1" smtClean="0"/>
              <a:t>of</a:t>
            </a:r>
            <a:r>
              <a:rPr lang="de-AT" baseline="0" dirty="0" smtClean="0"/>
              <a:t> </a:t>
            </a:r>
            <a:r>
              <a:rPr lang="de-AT" baseline="0" dirty="0" err="1" smtClean="0"/>
              <a:t>spatial</a:t>
            </a:r>
            <a:r>
              <a:rPr lang="de-AT" baseline="0" dirty="0" smtClean="0"/>
              <a:t> </a:t>
            </a:r>
            <a:r>
              <a:rPr lang="de-AT" baseline="0" dirty="0" err="1" smtClean="0"/>
              <a:t>interaction</a:t>
            </a:r>
            <a:r>
              <a:rPr lang="de-AT" baseline="0" dirty="0" smtClean="0"/>
              <a:t> </a:t>
            </a:r>
            <a:r>
              <a:rPr lang="de-AT" baseline="0" dirty="0" err="1" smtClean="0"/>
              <a:t>can</a:t>
            </a:r>
            <a:r>
              <a:rPr lang="de-AT" baseline="0" dirty="0" smtClean="0"/>
              <a:t> </a:t>
            </a:r>
            <a:r>
              <a:rPr lang="de-AT" baseline="0" dirty="0" err="1" smtClean="0"/>
              <a:t>tie</a:t>
            </a:r>
            <a:r>
              <a:rPr lang="de-AT" baseline="0" dirty="0" smtClean="0"/>
              <a:t> </a:t>
            </a:r>
            <a:r>
              <a:rPr lang="de-AT" baseline="0" dirty="0" err="1" smtClean="0"/>
              <a:t>the</a:t>
            </a:r>
            <a:r>
              <a:rPr lang="de-AT" baseline="0" dirty="0" smtClean="0"/>
              <a:t> </a:t>
            </a:r>
            <a:r>
              <a:rPr lang="de-AT" baseline="0" dirty="0" err="1" smtClean="0"/>
              <a:t>fortunes</a:t>
            </a:r>
            <a:r>
              <a:rPr lang="de-AT" baseline="0" dirty="0" smtClean="0"/>
              <a:t> </a:t>
            </a:r>
            <a:r>
              <a:rPr lang="de-AT" baseline="0" dirty="0" err="1" smtClean="0"/>
              <a:t>of</a:t>
            </a:r>
            <a:r>
              <a:rPr lang="de-AT" baseline="0" dirty="0" smtClean="0"/>
              <a:t> </a:t>
            </a:r>
            <a:r>
              <a:rPr lang="de-AT" baseline="0" dirty="0" err="1" smtClean="0"/>
              <a:t>neighbouring</a:t>
            </a:r>
            <a:r>
              <a:rPr lang="de-AT" baseline="0" dirty="0" smtClean="0"/>
              <a:t> </a:t>
            </a:r>
            <a:r>
              <a:rPr lang="de-AT" baseline="0" dirty="0" err="1" smtClean="0"/>
              <a:t>locations</a:t>
            </a:r>
            <a:r>
              <a:rPr lang="de-AT" baseline="0" dirty="0" smtClean="0"/>
              <a:t> </a:t>
            </a:r>
            <a:r>
              <a:rPr lang="de-AT" baseline="0" dirty="0" err="1" smtClean="0"/>
              <a:t>together</a:t>
            </a:r>
            <a:r>
              <a:rPr lang="de-AT" baseline="0" dirty="0" smtClean="0"/>
              <a:t>.</a:t>
            </a:r>
          </a:p>
          <a:p>
            <a:endParaRPr lang="de-AT" baseline="0" dirty="0" smtClean="0"/>
          </a:p>
          <a:p>
            <a:r>
              <a:rPr lang="de-AT" baseline="0" dirty="0" smtClean="0"/>
              <a:t>But </a:t>
            </a:r>
            <a:r>
              <a:rPr lang="de-AT" baseline="0" dirty="0" err="1" smtClean="0"/>
              <a:t>despite</a:t>
            </a:r>
            <a:r>
              <a:rPr lang="de-AT" baseline="0" dirty="0" smtClean="0"/>
              <a:t> </a:t>
            </a:r>
            <a:r>
              <a:rPr lang="de-AT" baseline="0" dirty="0" err="1" smtClean="0"/>
              <a:t>the</a:t>
            </a:r>
            <a:r>
              <a:rPr lang="de-AT" baseline="0" dirty="0" smtClean="0"/>
              <a:t> </a:t>
            </a:r>
            <a:r>
              <a:rPr lang="de-AT" baseline="0" dirty="0" err="1" smtClean="0"/>
              <a:t>general</a:t>
            </a:r>
            <a:r>
              <a:rPr lang="de-AT" baseline="0" dirty="0" smtClean="0"/>
              <a:t> </a:t>
            </a:r>
            <a:r>
              <a:rPr lang="de-AT" baseline="0" dirty="0" err="1" smtClean="0"/>
              <a:t>consensus</a:t>
            </a:r>
            <a:r>
              <a:rPr lang="de-AT" baseline="0" dirty="0" smtClean="0"/>
              <a:t> </a:t>
            </a:r>
            <a:r>
              <a:rPr lang="de-AT" baseline="0" dirty="0" err="1" smtClean="0"/>
              <a:t>that</a:t>
            </a:r>
            <a:r>
              <a:rPr lang="de-AT" baseline="0" dirty="0" smtClean="0"/>
              <a:t> </a:t>
            </a:r>
            <a:r>
              <a:rPr lang="de-AT" baseline="0" dirty="0" err="1" smtClean="0"/>
              <a:t>interactions</a:t>
            </a:r>
            <a:r>
              <a:rPr lang="de-AT" baseline="0" dirty="0" smtClean="0"/>
              <a:t> </a:t>
            </a:r>
            <a:r>
              <a:rPr lang="de-AT" baseline="0" dirty="0" err="1" smtClean="0"/>
              <a:t>or</a:t>
            </a:r>
            <a:r>
              <a:rPr lang="de-AT" baseline="0" dirty="0" smtClean="0"/>
              <a:t> </a:t>
            </a:r>
            <a:r>
              <a:rPr lang="de-AT" baseline="0" dirty="0" err="1" smtClean="0"/>
              <a:t>externalities</a:t>
            </a:r>
            <a:r>
              <a:rPr lang="de-AT" baseline="0" dirty="0" smtClean="0"/>
              <a:t> </a:t>
            </a:r>
            <a:r>
              <a:rPr lang="de-AT" baseline="0" dirty="0" err="1" smtClean="0"/>
              <a:t>are</a:t>
            </a:r>
            <a:r>
              <a:rPr lang="de-AT" baseline="0" dirty="0" smtClean="0"/>
              <a:t> </a:t>
            </a:r>
            <a:r>
              <a:rPr lang="de-AT" baseline="0" dirty="0" err="1" smtClean="0"/>
              <a:t>likely</a:t>
            </a:r>
            <a:r>
              <a:rPr lang="de-AT" baseline="0" dirty="0" smtClean="0"/>
              <a:t> </a:t>
            </a:r>
            <a:r>
              <a:rPr lang="de-AT" baseline="0" dirty="0" err="1" smtClean="0"/>
              <a:t>to</a:t>
            </a:r>
            <a:r>
              <a:rPr lang="de-AT" baseline="0" dirty="0" smtClean="0"/>
              <a:t> </a:t>
            </a:r>
            <a:r>
              <a:rPr lang="de-AT" baseline="0" dirty="0" err="1" smtClean="0"/>
              <a:t>be</a:t>
            </a:r>
            <a:r>
              <a:rPr lang="de-AT" baseline="0" dirty="0" smtClean="0"/>
              <a:t> </a:t>
            </a:r>
            <a:r>
              <a:rPr lang="de-AT" baseline="0" dirty="0" err="1" smtClean="0"/>
              <a:t>the</a:t>
            </a:r>
            <a:r>
              <a:rPr lang="de-AT" baseline="0" dirty="0" smtClean="0"/>
              <a:t> </a:t>
            </a:r>
            <a:r>
              <a:rPr lang="de-AT" baseline="0" dirty="0" err="1" smtClean="0"/>
              <a:t>major</a:t>
            </a:r>
            <a:r>
              <a:rPr lang="de-AT" baseline="0" dirty="0" smtClean="0"/>
              <a:t> </a:t>
            </a:r>
            <a:r>
              <a:rPr lang="de-AT" baseline="0" dirty="0" err="1" smtClean="0"/>
              <a:t>source</a:t>
            </a:r>
            <a:r>
              <a:rPr lang="de-AT" baseline="0" dirty="0" smtClean="0"/>
              <a:t> </a:t>
            </a:r>
            <a:r>
              <a:rPr lang="de-AT" baseline="0" dirty="0" err="1" smtClean="0"/>
              <a:t>of</a:t>
            </a:r>
            <a:r>
              <a:rPr lang="de-AT" baseline="0" dirty="0" smtClean="0"/>
              <a:t> </a:t>
            </a:r>
            <a:r>
              <a:rPr lang="de-AT" baseline="0" dirty="0" err="1" smtClean="0"/>
              <a:t>spatial</a:t>
            </a:r>
            <a:r>
              <a:rPr lang="de-AT" baseline="0" dirty="0" smtClean="0"/>
              <a:t> </a:t>
            </a:r>
            <a:r>
              <a:rPr lang="de-AT" baseline="0" dirty="0" err="1" smtClean="0"/>
              <a:t>dependence</a:t>
            </a:r>
            <a:r>
              <a:rPr lang="de-AT" baseline="0" dirty="0" smtClean="0"/>
              <a:t> in regional </a:t>
            </a:r>
            <a:r>
              <a:rPr lang="de-AT" baseline="0" dirty="0" err="1" smtClean="0"/>
              <a:t>growth</a:t>
            </a:r>
            <a:r>
              <a:rPr lang="de-AT" baseline="0" dirty="0" smtClean="0"/>
              <a:t> </a:t>
            </a:r>
            <a:r>
              <a:rPr lang="de-AT" baseline="0" dirty="0" err="1" smtClean="0"/>
              <a:t>processes</a:t>
            </a:r>
            <a:r>
              <a:rPr lang="de-AT" baseline="0" dirty="0" smtClean="0"/>
              <a:t>, </a:t>
            </a:r>
            <a:r>
              <a:rPr lang="de-AT" baseline="0" dirty="0" err="1" smtClean="0"/>
              <a:t>they</a:t>
            </a:r>
            <a:r>
              <a:rPr lang="de-AT" baseline="0" dirty="0" smtClean="0"/>
              <a:t> </a:t>
            </a:r>
            <a:r>
              <a:rPr lang="de-AT" baseline="0" dirty="0" err="1" smtClean="0"/>
              <a:t>typically</a:t>
            </a:r>
            <a:r>
              <a:rPr lang="de-AT" baseline="0" dirty="0" smtClean="0"/>
              <a:t> </a:t>
            </a:r>
            <a:r>
              <a:rPr lang="de-AT" baseline="0" dirty="0" err="1" smtClean="0"/>
              <a:t>have</a:t>
            </a:r>
            <a:r>
              <a:rPr lang="de-AT" baseline="0" dirty="0" smtClean="0"/>
              <a:t> </a:t>
            </a:r>
            <a:r>
              <a:rPr lang="de-AT" baseline="0" dirty="0" err="1" smtClean="0"/>
              <a:t>been</a:t>
            </a:r>
            <a:r>
              <a:rPr lang="de-AT" baseline="0" dirty="0" smtClean="0"/>
              <a:t> </a:t>
            </a:r>
            <a:r>
              <a:rPr lang="de-AT" baseline="0" dirty="0" err="1" smtClean="0"/>
              <a:t>modelled</a:t>
            </a:r>
            <a:r>
              <a:rPr lang="de-AT" baseline="0" dirty="0" smtClean="0"/>
              <a:t> in a </a:t>
            </a:r>
            <a:r>
              <a:rPr lang="de-AT" baseline="0" dirty="0" err="1" smtClean="0"/>
              <a:t>rather</a:t>
            </a:r>
            <a:r>
              <a:rPr lang="de-AT" baseline="0" dirty="0" smtClean="0"/>
              <a:t> ad hoc </a:t>
            </a:r>
            <a:r>
              <a:rPr lang="de-AT" baseline="0" dirty="0" err="1" smtClean="0"/>
              <a:t>manner</a:t>
            </a:r>
            <a:r>
              <a:rPr lang="de-AT" baseline="0" dirty="0" smtClean="0"/>
              <a:t> </a:t>
            </a:r>
            <a:r>
              <a:rPr lang="de-AT" baseline="0" dirty="0" err="1" smtClean="0"/>
              <a:t>without</a:t>
            </a:r>
            <a:r>
              <a:rPr lang="de-AT" baseline="0" dirty="0" smtClean="0"/>
              <a:t> a strong </a:t>
            </a:r>
            <a:r>
              <a:rPr lang="de-AT" baseline="0" dirty="0" err="1" smtClean="0"/>
              <a:t>relation</a:t>
            </a:r>
            <a:r>
              <a:rPr lang="de-AT" baseline="0" dirty="0" smtClean="0"/>
              <a:t> </a:t>
            </a:r>
            <a:r>
              <a:rPr lang="de-AT" baseline="0" dirty="0" err="1" smtClean="0"/>
              <a:t>to</a:t>
            </a:r>
            <a:r>
              <a:rPr lang="de-AT" baseline="0" dirty="0" smtClean="0"/>
              <a:t> </a:t>
            </a:r>
            <a:r>
              <a:rPr lang="de-AT" baseline="0" dirty="0" err="1" smtClean="0"/>
              <a:t>theory</a:t>
            </a:r>
            <a:r>
              <a:rPr lang="de-AT" baseline="0" dirty="0" smtClean="0"/>
              <a:t> in </a:t>
            </a:r>
            <a:r>
              <a:rPr lang="de-AT" baseline="0" dirty="0" err="1" smtClean="0"/>
              <a:t>most</a:t>
            </a:r>
            <a:r>
              <a:rPr lang="de-AT" baseline="0" dirty="0" smtClean="0"/>
              <a:t> </a:t>
            </a:r>
            <a:r>
              <a:rPr lang="de-AT" baseline="0" dirty="0" err="1" smtClean="0"/>
              <a:t>of</a:t>
            </a:r>
            <a:r>
              <a:rPr lang="de-AT" baseline="0" dirty="0" smtClean="0"/>
              <a:t> </a:t>
            </a:r>
            <a:r>
              <a:rPr lang="de-AT" baseline="0" dirty="0" err="1" smtClean="0"/>
              <a:t>the</a:t>
            </a:r>
            <a:r>
              <a:rPr lang="de-AT" baseline="0" dirty="0" smtClean="0"/>
              <a:t> regional </a:t>
            </a:r>
            <a:r>
              <a:rPr lang="de-AT" baseline="0" dirty="0" err="1" smtClean="0"/>
              <a:t>growth</a:t>
            </a:r>
            <a:r>
              <a:rPr lang="de-AT" baseline="0" dirty="0" smtClean="0"/>
              <a:t> </a:t>
            </a:r>
            <a:r>
              <a:rPr lang="de-AT" baseline="0" dirty="0" err="1" smtClean="0"/>
              <a:t>literature</a:t>
            </a:r>
            <a:r>
              <a:rPr lang="de-AT" baseline="0" dirty="0" smtClean="0"/>
              <a:t>.</a:t>
            </a:r>
          </a:p>
          <a:p>
            <a:endParaRPr lang="de-AT" baseline="0" dirty="0" smtClean="0"/>
          </a:p>
          <a:p>
            <a:r>
              <a:rPr lang="de-AT" baseline="0" dirty="0" smtClean="0"/>
              <a:t>In </a:t>
            </a:r>
            <a:r>
              <a:rPr lang="de-AT" baseline="0" dirty="0" err="1" smtClean="0"/>
              <a:t>contrast</a:t>
            </a:r>
            <a:r>
              <a:rPr lang="de-AT" baseline="0" dirty="0" smtClean="0"/>
              <a:t> </a:t>
            </a:r>
            <a:r>
              <a:rPr lang="de-AT" baseline="0" dirty="0" err="1" smtClean="0"/>
              <a:t>to</a:t>
            </a:r>
            <a:r>
              <a:rPr lang="de-AT" baseline="0" dirty="0" smtClean="0"/>
              <a:t> </a:t>
            </a:r>
            <a:r>
              <a:rPr lang="de-AT" baseline="0" dirty="0" err="1" smtClean="0"/>
              <a:t>the</a:t>
            </a:r>
            <a:r>
              <a:rPr lang="de-AT" baseline="0" dirty="0" smtClean="0"/>
              <a:t> ad hoc </a:t>
            </a:r>
            <a:r>
              <a:rPr lang="de-AT" baseline="0" dirty="0" err="1" smtClean="0"/>
              <a:t>approach</a:t>
            </a:r>
            <a:r>
              <a:rPr lang="de-AT" baseline="0" dirty="0" smtClean="0"/>
              <a:t>, </a:t>
            </a:r>
            <a:r>
              <a:rPr lang="de-AT" baseline="0" dirty="0" err="1" smtClean="0"/>
              <a:t>we</a:t>
            </a:r>
            <a:r>
              <a:rPr lang="de-AT" baseline="0" dirty="0" smtClean="0"/>
              <a:t> </a:t>
            </a:r>
            <a:r>
              <a:rPr lang="de-AT" baseline="0" dirty="0" err="1" smtClean="0"/>
              <a:t>suggest</a:t>
            </a:r>
            <a:r>
              <a:rPr lang="de-AT" baseline="0" dirty="0" smtClean="0"/>
              <a:t> </a:t>
            </a:r>
            <a:r>
              <a:rPr lang="de-AT" baseline="0" dirty="0" err="1" smtClean="0"/>
              <a:t>to</a:t>
            </a:r>
            <a:r>
              <a:rPr lang="de-AT" baseline="0" dirty="0" smtClean="0"/>
              <a:t> </a:t>
            </a:r>
            <a:r>
              <a:rPr lang="de-AT" baseline="0" dirty="0" err="1" smtClean="0"/>
              <a:t>base</a:t>
            </a:r>
            <a:r>
              <a:rPr lang="de-AT" baseline="0" dirty="0" smtClean="0"/>
              <a:t> </a:t>
            </a:r>
            <a:r>
              <a:rPr lang="de-AT" baseline="0" dirty="0" err="1" smtClean="0"/>
              <a:t>the</a:t>
            </a:r>
            <a:r>
              <a:rPr lang="de-AT" baseline="0" dirty="0" smtClean="0"/>
              <a:t> </a:t>
            </a:r>
            <a:r>
              <a:rPr lang="de-AT" baseline="0" dirty="0" err="1" smtClean="0"/>
              <a:t>analysis</a:t>
            </a:r>
            <a:r>
              <a:rPr lang="de-AT" baseline="0" dirty="0" smtClean="0"/>
              <a:t> on an open </a:t>
            </a:r>
            <a:r>
              <a:rPr lang="de-AT" baseline="0" dirty="0" err="1" smtClean="0"/>
              <a:t>economy</a:t>
            </a:r>
            <a:r>
              <a:rPr lang="de-AT" baseline="0" dirty="0" smtClean="0"/>
              <a:t> </a:t>
            </a:r>
            <a:r>
              <a:rPr lang="de-AT" baseline="0" dirty="0" err="1" smtClean="0"/>
              <a:t>extension</a:t>
            </a:r>
            <a:r>
              <a:rPr lang="de-AT" baseline="0" dirty="0" smtClean="0"/>
              <a:t> </a:t>
            </a:r>
            <a:r>
              <a:rPr lang="de-AT" baseline="0" dirty="0" err="1" smtClean="0"/>
              <a:t>of</a:t>
            </a:r>
            <a:r>
              <a:rPr lang="de-AT" baseline="0" dirty="0" smtClean="0"/>
              <a:t> </a:t>
            </a:r>
            <a:r>
              <a:rPr lang="de-AT" baseline="0" dirty="0" err="1" smtClean="0"/>
              <a:t>the</a:t>
            </a:r>
            <a:r>
              <a:rPr lang="de-AT" baseline="0" dirty="0" smtClean="0"/>
              <a:t> </a:t>
            </a:r>
            <a:r>
              <a:rPr lang="de-AT" baseline="0" dirty="0" err="1" smtClean="0"/>
              <a:t>standard</a:t>
            </a:r>
            <a:r>
              <a:rPr lang="de-AT" baseline="0" dirty="0" smtClean="0"/>
              <a:t> </a:t>
            </a:r>
            <a:r>
              <a:rPr lang="de-AT" baseline="0" dirty="0" err="1" smtClean="0"/>
              <a:t>neoclassical</a:t>
            </a:r>
            <a:r>
              <a:rPr lang="de-AT" baseline="0" dirty="0" smtClean="0"/>
              <a:t> </a:t>
            </a:r>
            <a:r>
              <a:rPr lang="de-AT" baseline="0" dirty="0" err="1" smtClean="0"/>
              <a:t>growth</a:t>
            </a:r>
            <a:r>
              <a:rPr lang="de-AT" baseline="0" dirty="0" smtClean="0"/>
              <a:t> </a:t>
            </a:r>
            <a:r>
              <a:rPr lang="de-AT" baseline="0" dirty="0" err="1" smtClean="0"/>
              <a:t>model</a:t>
            </a:r>
            <a:r>
              <a:rPr lang="de-AT" baseline="0" dirty="0" smtClean="0"/>
              <a:t>.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6299260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6" name="Fußzeilenplatzhalter 4"/>
          <p:cNvSpPr txBox="1">
            <a:spLocks/>
          </p:cNvSpPr>
          <p:nvPr/>
        </p:nvSpPr>
        <p:spPr>
          <a:xfrm>
            <a:off x="138533" y="9181902"/>
            <a:ext cx="2889938" cy="493635"/>
          </a:xfrm>
          <a:prstGeom prst="rect">
            <a:avLst/>
          </a:prstGeom>
        </p:spPr>
        <p:txBody>
          <a:bodyPr vert="horz" lIns="90782" tIns="45391" rIns="90782" bIns="45391" rtlCol="0" anchor="b"/>
          <a:lstStyle/>
          <a:p>
            <a:pPr defTabSz="908057">
              <a:defRPr/>
            </a:pPr>
            <a:r>
              <a:rPr kumimoji="1" lang="de-DE" altLang="en-US" sz="900" dirty="0" err="1">
                <a:latin typeface="Verdana" pitchFamily="34" charset="0"/>
              </a:rPr>
              <a:t>Spatial</a:t>
            </a:r>
            <a:r>
              <a:rPr kumimoji="1" lang="de-DE" altLang="en-US" sz="900" dirty="0">
                <a:latin typeface="Verdana" pitchFamily="34" charset="0"/>
              </a:rPr>
              <a:t> Economics</a:t>
            </a:r>
            <a:r>
              <a:rPr lang="de-AT" sz="900" cap="all" dirty="0">
                <a:latin typeface="Verdana" pitchFamily="34" charset="0"/>
              </a:rPr>
              <a:t>, WS 2012/2013</a:t>
            </a:r>
          </a:p>
        </p:txBody>
      </p:sp>
      <p:sp>
        <p:nvSpPr>
          <p:cNvPr id="7" name="Foliennummernplatzhalter 3"/>
          <p:cNvSpPr>
            <a:spLocks noGrp="1"/>
          </p:cNvSpPr>
          <p:nvPr>
            <p:ph type="sldNum" sz="quarter" idx="5"/>
          </p:nvPr>
        </p:nvSpPr>
        <p:spPr>
          <a:xfrm>
            <a:off x="3553170" y="9181902"/>
            <a:ext cx="2889938" cy="493635"/>
          </a:xfrm>
        </p:spPr>
        <p:txBody>
          <a:bodyPr/>
          <a:lstStyle/>
          <a:p>
            <a:fld id="{0DBFB593-90D8-42EF-B042-3F5628C06FFC}" type="slidenum">
              <a:rPr lang="de-AT" smtClean="0"/>
              <a:pPr/>
              <a:t>5</a:t>
            </a:fld>
            <a:endParaRPr lang="de-AT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7210FC83-14C2-4F06-B15A-ACA6E687C235}" type="datetime1">
              <a:rPr lang="de-DE" smtClean="0"/>
              <a:t>13.05.2016</a:t>
            </a:fld>
            <a:endParaRPr lang="de-AT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74808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3553170" y="9181902"/>
            <a:ext cx="2889938" cy="493635"/>
          </a:xfrm>
        </p:spPr>
        <p:txBody>
          <a:bodyPr/>
          <a:lstStyle/>
          <a:p>
            <a:fld id="{0DBFB593-90D8-42EF-B042-3F5628C06FFC}" type="slidenum">
              <a:rPr lang="de-AT" smtClean="0"/>
              <a:pPr/>
              <a:t>6</a:t>
            </a:fld>
            <a:endParaRPr lang="de-AT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9201A8E1-8BD2-44DE-97EE-872BB59205A9}" type="datetime1">
              <a:rPr lang="de-DE" smtClean="0"/>
              <a:t>13.05.2016</a:t>
            </a:fld>
            <a:endParaRPr lang="de-AT"/>
          </a:p>
        </p:txBody>
      </p:sp>
      <p:sp>
        <p:nvSpPr>
          <p:cNvPr id="6" name="Kopfzeilenplatzhalter 5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708922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3553170" y="9181902"/>
            <a:ext cx="2889938" cy="493635"/>
          </a:xfrm>
        </p:spPr>
        <p:txBody>
          <a:bodyPr/>
          <a:lstStyle/>
          <a:p>
            <a:fld id="{0DBFB593-90D8-42EF-B042-3F5628C06FFC}" type="slidenum">
              <a:rPr lang="de-AT" smtClean="0"/>
              <a:pPr/>
              <a:t>7</a:t>
            </a:fld>
            <a:endParaRPr lang="de-AT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49A375D7-CB51-47DA-B686-CC29D4E58963}" type="datetime1">
              <a:rPr lang="de-DE" smtClean="0"/>
              <a:t>13.05.2016</a:t>
            </a:fld>
            <a:endParaRPr lang="de-AT"/>
          </a:p>
        </p:txBody>
      </p:sp>
      <p:sp>
        <p:nvSpPr>
          <p:cNvPr id="6" name="Kopfzeilenplatzhalter 5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402181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Foliennummernplatzhalter 3"/>
          <p:cNvSpPr>
            <a:spLocks noGrp="1"/>
          </p:cNvSpPr>
          <p:nvPr>
            <p:ph type="sldNum" sz="quarter" idx="5"/>
          </p:nvPr>
        </p:nvSpPr>
        <p:spPr>
          <a:xfrm>
            <a:off x="3553170" y="9181902"/>
            <a:ext cx="2889938" cy="493635"/>
          </a:xfrm>
        </p:spPr>
        <p:txBody>
          <a:bodyPr/>
          <a:lstStyle/>
          <a:p>
            <a:fld id="{0DBFB593-90D8-42EF-B042-3F5628C06FFC}" type="slidenum">
              <a:rPr lang="de-AT" smtClean="0"/>
              <a:pPr/>
              <a:t>8</a:t>
            </a:fld>
            <a:endParaRPr lang="de-AT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BE88961C-97B4-4D0F-A5D5-4AC5A276C652}" type="datetime1">
              <a:rPr lang="de-DE" smtClean="0"/>
              <a:t>13.05.2016</a:t>
            </a:fld>
            <a:endParaRPr lang="de-AT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938381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740398A4-2DAF-46AB-90BC-0A03639E70EB}" type="datetime1">
              <a:rPr lang="de-DE" smtClean="0"/>
              <a:t>13.05.2016</a:t>
            </a:fld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FB593-90D8-42EF-B042-3F5628C06FFC}" type="slidenum">
              <a:rPr lang="de-AT" smtClean="0"/>
              <a:pPr/>
              <a:t>9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87899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 bwMode="white">
          <a:xfrm>
            <a:off x="462406" y="3654044"/>
            <a:ext cx="7073457" cy="1141422"/>
          </a:xfrm>
          <a:prstGeom prst="rect">
            <a:avLst/>
          </a:prstGeom>
        </p:spPr>
        <p:txBody>
          <a:bodyPr tIns="0" anchor="t" anchorCtr="0">
            <a:noAutofit/>
          </a:bodyPr>
          <a:lstStyle>
            <a:lvl1pPr algn="l">
              <a:lnSpc>
                <a:spcPct val="100000"/>
              </a:lnSpc>
              <a:defRPr sz="3600" b="1" baseline="0">
                <a:solidFill>
                  <a:schemeClr val="bg1"/>
                </a:solidFill>
              </a:defRPr>
            </a:lvl1pPr>
          </a:lstStyle>
          <a:p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 bwMode="white">
          <a:xfrm>
            <a:off x="462406" y="4804610"/>
            <a:ext cx="7073457" cy="114120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de-AT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2019" y="430318"/>
            <a:ext cx="6270227" cy="1143000"/>
          </a:xfrm>
          <a:prstGeom prst="rect">
            <a:avLst/>
          </a:prstGeom>
        </p:spPr>
        <p:txBody>
          <a:bodyPr lIns="0" rIns="0"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2019" y="1839258"/>
            <a:ext cx="7740594" cy="4387988"/>
          </a:xfrm>
        </p:spPr>
        <p:txBody>
          <a:bodyPr lIns="0" rIns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38100" y="6442075"/>
            <a:ext cx="892150" cy="365125"/>
          </a:xfrm>
        </p:spPr>
        <p:txBody>
          <a:bodyPr/>
          <a:lstStyle/>
          <a:p>
            <a:fld id="{680737D9-CC42-4855-ABAC-B759A1A9D624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2"/>
          </p:nvPr>
        </p:nvSpPr>
        <p:spPr>
          <a:xfrm>
            <a:off x="6957265" y="6621530"/>
            <a:ext cx="2186736" cy="227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de-DE" sz="800" kern="1200" cap="none" baseline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de-AT" smtClean="0"/>
              <a:t>18.05.2012 - © Manfred M. Fischer</a:t>
            </a:r>
            <a:endParaRPr lang="de-AT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62406" y="430318"/>
            <a:ext cx="6281339" cy="1143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de-DE" dirty="0" smtClean="0"/>
              <a:t>Folienlayout für zwei Inhalte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62405" y="1846262"/>
            <a:ext cx="3960000" cy="4391026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15688" y="1846262"/>
            <a:ext cx="3960000" cy="4391026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37D9-CC42-4855-ABAC-B759A1A9D624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8" name="Datumsplatzhalter 6"/>
          <p:cNvSpPr>
            <a:spLocks noGrp="1"/>
          </p:cNvSpPr>
          <p:nvPr>
            <p:ph type="dt" sz="half" idx="13"/>
          </p:nvPr>
        </p:nvSpPr>
        <p:spPr>
          <a:xfrm>
            <a:off x="7083813" y="6615887"/>
            <a:ext cx="2051720" cy="2336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de-DE" sz="800" kern="1200" cap="none" baseline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de-AT" smtClean="0"/>
              <a:t>18.05.2012 - © Manfred M. Fischer</a:t>
            </a:r>
            <a:endParaRPr lang="de-AT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62406" y="1857365"/>
            <a:ext cx="7740207" cy="4378844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354556" y="6341555"/>
            <a:ext cx="32174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62407" y="6341555"/>
            <a:ext cx="8921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 smtClean="0"/>
              <a:t> </a:t>
            </a:r>
            <a:fld id="{680737D9-CC42-4855-ABAC-B759A1A9D624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15" name="Titelplatzhalter 14"/>
          <p:cNvSpPr>
            <a:spLocks noGrp="1"/>
          </p:cNvSpPr>
          <p:nvPr>
            <p:ph type="title"/>
          </p:nvPr>
        </p:nvSpPr>
        <p:spPr bwMode="gray">
          <a:xfrm>
            <a:off x="462406" y="432000"/>
            <a:ext cx="6280165" cy="11430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2"/>
          </p:nvPr>
        </p:nvSpPr>
        <p:spPr>
          <a:xfrm>
            <a:off x="7083813" y="6652426"/>
            <a:ext cx="2043253" cy="1886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de-DE" sz="800" kern="1200" cap="none" baseline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de-AT" smtClean="0"/>
              <a:t>18.05.2012 - © Manfred M. Fischer</a:t>
            </a:r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52" r:id="rId3"/>
  </p:sldLayoutIdLst>
  <p:transition>
    <p:fade/>
  </p:transition>
  <p:hf hdr="0" ft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65113" indent="-265113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3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1338" indent="-28575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SzPct val="100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863" indent="-274638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4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79500" indent="-274638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5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44613" indent="-265113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ibk.ac.at/econometrics/skript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76250" y="1473200"/>
            <a:ext cx="7073457" cy="1141422"/>
          </a:xfrm>
        </p:spPr>
        <p:txBody>
          <a:bodyPr/>
          <a:lstStyle/>
          <a:p>
            <a:r>
              <a:rPr lang="de-AT" dirty="0" smtClean="0"/>
              <a:t>Master Program in Economics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68756" y="3579125"/>
            <a:ext cx="8281544" cy="2775638"/>
          </a:xfrm>
        </p:spPr>
        <p:txBody>
          <a:bodyPr/>
          <a:lstStyle/>
          <a:p>
            <a:r>
              <a:rPr lang="en-GB" dirty="0" smtClean="0"/>
              <a:t>Course on Spatial Economics</a:t>
            </a:r>
          </a:p>
          <a:p>
            <a:endParaRPr lang="en-GB" sz="3200" dirty="0" smtClean="0"/>
          </a:p>
          <a:p>
            <a:r>
              <a:rPr lang="en-GB" sz="2800" dirty="0" smtClean="0"/>
              <a:t>Instructors </a:t>
            </a:r>
          </a:p>
          <a:p>
            <a:pPr>
              <a:spcAft>
                <a:spcPts val="0"/>
              </a:spcAft>
            </a:pPr>
            <a:endParaRPr lang="en-GB" sz="900" dirty="0" smtClean="0"/>
          </a:p>
          <a:p>
            <a:r>
              <a:rPr lang="en-GB" sz="2800" dirty="0" smtClean="0"/>
              <a:t>Manfred M. Fischer [lectures]</a:t>
            </a:r>
          </a:p>
          <a:p>
            <a:r>
              <a:rPr lang="en-GB" sz="2800" smtClean="0"/>
              <a:t>Philipp Piribauer [tutorials</a:t>
            </a:r>
            <a:r>
              <a:rPr lang="en-GB" sz="2800" dirty="0" smtClean="0"/>
              <a:t>]</a:t>
            </a:r>
            <a:endParaRPr lang="en-GB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2019" y="430318"/>
            <a:ext cx="6554731" cy="1143000"/>
          </a:xfrm>
        </p:spPr>
        <p:txBody>
          <a:bodyPr/>
          <a:lstStyle/>
          <a:p>
            <a:r>
              <a:rPr lang="de-AT" dirty="0" smtClean="0"/>
              <a:t>Outline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lectures</a:t>
            </a:r>
            <a:r>
              <a:rPr lang="de-AT" dirty="0" smtClean="0"/>
              <a:t> (</a:t>
            </a:r>
            <a:r>
              <a:rPr lang="de-AT" i="1" dirty="0" err="1" smtClean="0"/>
              <a:t>ctd</a:t>
            </a:r>
            <a:r>
              <a:rPr lang="de-AT" dirty="0" smtClean="0"/>
              <a:t>)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37D9-CC42-4855-ABAC-B759A1A9D624}" type="slidenum">
              <a:rPr lang="de-AT" smtClean="0"/>
              <a:pPr/>
              <a:t>10</a:t>
            </a:fld>
            <a:endParaRPr lang="de-AT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462019" y="1685926"/>
            <a:ext cx="8475606" cy="2409824"/>
          </a:xfrm>
        </p:spPr>
        <p:txBody>
          <a:bodyPr>
            <a:noAutofit/>
          </a:bodyPr>
          <a:lstStyle/>
          <a:p>
            <a:pPr marL="1074738" indent="-1074738">
              <a:buNone/>
            </a:pPr>
            <a:r>
              <a:rPr lang="en-US" sz="1600" b="1" dirty="0" smtClean="0"/>
              <a:t>Module 3	  Spatial econometric methods and techniques</a:t>
            </a:r>
            <a:endParaRPr lang="de-AT" sz="1600" dirty="0" smtClean="0"/>
          </a:p>
          <a:p>
            <a:pPr marL="541338" indent="-541338">
              <a:spcAft>
                <a:spcPts val="0"/>
              </a:spcAft>
              <a:buNone/>
            </a:pPr>
            <a:r>
              <a:rPr lang="en-US" sz="1400" dirty="0" smtClean="0"/>
              <a:t>3.1	Introduction</a:t>
            </a:r>
          </a:p>
          <a:p>
            <a:pPr marL="541338" indent="-541338">
              <a:spcAft>
                <a:spcPts val="0"/>
              </a:spcAft>
              <a:buNone/>
            </a:pPr>
            <a:r>
              <a:rPr lang="en-US" sz="1400" dirty="0" smtClean="0"/>
              <a:t>3.2	Discrete representations of space and spatial data </a:t>
            </a:r>
          </a:p>
          <a:p>
            <a:pPr marL="541338" indent="-541338">
              <a:spcAft>
                <a:spcPts val="0"/>
              </a:spcAft>
              <a:buNone/>
            </a:pPr>
            <a:r>
              <a:rPr lang="en-US" sz="1400" dirty="0" smtClean="0"/>
              <a:t>3.3	Basic spatial regression relationships</a:t>
            </a:r>
          </a:p>
          <a:p>
            <a:pPr marL="541338" indent="-541338">
              <a:spcAft>
                <a:spcPts val="0"/>
              </a:spcAft>
              <a:buNone/>
            </a:pPr>
            <a:r>
              <a:rPr lang="en-US" sz="1400" dirty="0" smtClean="0"/>
              <a:t>3.4	Tests for spatial dependence in a regression model </a:t>
            </a:r>
          </a:p>
          <a:p>
            <a:pPr marL="541338" indent="-541338">
              <a:spcAft>
                <a:spcPts val="0"/>
              </a:spcAft>
              <a:buNone/>
            </a:pPr>
            <a:r>
              <a:rPr lang="en-US" sz="1400" dirty="0" smtClean="0"/>
              <a:t>3.5	The Spatial Durbin Model</a:t>
            </a:r>
          </a:p>
          <a:p>
            <a:pPr marL="541338" indent="-541338">
              <a:spcAft>
                <a:spcPts val="0"/>
              </a:spcAft>
              <a:buNone/>
            </a:pPr>
            <a:r>
              <a:rPr lang="en-US" sz="1400" dirty="0" smtClean="0"/>
              <a:t>3.6	The choice of spatial weights</a:t>
            </a:r>
          </a:p>
          <a:p>
            <a:pPr marL="541338" indent="-541338">
              <a:spcAft>
                <a:spcPts val="0"/>
              </a:spcAft>
              <a:buNone/>
            </a:pPr>
            <a:r>
              <a:rPr lang="en-US" sz="1400" dirty="0" smtClean="0"/>
              <a:t>3.7	Estimation of spatial regression models</a:t>
            </a:r>
          </a:p>
          <a:p>
            <a:pPr marL="541338" indent="-541338">
              <a:spcAft>
                <a:spcPts val="0"/>
              </a:spcAft>
              <a:buNone/>
            </a:pPr>
            <a:r>
              <a:rPr lang="en-US" sz="1400" dirty="0" smtClean="0"/>
              <a:t>3.8	Model interpretation: an empirical illustration</a:t>
            </a:r>
          </a:p>
          <a:p>
            <a:pPr marL="541338" indent="-541338">
              <a:spcAft>
                <a:spcPts val="0"/>
              </a:spcAft>
              <a:buNone/>
            </a:pPr>
            <a:r>
              <a:rPr lang="en-US" sz="1400" dirty="0" smtClean="0"/>
              <a:t>3.9	Closing remarks and selected readings</a:t>
            </a:r>
          </a:p>
        </p:txBody>
      </p:sp>
      <p:sp>
        <p:nvSpPr>
          <p:cNvPr id="6" name="Inhaltsplatzhalter 4"/>
          <p:cNvSpPr txBox="1">
            <a:spLocks/>
          </p:cNvSpPr>
          <p:nvPr/>
        </p:nvSpPr>
        <p:spPr>
          <a:xfrm>
            <a:off x="462019" y="4273550"/>
            <a:ext cx="8475606" cy="208121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marL="1074738" lvl="0" indent="-1074738">
              <a:spcAft>
                <a:spcPts val="600"/>
              </a:spcAft>
              <a:buClr>
                <a:srgbClr val="532481"/>
              </a:buClr>
            </a:pPr>
            <a:r>
              <a:rPr lang="en-US" sz="1600" b="1" dirty="0" smtClean="0">
                <a:solidFill>
                  <a:srgbClr val="000000"/>
                </a:solidFill>
              </a:rPr>
              <a:t>Module 4	  Empirics of economic growth and convergence</a:t>
            </a:r>
            <a:endParaRPr lang="en-US" sz="1900" b="1" dirty="0" smtClean="0">
              <a:solidFill>
                <a:srgbClr val="000000"/>
              </a:solidFill>
            </a:endParaRPr>
          </a:p>
          <a:p>
            <a:pPr marL="541338" lvl="0" indent="-541338">
              <a:buClr>
                <a:srgbClr val="532481"/>
              </a:buClr>
            </a:pPr>
            <a:r>
              <a:rPr lang="en-US" sz="1400" dirty="0" smtClean="0">
                <a:solidFill>
                  <a:srgbClr val="000000"/>
                </a:solidFill>
              </a:rPr>
              <a:t>4.1	Introduction </a:t>
            </a:r>
          </a:p>
          <a:p>
            <a:pPr marL="541338" lvl="0" indent="-541338">
              <a:buClr>
                <a:srgbClr val="532481"/>
              </a:buClr>
            </a:pPr>
            <a:r>
              <a:rPr lang="en-US" sz="1400" dirty="0" smtClean="0">
                <a:solidFill>
                  <a:srgbClr val="000000"/>
                </a:solidFill>
              </a:rPr>
              <a:t>4.2	Metric of economic growth, units of observation and main concepts of convergence</a:t>
            </a:r>
          </a:p>
          <a:p>
            <a:pPr marL="541338" lvl="0" indent="-541338">
              <a:buClr>
                <a:srgbClr val="532481"/>
              </a:buClr>
            </a:pPr>
            <a:r>
              <a:rPr lang="en-US" sz="1400" dirty="0" smtClean="0">
                <a:solidFill>
                  <a:srgbClr val="000000"/>
                </a:solidFill>
              </a:rPr>
              <a:t>4.3	The standard approach to beta convergence</a:t>
            </a:r>
          </a:p>
          <a:p>
            <a:pPr marL="541338" lvl="0" indent="-541338">
              <a:buClr>
                <a:srgbClr val="532481"/>
              </a:buClr>
            </a:pPr>
            <a:r>
              <a:rPr lang="en-US" sz="1400" dirty="0" smtClean="0">
                <a:solidFill>
                  <a:srgbClr val="000000"/>
                </a:solidFill>
              </a:rPr>
              <a:t>4.4	Spatial income convergence models</a:t>
            </a:r>
          </a:p>
          <a:p>
            <a:pPr marL="541338" lvl="0" indent="-541338">
              <a:buClr>
                <a:srgbClr val="532481"/>
              </a:buClr>
            </a:pPr>
            <a:r>
              <a:rPr lang="en-US" sz="1400" dirty="0" smtClean="0">
                <a:solidFill>
                  <a:srgbClr val="000000"/>
                </a:solidFill>
              </a:rPr>
              <a:t>4.5 	Testing the Spatial </a:t>
            </a:r>
            <a:r>
              <a:rPr lang="en-US" sz="1400" dirty="0" err="1" smtClean="0">
                <a:solidFill>
                  <a:srgbClr val="000000"/>
                </a:solidFill>
              </a:rPr>
              <a:t>Mankiw</a:t>
            </a:r>
            <a:r>
              <a:rPr lang="en-US" sz="1400" dirty="0" smtClean="0">
                <a:solidFill>
                  <a:srgbClr val="000000"/>
                </a:solidFill>
              </a:rPr>
              <a:t>-</a:t>
            </a:r>
            <a:r>
              <a:rPr lang="en-US" sz="1400" dirty="0" err="1" smtClean="0">
                <a:solidFill>
                  <a:srgbClr val="000000"/>
                </a:solidFill>
              </a:rPr>
              <a:t>Romer</a:t>
            </a:r>
            <a:r>
              <a:rPr lang="en-US" sz="1400" dirty="0" smtClean="0">
                <a:solidFill>
                  <a:srgbClr val="000000"/>
                </a:solidFill>
              </a:rPr>
              <a:t>-Weil model	</a:t>
            </a:r>
          </a:p>
          <a:p>
            <a:pPr marL="541338" lvl="0" indent="-541338">
              <a:buClr>
                <a:srgbClr val="532481"/>
              </a:buClr>
            </a:pPr>
            <a:r>
              <a:rPr lang="en-US" sz="1400" dirty="0" smtClean="0">
                <a:solidFill>
                  <a:srgbClr val="000000"/>
                </a:solidFill>
              </a:rPr>
              <a:t>4.6	A distributional approach to convergence </a:t>
            </a:r>
          </a:p>
          <a:p>
            <a:pPr marL="541338" lvl="0" indent="-541338">
              <a:buClr>
                <a:srgbClr val="532481"/>
              </a:buClr>
            </a:pPr>
            <a:r>
              <a:rPr lang="en-US" sz="1400" dirty="0" smtClean="0">
                <a:solidFill>
                  <a:srgbClr val="000000"/>
                </a:solidFill>
              </a:rPr>
              <a:t>4.7	Closing remarks and selected readings</a:t>
            </a:r>
          </a:p>
        </p:txBody>
      </p:sp>
      <p:cxnSp>
        <p:nvCxnSpPr>
          <p:cNvPr id="7" name="Gerade Verbindung 6"/>
          <p:cNvCxnSpPr/>
          <p:nvPr/>
        </p:nvCxnSpPr>
        <p:spPr>
          <a:xfrm>
            <a:off x="466725" y="4140200"/>
            <a:ext cx="8461375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/>
          <p:cNvCxnSpPr/>
          <p:nvPr/>
        </p:nvCxnSpPr>
        <p:spPr>
          <a:xfrm>
            <a:off x="466725" y="6318250"/>
            <a:ext cx="8461375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atumsplatzhalter 8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dirty="0" smtClean="0"/>
              <a:t>16.04.2014 - © Manfred M. Fischer</a:t>
            </a:r>
            <a:endParaRPr lang="de-AT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2019" y="430318"/>
            <a:ext cx="6643631" cy="1143000"/>
          </a:xfrm>
        </p:spPr>
        <p:txBody>
          <a:bodyPr/>
          <a:lstStyle/>
          <a:p>
            <a:r>
              <a:rPr lang="de-AT" dirty="0" err="1" smtClean="0"/>
              <a:t>Outlines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lectures</a:t>
            </a:r>
            <a:r>
              <a:rPr lang="de-AT" dirty="0" smtClean="0"/>
              <a:t> (</a:t>
            </a:r>
            <a:r>
              <a:rPr lang="de-AT" i="1" dirty="0" err="1" smtClean="0"/>
              <a:t>ctd</a:t>
            </a:r>
            <a:r>
              <a:rPr lang="de-AT" dirty="0" smtClean="0"/>
              <a:t>)</a:t>
            </a:r>
            <a:endParaRPr lang="de-AT" i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37D9-CC42-4855-ABAC-B759A1A9D624}" type="slidenum">
              <a:rPr lang="de-AT" smtClean="0"/>
              <a:pPr/>
              <a:t>11</a:t>
            </a:fld>
            <a:endParaRPr lang="de-AT"/>
          </a:p>
        </p:txBody>
      </p:sp>
      <p:sp>
        <p:nvSpPr>
          <p:cNvPr id="6" name="Inhaltsplatzhalter 4"/>
          <p:cNvSpPr txBox="1">
            <a:spLocks/>
          </p:cNvSpPr>
          <p:nvPr/>
        </p:nvSpPr>
        <p:spPr>
          <a:xfrm>
            <a:off x="462019" y="1917700"/>
            <a:ext cx="8475606" cy="194627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marL="1074738" indent="-1074738">
              <a:spcAft>
                <a:spcPts val="600"/>
              </a:spcAft>
            </a:pPr>
            <a:r>
              <a:rPr lang="en-US" sz="1600" b="1" dirty="0" smtClean="0"/>
              <a:t>Module 5   A spatial perspective on knowledge spillovers</a:t>
            </a:r>
          </a:p>
          <a:p>
            <a:pPr marL="541338" indent="-541338"/>
            <a:r>
              <a:rPr lang="en-US" sz="1400" dirty="0" smtClean="0"/>
              <a:t>5.1	Introduction</a:t>
            </a:r>
          </a:p>
          <a:p>
            <a:pPr marL="541338" indent="-541338"/>
            <a:r>
              <a:rPr lang="en-US" sz="1400" dirty="0" smtClean="0"/>
              <a:t>5.2	Knowledge spillovers, patents and patent citations</a:t>
            </a:r>
          </a:p>
          <a:p>
            <a:pPr marL="541338" indent="-541338"/>
            <a:r>
              <a:rPr lang="en-US" sz="1400" dirty="0" smtClean="0"/>
              <a:t>5.3	The case-control matching approach: testing for geographic localization</a:t>
            </a:r>
          </a:p>
          <a:p>
            <a:pPr marL="541338" indent="-541338"/>
            <a:r>
              <a:rPr lang="en-US" sz="1400" dirty="0" smtClean="0"/>
              <a:t>5.4	Geographic and technological proximity matter: evidence from a spatial interaction </a:t>
            </a:r>
            <a:r>
              <a:rPr lang="en-US" sz="1400" dirty="0" err="1" smtClean="0"/>
              <a:t>modelling</a:t>
            </a:r>
            <a:r>
              <a:rPr lang="en-US" sz="1400" dirty="0" smtClean="0"/>
              <a:t> perspective</a:t>
            </a:r>
          </a:p>
          <a:p>
            <a:pPr marL="541338" indent="-541338"/>
            <a:r>
              <a:rPr lang="en-US" sz="1400" dirty="0" smtClean="0"/>
              <a:t>5.5	The impact of knowledge spillovers  on regional total factor productivity</a:t>
            </a:r>
          </a:p>
          <a:p>
            <a:pPr marL="541338" indent="-541338"/>
            <a:r>
              <a:rPr lang="en-US" sz="1400" dirty="0" smtClean="0"/>
              <a:t>5.6	Closing remarks and selected readings</a:t>
            </a:r>
          </a:p>
        </p:txBody>
      </p:sp>
      <p:cxnSp>
        <p:nvCxnSpPr>
          <p:cNvPr id="8" name="Gerade Verbindung 7"/>
          <p:cNvCxnSpPr/>
          <p:nvPr/>
        </p:nvCxnSpPr>
        <p:spPr>
          <a:xfrm>
            <a:off x="466725" y="3784600"/>
            <a:ext cx="8461375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Inhaltsplatzhalter 4"/>
          <p:cNvSpPr txBox="1">
            <a:spLocks/>
          </p:cNvSpPr>
          <p:nvPr/>
        </p:nvSpPr>
        <p:spPr>
          <a:xfrm>
            <a:off x="438150" y="4016375"/>
            <a:ext cx="8475606" cy="2338388"/>
          </a:xfrm>
          <a:prstGeom prst="rect">
            <a:avLst/>
          </a:prstGeom>
        </p:spPr>
        <p:txBody>
          <a:bodyPr vert="horz" lIns="0" tIns="45720" rIns="0" bIns="45720" rtlCol="0">
            <a:normAutofit lnSpcReduction="10000"/>
          </a:bodyPr>
          <a:lstStyle/>
          <a:p>
            <a:pPr marL="1074738" indent="-1074738">
              <a:spcAft>
                <a:spcPts val="600"/>
              </a:spcAft>
            </a:pPr>
            <a:r>
              <a:rPr lang="en-US" sz="1600" b="1" dirty="0" smtClean="0"/>
              <a:t>Course materials</a:t>
            </a:r>
          </a:p>
          <a:p>
            <a:pPr marL="1074738" indent="-1074738">
              <a:spcAft>
                <a:spcPts val="600"/>
              </a:spcAft>
            </a:pPr>
            <a:endParaRPr lang="en-US" sz="1600" b="1" dirty="0" smtClean="0"/>
          </a:p>
          <a:p>
            <a:pPr>
              <a:spcAft>
                <a:spcPts val="600"/>
              </a:spcAft>
            </a:pPr>
            <a:r>
              <a:rPr lang="en-US" sz="1600" dirty="0" smtClean="0"/>
              <a:t>There is no traditional course text. But the lecture slides and a limited number of readings are provided on the </a:t>
            </a:r>
            <a:r>
              <a:rPr lang="en-US" sz="1600" dirty="0" err="1" smtClean="0"/>
              <a:t>learn@wu</a:t>
            </a:r>
            <a:r>
              <a:rPr lang="en-US" sz="1600" dirty="0" smtClean="0"/>
              <a:t> platform.</a:t>
            </a:r>
          </a:p>
          <a:p>
            <a:pPr>
              <a:spcAft>
                <a:spcPts val="600"/>
              </a:spcAft>
            </a:pPr>
            <a:endParaRPr lang="en-US" sz="1600" dirty="0" smtClean="0"/>
          </a:p>
          <a:p>
            <a:pPr marL="266700" indent="-266700">
              <a:spcAft>
                <a:spcPts val="600"/>
              </a:spcAft>
            </a:pPr>
            <a:r>
              <a:rPr lang="en-US" sz="1600" dirty="0" smtClean="0"/>
              <a:t>Fischer M </a:t>
            </a:r>
            <a:r>
              <a:rPr lang="en-US" sz="1600" dirty="0" err="1" smtClean="0"/>
              <a:t>M</a:t>
            </a:r>
            <a:r>
              <a:rPr lang="en-US" sz="1600" dirty="0" smtClean="0"/>
              <a:t>, Wang J (2011): Spatial data analysis: Models, methods and techniques (Springer Briefs in </a:t>
            </a:r>
            <a:r>
              <a:rPr lang="en-US" sz="1600" smtClean="0"/>
              <a:t>Regional Science). </a:t>
            </a:r>
            <a:r>
              <a:rPr lang="en-US" sz="1600" dirty="0" smtClean="0"/>
              <a:t>Springer, Berlin, Heidelberg and New York (85 pp.)</a:t>
            </a:r>
          </a:p>
          <a:p>
            <a:pPr>
              <a:spcAft>
                <a:spcPts val="600"/>
              </a:spcAft>
            </a:pPr>
            <a:endParaRPr lang="en-US" sz="1600" dirty="0" smtClean="0"/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dirty="0" smtClean="0"/>
              <a:t>16.04.2014 - © Manfred M. Fischer</a:t>
            </a:r>
            <a:endParaRPr lang="de-AT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Grading</a:t>
            </a:r>
            <a:endParaRPr lang="de-AT" i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37D9-CC42-4855-ABAC-B759A1A9D624}" type="slidenum">
              <a:rPr lang="de-AT" smtClean="0"/>
              <a:pPr/>
              <a:t>12</a:t>
            </a:fld>
            <a:endParaRPr lang="de-AT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319144" y="1828800"/>
            <a:ext cx="8653406" cy="4711700"/>
          </a:xfrm>
        </p:spPr>
        <p:txBody>
          <a:bodyPr>
            <a:normAutofit/>
          </a:bodyPr>
          <a:lstStyle/>
          <a:p>
            <a:pPr marL="2514600" indent="-2514600">
              <a:lnSpc>
                <a:spcPts val="2400"/>
              </a:lnSpc>
              <a:buNone/>
            </a:pPr>
            <a:r>
              <a:rPr lang="en-US" b="1" dirty="0" smtClean="0">
                <a:solidFill>
                  <a:srgbClr val="860000"/>
                </a:solidFill>
              </a:rPr>
              <a:t>Mode of assessment</a:t>
            </a:r>
            <a:r>
              <a:rPr lang="en-US" dirty="0" smtClean="0"/>
              <a:t>	</a:t>
            </a:r>
          </a:p>
          <a:p>
            <a:pPr marL="2514600" indent="-2514600">
              <a:lnSpc>
                <a:spcPts val="2400"/>
              </a:lnSpc>
              <a:buNone/>
            </a:pPr>
            <a:endParaRPr lang="en-US" dirty="0" smtClean="0"/>
          </a:p>
          <a:p>
            <a:pPr marL="0" indent="0">
              <a:lnSpc>
                <a:spcPts val="2800"/>
              </a:lnSpc>
              <a:buNone/>
            </a:pPr>
            <a:r>
              <a:rPr lang="en-US" dirty="0" smtClean="0"/>
              <a:t>Active participation (10%) based on weekly reading material; lab exercises (30%); class project (30%) and final exam (30%)</a:t>
            </a:r>
          </a:p>
          <a:p>
            <a:pPr marL="2514600" indent="-2514600">
              <a:lnSpc>
                <a:spcPts val="2400"/>
              </a:lnSpc>
              <a:buNone/>
            </a:pPr>
            <a:endParaRPr lang="en-US" dirty="0" smtClean="0"/>
          </a:p>
          <a:p>
            <a:pPr marL="2514600" indent="-2514600">
              <a:lnSpc>
                <a:spcPts val="2400"/>
              </a:lnSpc>
              <a:buNone/>
            </a:pPr>
            <a:r>
              <a:rPr lang="en-US" b="1" dirty="0" smtClean="0">
                <a:solidFill>
                  <a:srgbClr val="860000"/>
                </a:solidFill>
              </a:rPr>
              <a:t>Grades</a:t>
            </a:r>
            <a:r>
              <a:rPr lang="en-US" dirty="0" smtClean="0"/>
              <a:t> 	</a:t>
            </a:r>
          </a:p>
          <a:p>
            <a:pPr marL="2514600" indent="-2514600">
              <a:lnSpc>
                <a:spcPts val="2400"/>
              </a:lnSpc>
              <a:buNone/>
            </a:pPr>
            <a:endParaRPr lang="en-US" dirty="0" smtClean="0"/>
          </a:p>
          <a:p>
            <a:pPr marL="0" indent="0">
              <a:lnSpc>
                <a:spcPts val="2800"/>
              </a:lnSpc>
              <a:buNone/>
            </a:pPr>
            <a:r>
              <a:rPr lang="en-US" dirty="0" smtClean="0"/>
              <a:t>87.5-100% (very good: 1), 75.0-87.5% (good: 2), 62.5-75.0% (satisfactory: 3), 50-62.5% (sufficient: 4), 0-50% (fail: 5)</a:t>
            </a:r>
          </a:p>
          <a:p>
            <a:pPr marL="2514600" indent="-2514600">
              <a:lnSpc>
                <a:spcPts val="2400"/>
              </a:lnSpc>
              <a:buNone/>
            </a:pPr>
            <a:endParaRPr lang="en-US" sz="1600" dirty="0" smtClean="0"/>
          </a:p>
          <a:p>
            <a:pPr marL="541338" indent="-541338">
              <a:lnSpc>
                <a:spcPts val="2400"/>
              </a:lnSpc>
              <a:buNone/>
            </a:pPr>
            <a:endParaRPr lang="en-US" sz="1600" b="1" dirty="0" smtClean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dirty="0" smtClean="0"/>
              <a:t>16.04.2014 - © Manfred M. Fischer</a:t>
            </a:r>
            <a:endParaRPr lang="de-AT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2019" y="430318"/>
            <a:ext cx="6732531" cy="1143000"/>
          </a:xfrm>
        </p:spPr>
        <p:txBody>
          <a:bodyPr>
            <a:normAutofit fontScale="90000"/>
          </a:bodyPr>
          <a:lstStyle/>
          <a:p>
            <a:pPr>
              <a:tabLst>
                <a:tab pos="1706563" algn="l"/>
              </a:tabLst>
            </a:pP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Overview</a:t>
            </a:r>
            <a:br>
              <a:rPr lang="en-US" smtClean="0"/>
            </a:br>
            <a:r>
              <a:rPr lang="de-AT" sz="2000" smtClean="0"/>
              <a:t/>
            </a:r>
            <a:br>
              <a:rPr lang="de-AT" sz="2000" smtClean="0"/>
            </a:br>
            <a:r>
              <a:rPr lang="de-AT" sz="2000" smtClean="0"/>
              <a:t> 	</a:t>
            </a:r>
            <a:endParaRPr lang="de-AT" sz="200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37D9-CC42-4855-ABAC-B759A1A9D624}" type="slidenum">
              <a:rPr lang="de-AT" smtClean="0"/>
              <a:pPr/>
              <a:t>2</a:t>
            </a:fld>
            <a:endParaRPr lang="de-AT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33462"/>
              </p:ext>
            </p:extLst>
          </p:nvPr>
        </p:nvGraphicFramePr>
        <p:xfrm>
          <a:off x="393700" y="2051050"/>
          <a:ext cx="8388000" cy="4104000"/>
        </p:xfrm>
        <a:graphic>
          <a:graphicData uri="http://schemas.openxmlformats.org/drawingml/2006/table">
            <a:tbl>
              <a:tblPr/>
              <a:tblGrid>
                <a:gridCol w="1980000"/>
                <a:gridCol w="6408000"/>
              </a:tblGrid>
              <a:tr h="15972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noProof="0" dirty="0" smtClean="0">
                          <a:solidFill>
                            <a:srgbClr val="86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Prerequisites</a:t>
                      </a:r>
                      <a:endParaRPr lang="en-GB" sz="1800" b="1" noProof="0" dirty="0">
                        <a:solidFill>
                          <a:srgbClr val="86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noProof="0" dirty="0" smtClean="0">
                          <a:latin typeface="Calibri"/>
                          <a:ea typeface="Calibri"/>
                          <a:cs typeface="Times New Roman"/>
                        </a:rPr>
                        <a:t>No formal prerequisites,</a:t>
                      </a:r>
                      <a:r>
                        <a:rPr lang="en-GB" sz="1800" baseline="0" noProof="0" dirty="0" smtClean="0">
                          <a:latin typeface="Calibri"/>
                          <a:ea typeface="Calibri"/>
                          <a:cs typeface="Times New Roman"/>
                        </a:rPr>
                        <a:t> but a good knowledge in economic methods is recommended. </a:t>
                      </a:r>
                    </a:p>
                    <a:p>
                      <a:pPr>
                        <a:lnSpc>
                          <a:spcPct val="50000"/>
                        </a:lnSpc>
                        <a:spcAft>
                          <a:spcPts val="0"/>
                        </a:spcAft>
                      </a:pPr>
                      <a:endParaRPr lang="en-GB" sz="1800" baseline="0" noProof="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aseline="0" noProof="0" dirty="0" smtClean="0">
                          <a:latin typeface="Calibri"/>
                          <a:ea typeface="Calibri"/>
                          <a:cs typeface="Times New Roman"/>
                        </a:rPr>
                        <a:t>If you are not familiar with the basic principles behind the linear regression model, it </a:t>
                      </a:r>
                      <a:r>
                        <a:rPr lang="en-GB" sz="1400" baseline="0" noProof="0" smtClean="0">
                          <a:latin typeface="Calibri"/>
                          <a:ea typeface="Calibri"/>
                          <a:cs typeface="Times New Roman"/>
                        </a:rPr>
                        <a:t>is recommended </a:t>
                      </a:r>
                      <a:r>
                        <a:rPr lang="en-GB" sz="1400" baseline="0" noProof="0" dirty="0" smtClean="0"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  <a:r>
                        <a:rPr lang="en-GB" sz="1400" baseline="0" noProof="0" smtClean="0">
                          <a:latin typeface="Calibri"/>
                          <a:ea typeface="Calibri"/>
                          <a:cs typeface="Times New Roman"/>
                        </a:rPr>
                        <a:t>o </a:t>
                      </a:r>
                      <a:r>
                        <a:rPr lang="en-GB" sz="1400" baseline="0" noProof="0" dirty="0" smtClean="0">
                          <a:latin typeface="Calibri"/>
                          <a:ea typeface="Calibri"/>
                          <a:cs typeface="Times New Roman"/>
                        </a:rPr>
                        <a:t>study the first six chapters of the course on econometrics I,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aseline="0" noProof="0" dirty="0" smtClean="0">
                          <a:latin typeface="Calibri"/>
                          <a:ea typeface="Calibri"/>
                          <a:cs typeface="Times New Roman"/>
                        </a:rPr>
                        <a:t>provided under </a:t>
                      </a:r>
                      <a:r>
                        <a:rPr lang="en-GB" sz="11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http://www.uibk.ac.at/econometrics/skript.html</a:t>
                      </a:r>
                      <a:endParaRPr lang="en-GB" sz="1000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049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noProof="0" dirty="0" smtClean="0">
                          <a:solidFill>
                            <a:srgbClr val="86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Objectives</a:t>
                      </a:r>
                      <a:endParaRPr lang="en-GB" sz="1800" b="1" noProof="0" dirty="0">
                        <a:solidFill>
                          <a:srgbClr val="86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noProof="0" dirty="0" smtClean="0">
                          <a:latin typeface="Calibri"/>
                          <a:ea typeface="Calibri"/>
                          <a:cs typeface="Times New Roman"/>
                        </a:rPr>
                        <a:t>The</a:t>
                      </a:r>
                      <a:r>
                        <a:rPr lang="en-GB" sz="1800" baseline="0" noProof="0" dirty="0" smtClean="0">
                          <a:latin typeface="Calibri"/>
                          <a:ea typeface="Calibri"/>
                          <a:cs typeface="Times New Roman"/>
                        </a:rPr>
                        <a:t> main objective of the course is to expose you to the state of art in spatial economics with emphasis on growth theory, spatial econometric methods and empirics</a:t>
                      </a:r>
                      <a:endParaRPr lang="en-GB" sz="1800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017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noProof="0" smtClean="0">
                          <a:solidFill>
                            <a:srgbClr val="86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Specific</a:t>
                      </a:r>
                      <a:r>
                        <a:rPr lang="en-GB" sz="1800" b="1" baseline="0" noProof="0" smtClean="0">
                          <a:solidFill>
                            <a:srgbClr val="86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features</a:t>
                      </a:r>
                      <a:endParaRPr lang="en-GB" sz="1800" b="1" noProof="0" smtClean="0">
                        <a:solidFill>
                          <a:srgbClr val="86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GB" sz="1800" b="0" noProof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The</a:t>
                      </a:r>
                      <a:r>
                        <a:rPr lang="en-GB" sz="1800" b="0" baseline="0" noProof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focus will be on spatial aspects.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baseline="0" noProof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Considerable attention will be paid to gaining hands-on experience in the application of spatial econometric techniques in empirical practice, using </a:t>
                      </a:r>
                      <a:r>
                        <a:rPr lang="en-GB" sz="1800" b="0" baseline="0" noProof="0" dirty="0" err="1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LeSage’s</a:t>
                      </a:r>
                      <a:r>
                        <a:rPr lang="en-GB" sz="1800" b="0" baseline="0" noProof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MATLAB tools</a:t>
                      </a:r>
                      <a:endParaRPr lang="en-GB" sz="1800" b="0" noProof="0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Datumsplatzhalt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dirty="0" smtClean="0"/>
              <a:t>16.04.2014 - © Manfred M. Fischer</a:t>
            </a:r>
            <a:endParaRPr lang="de-AT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2019" y="430318"/>
            <a:ext cx="6732531" cy="1143000"/>
          </a:xfrm>
        </p:spPr>
        <p:txBody>
          <a:bodyPr>
            <a:normAutofit fontScale="90000"/>
          </a:bodyPr>
          <a:lstStyle/>
          <a:p>
            <a:pPr>
              <a:tabLst>
                <a:tab pos="1706563" algn="l"/>
              </a:tabLst>
            </a:pP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Spatial economics</a:t>
            </a:r>
            <a:br>
              <a:rPr lang="en-US" smtClean="0"/>
            </a:br>
            <a:r>
              <a:rPr lang="de-AT" sz="2000" smtClean="0"/>
              <a:t/>
            </a:r>
            <a:br>
              <a:rPr lang="de-AT" sz="2000" smtClean="0"/>
            </a:br>
            <a:r>
              <a:rPr lang="de-AT" sz="2000" smtClean="0"/>
              <a:t> 	</a:t>
            </a:r>
            <a:endParaRPr lang="de-AT" sz="200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37D9-CC42-4855-ABAC-B759A1A9D624}" type="slidenum">
              <a:rPr lang="de-AT" smtClean="0"/>
              <a:pPr/>
              <a:t>3</a:t>
            </a:fld>
            <a:endParaRPr lang="de-AT"/>
          </a:p>
        </p:txBody>
      </p:sp>
      <p:sp>
        <p:nvSpPr>
          <p:cNvPr id="6" name="Inhaltsplatzhalter 2"/>
          <p:cNvSpPr>
            <a:spLocks noGrp="1"/>
          </p:cNvSpPr>
          <p:nvPr>
            <p:ph idx="1"/>
          </p:nvPr>
        </p:nvSpPr>
        <p:spPr>
          <a:xfrm>
            <a:off x="5292080" y="1673805"/>
            <a:ext cx="3797935" cy="5086003"/>
          </a:xfrm>
        </p:spPr>
        <p:txBody>
          <a:bodyPr>
            <a:normAutofit fontScale="70000" lnSpcReduction="20000"/>
          </a:bodyPr>
          <a:lstStyle/>
          <a:p>
            <a:pPr marL="0" lvl="0" indent="0">
              <a:lnSpc>
                <a:spcPct val="140000"/>
              </a:lnSpc>
              <a:spcAft>
                <a:spcPts val="1800"/>
              </a:spcAft>
              <a:buNone/>
            </a:pPr>
            <a:r>
              <a:rPr lang="de-AT" dirty="0" smtClean="0"/>
              <a:t>a </a:t>
            </a:r>
            <a:r>
              <a:rPr lang="de-AT" dirty="0" err="1" smtClean="0"/>
              <a:t>field</a:t>
            </a:r>
            <a:r>
              <a:rPr lang="de-AT" dirty="0" smtClean="0"/>
              <a:t> </a:t>
            </a:r>
            <a:r>
              <a:rPr lang="de-AT" dirty="0" err="1" smtClean="0"/>
              <a:t>that</a:t>
            </a:r>
            <a:r>
              <a:rPr lang="de-AT" dirty="0" smtClean="0"/>
              <a:t> </a:t>
            </a:r>
            <a:r>
              <a:rPr lang="de-AT" dirty="0" err="1" smtClean="0"/>
              <a:t>evolved</a:t>
            </a:r>
            <a:r>
              <a:rPr lang="de-AT" dirty="0" smtClean="0"/>
              <a:t> </a:t>
            </a:r>
            <a:r>
              <a:rPr lang="de-AT" dirty="0" err="1" smtClean="0"/>
              <a:t>at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interface</a:t>
            </a:r>
            <a:r>
              <a:rPr lang="de-AT" dirty="0" smtClean="0"/>
              <a:t> </a:t>
            </a:r>
            <a:r>
              <a:rPr lang="de-AT" dirty="0" err="1" smtClean="0"/>
              <a:t>between</a:t>
            </a:r>
            <a:r>
              <a:rPr lang="de-AT" dirty="0" smtClean="0"/>
              <a:t> </a:t>
            </a:r>
            <a:r>
              <a:rPr lang="de-AT" dirty="0" err="1" smtClean="0"/>
              <a:t>economics</a:t>
            </a:r>
            <a:r>
              <a:rPr lang="de-AT" dirty="0" smtClean="0"/>
              <a:t> </a:t>
            </a:r>
            <a:r>
              <a:rPr lang="de-AT" dirty="0" err="1" smtClean="0"/>
              <a:t>and</a:t>
            </a:r>
            <a:r>
              <a:rPr lang="de-AT" dirty="0" smtClean="0"/>
              <a:t> </a:t>
            </a:r>
            <a:r>
              <a:rPr lang="de-AT" dirty="0" err="1" smtClean="0"/>
              <a:t>geography</a:t>
            </a:r>
            <a:endParaRPr lang="de-AT" dirty="0" smtClean="0"/>
          </a:p>
          <a:p>
            <a:pPr marL="0" lvl="0" indent="0">
              <a:lnSpc>
                <a:spcPct val="140000"/>
              </a:lnSpc>
              <a:spcAft>
                <a:spcPts val="1800"/>
              </a:spcAft>
              <a:buNone/>
            </a:pPr>
            <a:r>
              <a:rPr lang="de-AT" dirty="0" err="1" smtClean="0"/>
              <a:t>that</a:t>
            </a:r>
            <a:r>
              <a:rPr lang="de-AT" dirty="0" smtClean="0"/>
              <a:t> </a:t>
            </a:r>
            <a:r>
              <a:rPr lang="de-AT" dirty="0" err="1" smtClean="0"/>
              <a:t>applies</a:t>
            </a:r>
            <a:r>
              <a:rPr lang="de-AT" dirty="0" smtClean="0"/>
              <a:t> </a:t>
            </a:r>
            <a:r>
              <a:rPr lang="de-AT" b="1" dirty="0" err="1" smtClean="0">
                <a:solidFill>
                  <a:schemeClr val="accent4">
                    <a:lumMod val="75000"/>
                  </a:schemeClr>
                </a:solidFill>
              </a:rPr>
              <a:t>economic</a:t>
            </a:r>
            <a:r>
              <a:rPr lang="de-AT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de-AT" b="1" dirty="0" err="1" smtClean="0">
                <a:solidFill>
                  <a:schemeClr val="accent4">
                    <a:lumMod val="75000"/>
                  </a:schemeClr>
                </a:solidFill>
              </a:rPr>
              <a:t>theories</a:t>
            </a:r>
            <a:r>
              <a:rPr lang="de-AT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de-AT" dirty="0" err="1" smtClean="0"/>
              <a:t>and</a:t>
            </a:r>
            <a:r>
              <a:rPr lang="de-AT" dirty="0" smtClean="0"/>
              <a:t> </a:t>
            </a:r>
            <a:r>
              <a:rPr lang="de-AT" b="1" dirty="0" err="1" smtClean="0">
                <a:solidFill>
                  <a:schemeClr val="accent4">
                    <a:lumMod val="75000"/>
                  </a:schemeClr>
                </a:solidFill>
              </a:rPr>
              <a:t>geographic</a:t>
            </a:r>
            <a:r>
              <a:rPr lang="de-AT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de-AT" b="1" dirty="0" err="1" smtClean="0">
                <a:solidFill>
                  <a:schemeClr val="accent4">
                    <a:lumMod val="75000"/>
                  </a:schemeClr>
                </a:solidFill>
              </a:rPr>
              <a:t>concepts</a:t>
            </a:r>
            <a:r>
              <a:rPr lang="de-AT" dirty="0" smtClean="0"/>
              <a:t>, </a:t>
            </a:r>
            <a:r>
              <a:rPr lang="de-AT" dirty="0" err="1" smtClean="0"/>
              <a:t>and</a:t>
            </a:r>
            <a:r>
              <a:rPr lang="de-AT" dirty="0" smtClean="0"/>
              <a:t> </a:t>
            </a:r>
            <a:r>
              <a:rPr lang="de-AT" dirty="0" err="1" smtClean="0"/>
              <a:t>uses</a:t>
            </a:r>
            <a:r>
              <a:rPr lang="de-AT" dirty="0" smtClean="0"/>
              <a:t> </a:t>
            </a:r>
            <a:r>
              <a:rPr lang="de-AT" b="1" dirty="0" smtClean="0">
                <a:solidFill>
                  <a:schemeClr val="accent4">
                    <a:lumMod val="75000"/>
                  </a:schemeClr>
                </a:solidFill>
              </a:rPr>
              <a:t>spatial econometric </a:t>
            </a:r>
            <a:r>
              <a:rPr lang="de-AT" dirty="0" err="1" smtClean="0"/>
              <a:t>tools</a:t>
            </a:r>
            <a:endParaRPr lang="de-AT" dirty="0" smtClean="0"/>
          </a:p>
          <a:p>
            <a:pPr marL="0" lvl="0" indent="0">
              <a:lnSpc>
                <a:spcPct val="140000"/>
              </a:lnSpc>
              <a:spcAft>
                <a:spcPts val="1800"/>
              </a:spcAft>
              <a:buNone/>
            </a:pPr>
            <a:r>
              <a:rPr lang="de-AT" dirty="0" err="1" smtClean="0"/>
              <a:t>to</a:t>
            </a:r>
            <a:r>
              <a:rPr lang="de-AT" dirty="0" smtClean="0"/>
              <a:t> </a:t>
            </a:r>
            <a:r>
              <a:rPr lang="de-AT" dirty="0" err="1" smtClean="0"/>
              <a:t>understand</a:t>
            </a:r>
            <a:r>
              <a:rPr lang="de-AT" dirty="0" smtClean="0"/>
              <a:t> </a:t>
            </a:r>
            <a:r>
              <a:rPr lang="de-AT" b="1" dirty="0" smtClean="0">
                <a:solidFill>
                  <a:schemeClr val="accent4">
                    <a:lumMod val="75000"/>
                  </a:schemeClr>
                </a:solidFill>
              </a:rPr>
              <a:t>spatial </a:t>
            </a:r>
            <a:r>
              <a:rPr lang="de-AT" b="1" dirty="0" err="1" smtClean="0">
                <a:solidFill>
                  <a:schemeClr val="accent4">
                    <a:lumMod val="75000"/>
                  </a:schemeClr>
                </a:solidFill>
              </a:rPr>
              <a:t>differences</a:t>
            </a:r>
            <a:r>
              <a:rPr lang="de-AT" b="1" dirty="0" smtClean="0">
                <a:solidFill>
                  <a:schemeClr val="accent4">
                    <a:lumMod val="75000"/>
                  </a:schemeClr>
                </a:solidFill>
              </a:rPr>
              <a:t>  </a:t>
            </a:r>
            <a:r>
              <a:rPr lang="de-AT" dirty="0" smtClean="0"/>
              <a:t>in </a:t>
            </a:r>
            <a:r>
              <a:rPr lang="de-AT" b="1" dirty="0" err="1" smtClean="0">
                <a:solidFill>
                  <a:schemeClr val="accent4">
                    <a:lumMod val="75000"/>
                  </a:schemeClr>
                </a:solidFill>
              </a:rPr>
              <a:t>economic</a:t>
            </a:r>
            <a:r>
              <a:rPr lang="de-AT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de-AT" b="1" dirty="0" err="1" smtClean="0">
                <a:solidFill>
                  <a:schemeClr val="accent4">
                    <a:lumMod val="75000"/>
                  </a:schemeClr>
                </a:solidFill>
              </a:rPr>
              <a:t>processes</a:t>
            </a:r>
            <a:r>
              <a:rPr lang="de-AT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de-AT" dirty="0" smtClean="0"/>
              <a:t>such </a:t>
            </a:r>
            <a:r>
              <a:rPr lang="de-AT" dirty="0" err="1" smtClean="0"/>
              <a:t>as</a:t>
            </a:r>
            <a:endParaRPr lang="de-AT" dirty="0" smtClean="0"/>
          </a:p>
          <a:p>
            <a:pPr marL="0" lvl="0" indent="0">
              <a:lnSpc>
                <a:spcPct val="140000"/>
              </a:lnSpc>
              <a:spcAft>
                <a:spcPts val="1800"/>
              </a:spcAft>
              <a:buNone/>
            </a:pPr>
            <a:r>
              <a:rPr lang="de-AT" b="1" dirty="0" err="1" smtClean="0">
                <a:solidFill>
                  <a:schemeClr val="accent4">
                    <a:lumMod val="75000"/>
                  </a:schemeClr>
                </a:solidFill>
              </a:rPr>
              <a:t>economic</a:t>
            </a:r>
            <a:r>
              <a:rPr lang="de-AT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de-AT" b="1" dirty="0" err="1" smtClean="0">
                <a:solidFill>
                  <a:schemeClr val="accent4">
                    <a:lumMod val="75000"/>
                  </a:schemeClr>
                </a:solidFill>
              </a:rPr>
              <a:t>growth</a:t>
            </a:r>
            <a:r>
              <a:rPr lang="de-AT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de-AT" b="1" dirty="0" err="1" smtClean="0">
                <a:solidFill>
                  <a:schemeClr val="accent4">
                    <a:lumMod val="75000"/>
                  </a:schemeClr>
                </a:solidFill>
              </a:rPr>
              <a:t>and</a:t>
            </a:r>
            <a:r>
              <a:rPr lang="de-AT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de-AT" b="1" dirty="0" err="1" smtClean="0">
                <a:solidFill>
                  <a:schemeClr val="accent4">
                    <a:lumMod val="75000"/>
                  </a:schemeClr>
                </a:solidFill>
              </a:rPr>
              <a:t>development</a:t>
            </a:r>
            <a:endParaRPr lang="de-AT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lvl="0" indent="0">
              <a:lnSpc>
                <a:spcPct val="140000"/>
              </a:lnSpc>
              <a:spcAft>
                <a:spcPts val="1800"/>
              </a:spcAft>
              <a:buNone/>
            </a:pPr>
            <a:r>
              <a:rPr lang="de-AT" dirty="0" err="1" smtClean="0"/>
              <a:t>at</a:t>
            </a:r>
            <a:r>
              <a:rPr lang="de-AT" dirty="0" smtClean="0"/>
              <a:t> different </a:t>
            </a:r>
            <a:r>
              <a:rPr lang="de-AT" dirty="0" err="1" smtClean="0"/>
              <a:t>levels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geographic</a:t>
            </a:r>
            <a:r>
              <a:rPr lang="de-AT" dirty="0" smtClean="0"/>
              <a:t> </a:t>
            </a:r>
            <a:r>
              <a:rPr lang="de-AT" dirty="0" err="1" smtClean="0"/>
              <a:t>resolution</a:t>
            </a:r>
            <a:endParaRPr lang="de-AT" dirty="0" smtClean="0"/>
          </a:p>
        </p:txBody>
      </p:sp>
      <p:grpSp>
        <p:nvGrpSpPr>
          <p:cNvPr id="8" name="Gruppieren 19"/>
          <p:cNvGrpSpPr/>
          <p:nvPr/>
        </p:nvGrpSpPr>
        <p:grpSpPr>
          <a:xfrm>
            <a:off x="143995" y="2483457"/>
            <a:ext cx="3060000" cy="3060000"/>
            <a:chOff x="116505" y="2033845"/>
            <a:chExt cx="3060000" cy="3060000"/>
          </a:xfrm>
        </p:grpSpPr>
        <p:sp>
          <p:nvSpPr>
            <p:cNvPr id="9" name="Ellipse 8"/>
            <p:cNvSpPr/>
            <p:nvPr/>
          </p:nvSpPr>
          <p:spPr>
            <a:xfrm>
              <a:off x="116505" y="2033845"/>
              <a:ext cx="3060000" cy="3060000"/>
            </a:xfrm>
            <a:prstGeom prst="ellipse">
              <a:avLst/>
            </a:prstGeom>
            <a:solidFill>
              <a:schemeClr val="accent3">
                <a:lumMod val="75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0" name="Rechteck 9"/>
            <p:cNvSpPr/>
            <p:nvPr/>
          </p:nvSpPr>
          <p:spPr>
            <a:xfrm>
              <a:off x="746575" y="2573905"/>
              <a:ext cx="1530170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de-AT" sz="2000" smtClean="0">
                  <a:latin typeface="Times New Roman" pitchFamily="18" charset="0"/>
                  <a:cs typeface="Times New Roman" pitchFamily="18" charset="0"/>
                </a:rPr>
                <a:t>Economics</a:t>
              </a:r>
            </a:p>
            <a:p>
              <a:endParaRPr lang="de-AT" sz="200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de-AT" sz="1600" i="1" smtClean="0">
                  <a:latin typeface="Times New Roman" pitchFamily="18" charset="0"/>
                  <a:cs typeface="Times New Roman" pitchFamily="18" charset="0"/>
                </a:rPr>
                <a:t>economic</a:t>
              </a:r>
            </a:p>
            <a:p>
              <a:r>
                <a:rPr lang="de-AT" sz="1600" i="1" smtClean="0">
                  <a:latin typeface="Times New Roman" pitchFamily="18" charset="0"/>
                  <a:cs typeface="Times New Roman" pitchFamily="18" charset="0"/>
                </a:rPr>
                <a:t>theories</a:t>
              </a:r>
              <a:endParaRPr lang="de-AT" sz="1600" i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1" name="Gruppieren 20"/>
          <p:cNvGrpSpPr/>
          <p:nvPr/>
        </p:nvGrpSpPr>
        <p:grpSpPr>
          <a:xfrm>
            <a:off x="2124215" y="2483457"/>
            <a:ext cx="3060000" cy="3060000"/>
            <a:chOff x="2187075" y="2033845"/>
            <a:chExt cx="3060000" cy="3060000"/>
          </a:xfrm>
        </p:grpSpPr>
        <p:sp>
          <p:nvSpPr>
            <p:cNvPr id="12" name="Ellipse 11"/>
            <p:cNvSpPr/>
            <p:nvPr/>
          </p:nvSpPr>
          <p:spPr>
            <a:xfrm>
              <a:off x="2187075" y="2033845"/>
              <a:ext cx="3060000" cy="3060000"/>
            </a:xfrm>
            <a:prstGeom prst="ellipse">
              <a:avLst/>
            </a:prstGeom>
            <a:solidFill>
              <a:srgbClr val="E3DE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3" name="Rechteck 12"/>
            <p:cNvSpPr/>
            <p:nvPr/>
          </p:nvSpPr>
          <p:spPr>
            <a:xfrm>
              <a:off x="2906815" y="2573905"/>
              <a:ext cx="1530171" cy="20928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de-AT" sz="2000" dirty="0" err="1" smtClean="0">
                  <a:latin typeface="Times New Roman" pitchFamily="18" charset="0"/>
                  <a:cs typeface="Times New Roman" pitchFamily="18" charset="0"/>
                </a:rPr>
                <a:t>Geography</a:t>
              </a:r>
              <a:endParaRPr lang="de-AT" sz="2000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r"/>
              <a:endParaRPr lang="de-AT" sz="2000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r">
                <a:spcAft>
                  <a:spcPts val="1200"/>
                </a:spcAft>
              </a:pPr>
              <a:r>
                <a:rPr lang="de-AT" sz="1600" i="1" dirty="0" err="1" smtClean="0">
                  <a:latin typeface="Times New Roman" pitchFamily="18" charset="0"/>
                  <a:cs typeface="Times New Roman" pitchFamily="18" charset="0"/>
                </a:rPr>
                <a:t>geographic</a:t>
              </a:r>
              <a:r>
                <a:rPr lang="de-AT" sz="1600" i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de-AT" sz="1600" i="1" dirty="0" err="1" smtClean="0">
                  <a:latin typeface="Times New Roman" pitchFamily="18" charset="0"/>
                  <a:cs typeface="Times New Roman" pitchFamily="18" charset="0"/>
                </a:rPr>
                <a:t>concepts</a:t>
              </a:r>
              <a:endParaRPr lang="de-AT" sz="1600" i="1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r"/>
              <a:r>
                <a:rPr lang="de-AT" sz="1600" i="1" dirty="0" smtClean="0">
                  <a:latin typeface="Times New Roman" pitchFamily="18" charset="0"/>
                  <a:cs typeface="Times New Roman" pitchFamily="18" charset="0"/>
                </a:rPr>
                <a:t>spatial econometric </a:t>
              </a:r>
              <a:r>
                <a:rPr lang="de-AT" sz="1600" i="1" dirty="0" err="1" smtClean="0">
                  <a:latin typeface="Times New Roman" pitchFamily="18" charset="0"/>
                  <a:cs typeface="Times New Roman" pitchFamily="18" charset="0"/>
                </a:rPr>
                <a:t>tools</a:t>
              </a:r>
              <a:endParaRPr lang="de-AT" sz="1600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dirty="0" smtClean="0"/>
              <a:t>16.04.2014 - © Manfred M. Fischer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0983406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2019" y="430318"/>
            <a:ext cx="6732531" cy="1143000"/>
          </a:xfrm>
        </p:spPr>
        <p:txBody>
          <a:bodyPr>
            <a:normAutofit fontScale="90000"/>
          </a:bodyPr>
          <a:lstStyle/>
          <a:p>
            <a:pPr>
              <a:tabLst>
                <a:tab pos="1706563" algn="l"/>
              </a:tabLst>
            </a:pP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Some stylized facts</a:t>
            </a:r>
            <a:br>
              <a:rPr lang="en-US" smtClean="0"/>
            </a:br>
            <a:r>
              <a:rPr lang="de-AT" sz="2000" smtClean="0"/>
              <a:t/>
            </a:r>
            <a:br>
              <a:rPr lang="de-AT" sz="2000" smtClean="0"/>
            </a:br>
            <a:r>
              <a:rPr lang="de-AT" sz="2000" smtClean="0"/>
              <a:t> 	</a:t>
            </a:r>
            <a:endParaRPr lang="de-AT" sz="200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37D9-CC42-4855-ABAC-B759A1A9D624}" type="slidenum">
              <a:rPr lang="de-AT" smtClean="0"/>
              <a:pPr/>
              <a:t>4</a:t>
            </a:fld>
            <a:endParaRPr lang="de-AT"/>
          </a:p>
        </p:txBody>
      </p:sp>
      <p:sp>
        <p:nvSpPr>
          <p:cNvPr id="11" name="Inhaltsplatzhalt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/>
          </a:p>
        </p:txBody>
      </p:sp>
      <p:pic>
        <p:nvPicPr>
          <p:cNvPr id="14" name="Picture 7" descr="usa36431_noglob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72" y="1719362"/>
            <a:ext cx="8510778" cy="3689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Inhaltsplatzhalter 2"/>
          <p:cNvSpPr txBox="1">
            <a:spLocks/>
          </p:cNvSpPr>
          <p:nvPr/>
        </p:nvSpPr>
        <p:spPr>
          <a:xfrm>
            <a:off x="161371" y="5417846"/>
            <a:ext cx="8461079" cy="63007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marL="625475" marR="0" lvl="0" indent="-6254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AT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Notes:	the height on this map indicates economic output (2005) produced at that location; measured in terms of </a:t>
            </a:r>
            <a:r>
              <a:rPr kumimoji="0" lang="de-AT" sz="14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grp</a:t>
            </a:r>
            <a:r>
              <a:rPr kumimoji="0" lang="de-AT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per square km of land</a:t>
            </a:r>
          </a:p>
          <a:p>
            <a:pPr marL="265113" marR="0" lvl="0" indent="-2651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Tx/>
              <a:buFont typeface="Wingdings" pitchFamily="2" charset="2"/>
              <a:buNone/>
              <a:tabLst/>
              <a:defRPr/>
            </a:pPr>
            <a:endParaRPr kumimoji="0" lang="de-AT" sz="16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58065" y="5859270"/>
            <a:ext cx="4558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Blip>
                <a:blip r:embed="rId4"/>
              </a:buBlip>
            </a:pPr>
            <a:r>
              <a:rPr lang="de-AT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de-AT" i="1" smtClean="0">
                <a:latin typeface="Times New Roman" pitchFamily="18" charset="0"/>
                <a:cs typeface="Times New Roman" pitchFamily="18" charset="0"/>
              </a:rPr>
              <a:t>economic output is not randomly distributed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58065" y="6210018"/>
            <a:ext cx="4141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4"/>
              </a:buBlip>
            </a:pPr>
            <a:r>
              <a:rPr lang="de-AT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de-AT" i="1" smtClean="0">
                <a:latin typeface="Times New Roman" pitchFamily="18" charset="0"/>
                <a:cs typeface="Times New Roman" pitchFamily="18" charset="0"/>
              </a:rPr>
              <a:t>neighbourhood matters</a:t>
            </a:r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dirty="0" smtClean="0"/>
              <a:t>16.04.2014 - © Manfred M. Fischer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7209012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2019" y="430318"/>
            <a:ext cx="6732531" cy="1143000"/>
          </a:xfrm>
        </p:spPr>
        <p:txBody>
          <a:bodyPr>
            <a:normAutofit fontScale="90000"/>
          </a:bodyPr>
          <a:lstStyle/>
          <a:p>
            <a:pPr>
              <a:tabLst>
                <a:tab pos="1706563" algn="l"/>
              </a:tabLst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Course outline</a:t>
            </a:r>
            <a:br>
              <a:rPr lang="en-US" dirty="0" smtClean="0"/>
            </a:br>
            <a:r>
              <a:rPr lang="de-AT" sz="2000" dirty="0" smtClean="0"/>
              <a:t/>
            </a:r>
            <a:br>
              <a:rPr lang="de-AT" sz="2000" dirty="0" smtClean="0"/>
            </a:br>
            <a:r>
              <a:rPr lang="de-AT" sz="2000" dirty="0" smtClean="0"/>
              <a:t> 	</a:t>
            </a:r>
            <a:endParaRPr lang="de-AT" sz="20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37D9-CC42-4855-ABAC-B759A1A9D624}" type="slidenum">
              <a:rPr lang="de-AT" smtClean="0"/>
              <a:pPr/>
              <a:t>5</a:t>
            </a:fld>
            <a:endParaRPr lang="de-AT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8897435"/>
              </p:ext>
            </p:extLst>
          </p:nvPr>
        </p:nvGraphicFramePr>
        <p:xfrm>
          <a:off x="393700" y="1917700"/>
          <a:ext cx="8461375" cy="4392000"/>
        </p:xfrm>
        <a:graphic>
          <a:graphicData uri="http://schemas.openxmlformats.org/drawingml/2006/table">
            <a:tbl>
              <a:tblPr/>
              <a:tblGrid>
                <a:gridCol w="1929157"/>
                <a:gridCol w="6532218"/>
              </a:tblGrid>
              <a:tr h="108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latin typeface="Calibri"/>
                          <a:ea typeface="Calibri"/>
                          <a:cs typeface="Times New Roman"/>
                        </a:rPr>
                        <a:t>Thu, October 13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latin typeface="Calibri"/>
                          <a:ea typeface="Calibri"/>
                          <a:cs typeface="Times New Roman"/>
                        </a:rPr>
                        <a:t>13:00-16:00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latin typeface="Calibri"/>
                          <a:ea typeface="Calibri"/>
                          <a:cs typeface="Times New Roman"/>
                        </a:rPr>
                        <a:t>D4.0.144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noProof="0" dirty="0" smtClean="0">
                          <a:latin typeface="Calibri"/>
                          <a:ea typeface="Calibri"/>
                          <a:cs typeface="Times New Roman"/>
                        </a:rPr>
                        <a:t>Welcome and organization, introduction and motivation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b="1" noProof="0" dirty="0" smtClean="0">
                        <a:solidFill>
                          <a:srgbClr val="86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i="1" noProof="0" dirty="0" smtClean="0">
                          <a:solidFill>
                            <a:srgbClr val="86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Lecture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noProof="0" dirty="0" smtClean="0">
                          <a:solidFill>
                            <a:srgbClr val="86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Module 1</a:t>
                      </a:r>
                      <a:r>
                        <a:rPr lang="en-GB" sz="1600" noProof="0" dirty="0" smtClean="0">
                          <a:latin typeface="Calibri"/>
                          <a:ea typeface="Calibri"/>
                          <a:cs typeface="Times New Roman"/>
                        </a:rPr>
                        <a:t> Geography,</a:t>
                      </a:r>
                      <a:r>
                        <a:rPr lang="en-GB" sz="1600" baseline="0" noProof="0" dirty="0" smtClean="0">
                          <a:latin typeface="Calibri"/>
                          <a:ea typeface="Calibri"/>
                          <a:cs typeface="Times New Roman"/>
                        </a:rPr>
                        <a:t> location</a:t>
                      </a:r>
                      <a:r>
                        <a:rPr lang="en-GB" sz="1600" noProof="0" dirty="0" smtClean="0">
                          <a:latin typeface="Calibri"/>
                          <a:ea typeface="Calibri"/>
                          <a:cs typeface="Times New Roman"/>
                        </a:rPr>
                        <a:t> and </a:t>
                      </a:r>
                      <a:r>
                        <a:rPr lang="en-GB" sz="1600" kern="1200" baseline="0" noProof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development</a:t>
                      </a:r>
                      <a:endParaRPr lang="en-GB" sz="1600" kern="1200" baseline="0" noProof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08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latin typeface="Calibri"/>
                          <a:ea typeface="Calibri"/>
                          <a:cs typeface="Times New Roman"/>
                        </a:rPr>
                        <a:t>Fri, October 14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latin typeface="Calibri"/>
                          <a:ea typeface="Calibri"/>
                          <a:cs typeface="Times New Roman"/>
                        </a:rPr>
                        <a:t>13:00-16:00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latin typeface="Calibri"/>
                          <a:ea typeface="Calibri"/>
                          <a:cs typeface="Times New Roman"/>
                        </a:rPr>
                        <a:t>D4.0.144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61340" indent="-561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600" b="1" i="1" baseline="0" noProof="0" dirty="0" smtClean="0">
                        <a:solidFill>
                          <a:srgbClr val="86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561340" indent="-561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i="1" baseline="0" noProof="0" dirty="0" smtClean="0">
                          <a:solidFill>
                            <a:srgbClr val="86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Tutorial</a:t>
                      </a:r>
                    </a:p>
                    <a:p>
                      <a:pPr marL="561340" indent="-561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aseline="0" noProof="0" dirty="0" smtClean="0">
                          <a:latin typeface="Calibri"/>
                          <a:ea typeface="Calibri"/>
                          <a:cs typeface="Times New Roman"/>
                        </a:rPr>
                        <a:t>Basic mathematical and statistical tools</a:t>
                      </a:r>
                      <a:endParaRPr lang="en-GB" sz="1600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08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latin typeface="Calibri"/>
                          <a:ea typeface="Calibri"/>
                          <a:cs typeface="Times New Roman"/>
                        </a:rPr>
                        <a:t>Thu, October 20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latin typeface="Calibri"/>
                          <a:ea typeface="Calibri"/>
                          <a:cs typeface="Times New Roman"/>
                        </a:rPr>
                        <a:t>13:00-16:00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latin typeface="Calibri"/>
                          <a:ea typeface="Calibri"/>
                          <a:cs typeface="Times New Roman"/>
                        </a:rPr>
                        <a:t>D4.0.144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i="1" noProof="0" dirty="0" smtClean="0">
                          <a:solidFill>
                            <a:srgbClr val="86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Lecture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noProof="0" dirty="0" smtClean="0">
                          <a:solidFill>
                            <a:srgbClr val="86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Module 2  </a:t>
                      </a:r>
                      <a:r>
                        <a:rPr lang="en-GB" sz="1600" b="0" u="none" noProof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Theoretical models of economic growth </a:t>
                      </a:r>
                      <a:endParaRPr lang="en-GB" sz="1600" b="0" u="none" noProof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152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latin typeface="Calibri"/>
                          <a:ea typeface="Calibri"/>
                          <a:cs typeface="Times New Roman"/>
                        </a:rPr>
                        <a:t>Fri, October 21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latin typeface="Calibri"/>
                          <a:ea typeface="Calibri"/>
                          <a:cs typeface="Times New Roman"/>
                        </a:rPr>
                        <a:t>14:00-17:00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noProof="0" dirty="0" smtClean="0">
                          <a:latin typeface="Calibri"/>
                          <a:ea typeface="Calibri"/>
                          <a:cs typeface="Times New Roman"/>
                        </a:rPr>
                        <a:t>D4.0.144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61340" indent="-561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i="1" noProof="0" dirty="0" smtClean="0">
                          <a:solidFill>
                            <a:srgbClr val="86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Tutorial</a:t>
                      </a:r>
                      <a:endParaRPr lang="en-GB" sz="1600" b="1" i="1" baseline="0" noProof="0" dirty="0" smtClean="0">
                        <a:solidFill>
                          <a:srgbClr val="86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baseline="0" noProof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Discussion Homework I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baseline="0" noProof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Basic spatial econometric tools I</a:t>
                      </a:r>
                      <a:endParaRPr lang="en-GB" sz="1600" kern="1200" baseline="0" noProof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Datumsplatzhalter 5"/>
          <p:cNvSpPr>
            <a:spLocks noGrp="1"/>
          </p:cNvSpPr>
          <p:nvPr>
            <p:ph type="dt" sz="half" idx="2"/>
          </p:nvPr>
        </p:nvSpPr>
        <p:spPr>
          <a:xfrm>
            <a:off x="7047275" y="6612904"/>
            <a:ext cx="2096724" cy="227850"/>
          </a:xfrm>
        </p:spPr>
        <p:txBody>
          <a:bodyPr/>
          <a:lstStyle/>
          <a:p>
            <a:pPr algn="ctr"/>
            <a:r>
              <a:rPr lang="de-DE" sz="800" dirty="0" smtClean="0"/>
              <a:t>16.04.2014 - © Manfred M. Fischer</a:t>
            </a:r>
            <a:endParaRPr lang="de-AT" sz="800" cap="non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2019" y="430318"/>
            <a:ext cx="6732531" cy="1143000"/>
          </a:xfrm>
        </p:spPr>
        <p:txBody>
          <a:bodyPr>
            <a:normAutofit/>
          </a:bodyPr>
          <a:lstStyle/>
          <a:p>
            <a:pPr>
              <a:tabLst>
                <a:tab pos="1706563" algn="l"/>
              </a:tabLst>
            </a:pPr>
            <a:r>
              <a:rPr lang="en-US" sz="2500" dirty="0" smtClean="0"/>
              <a:t>Course outline (</a:t>
            </a:r>
            <a:r>
              <a:rPr lang="en-US" sz="2500" i="1" dirty="0" err="1" smtClean="0"/>
              <a:t>ctd</a:t>
            </a:r>
            <a:r>
              <a:rPr lang="en-US" sz="2500" dirty="0" smtClean="0"/>
              <a:t>) </a:t>
            </a:r>
            <a:r>
              <a:rPr lang="de-AT" sz="2000" dirty="0" smtClean="0"/>
              <a:t>	</a:t>
            </a:r>
            <a:endParaRPr lang="de-AT" sz="20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37D9-CC42-4855-ABAC-B759A1A9D624}" type="slidenum">
              <a:rPr lang="de-AT" smtClean="0"/>
              <a:pPr/>
              <a:t>6</a:t>
            </a:fld>
            <a:endParaRPr lang="de-AT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381670"/>
              </p:ext>
            </p:extLst>
          </p:nvPr>
        </p:nvGraphicFramePr>
        <p:xfrm>
          <a:off x="393700" y="2045271"/>
          <a:ext cx="8461375" cy="4320000"/>
        </p:xfrm>
        <a:graphic>
          <a:graphicData uri="http://schemas.openxmlformats.org/drawingml/2006/table">
            <a:tbl>
              <a:tblPr/>
              <a:tblGrid>
                <a:gridCol w="1929157"/>
                <a:gridCol w="6532218"/>
              </a:tblGrid>
              <a:tr h="108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latin typeface="Calibri"/>
                          <a:ea typeface="Calibri"/>
                          <a:cs typeface="Times New Roman"/>
                        </a:rPr>
                        <a:t>Fri, October 28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latin typeface="Calibri"/>
                          <a:ea typeface="Calibri"/>
                          <a:cs typeface="Times New Roman"/>
                        </a:rPr>
                        <a:t>14:00-17:00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noProof="0" dirty="0" smtClean="0">
                          <a:latin typeface="Calibri"/>
                          <a:ea typeface="Calibri"/>
                          <a:cs typeface="Times New Roman"/>
                        </a:rPr>
                        <a:t>D4.0.144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61340" indent="-561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i="1" baseline="0" noProof="0" dirty="0" smtClean="0">
                          <a:solidFill>
                            <a:srgbClr val="86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Tutorial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noProof="0" dirty="0" smtClean="0">
                          <a:latin typeface="Calibri"/>
                          <a:ea typeface="Calibri"/>
                          <a:cs typeface="Times New Roman"/>
                        </a:rPr>
                        <a:t>Discussion</a:t>
                      </a:r>
                      <a:r>
                        <a:rPr lang="en-GB" sz="1600" baseline="0" noProof="0" dirty="0" smtClean="0">
                          <a:latin typeface="Calibri"/>
                          <a:ea typeface="Calibri"/>
                          <a:cs typeface="Times New Roman"/>
                        </a:rPr>
                        <a:t> Homework II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aseline="0" noProof="0" dirty="0" smtClean="0">
                          <a:latin typeface="Calibri"/>
                          <a:ea typeface="Calibri"/>
                          <a:cs typeface="Times New Roman"/>
                        </a:rPr>
                        <a:t>Basic spatial econometric tools II</a:t>
                      </a:r>
                      <a:endParaRPr lang="en-GB" sz="1600" noProof="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08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latin typeface="Calibri"/>
                          <a:ea typeface="Calibri"/>
                          <a:cs typeface="Times New Roman"/>
                        </a:rPr>
                        <a:t>Thu, November 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latin typeface="Calibri"/>
                          <a:ea typeface="Calibri"/>
                          <a:cs typeface="Times New Roman"/>
                        </a:rPr>
                        <a:t>13:00-16:00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latin typeface="Calibri"/>
                          <a:ea typeface="Calibri"/>
                          <a:cs typeface="Times New Roman"/>
                        </a:rPr>
                        <a:t>D4.0.144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i="1" noProof="0" dirty="0" smtClean="0">
                          <a:solidFill>
                            <a:srgbClr val="86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Lecture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noProof="0" dirty="0" smtClean="0">
                          <a:solidFill>
                            <a:srgbClr val="86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Module 3</a:t>
                      </a:r>
                      <a:r>
                        <a:rPr lang="en-GB" sz="1600" noProof="0" dirty="0" smtClean="0">
                          <a:solidFill>
                            <a:srgbClr val="86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600" baseline="0" noProof="0" dirty="0" smtClean="0">
                          <a:solidFill>
                            <a:srgbClr val="86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600" baseline="0" noProof="0" dirty="0" smtClean="0">
                          <a:latin typeface="Calibri"/>
                          <a:ea typeface="Calibri"/>
                          <a:cs typeface="Times New Roman"/>
                        </a:rPr>
                        <a:t>Spatial econometric methods and techniques</a:t>
                      </a:r>
                      <a:endParaRPr lang="en-GB" sz="1600" noProof="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08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latin typeface="Calibri"/>
                          <a:ea typeface="Calibri"/>
                          <a:cs typeface="Times New Roman"/>
                        </a:rPr>
                        <a:t>Thu, November 10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latin typeface="Calibri"/>
                          <a:ea typeface="Calibri"/>
                          <a:cs typeface="Times New Roman"/>
                        </a:rPr>
                        <a:t>13:00-16:00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latin typeface="Calibri"/>
                          <a:ea typeface="Calibri"/>
                          <a:cs typeface="Times New Roman"/>
                        </a:rPr>
                        <a:t>D4.0.144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i="1" noProof="0" dirty="0" smtClean="0">
                          <a:solidFill>
                            <a:srgbClr val="86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Lecture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noProof="0" dirty="0" smtClean="0">
                          <a:solidFill>
                            <a:srgbClr val="86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Module 4</a:t>
                      </a:r>
                      <a:r>
                        <a:rPr lang="en-GB" sz="1600" noProof="0" dirty="0" smtClean="0">
                          <a:solidFill>
                            <a:srgbClr val="86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600" noProof="0" dirty="0" smtClean="0">
                          <a:latin typeface="Calibri"/>
                          <a:ea typeface="Calibri"/>
                          <a:cs typeface="Times New Roman"/>
                        </a:rPr>
                        <a:t>Empirics of economic growth and convergence</a:t>
                      </a:r>
                      <a:endParaRPr lang="en-GB" sz="1600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08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latin typeface="Calibri"/>
                          <a:ea typeface="Calibri"/>
                          <a:cs typeface="Times New Roman"/>
                        </a:rPr>
                        <a:t>Fri, November </a:t>
                      </a:r>
                      <a:r>
                        <a:rPr lang="en-GB" sz="1400" baseline="0" noProof="0" dirty="0" smtClean="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en-GB" sz="1400" noProof="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latin typeface="Calibri"/>
                          <a:ea typeface="Calibri"/>
                          <a:cs typeface="Times New Roman"/>
                        </a:rPr>
                        <a:t>14:00-17:00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latin typeface="Calibri"/>
                          <a:ea typeface="Calibri"/>
                          <a:cs typeface="Times New Roman"/>
                        </a:rPr>
                        <a:t>LC.-1.038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61340" indent="-561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i="1" noProof="0" dirty="0" smtClean="0">
                          <a:solidFill>
                            <a:srgbClr val="86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Tutorial</a:t>
                      </a:r>
                      <a:r>
                        <a:rPr lang="en-GB" sz="1600" b="1" noProof="0" dirty="0" smtClean="0">
                          <a:solidFill>
                            <a:srgbClr val="86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noProof="0" dirty="0" smtClean="0">
                          <a:latin typeface="Calibri"/>
                          <a:ea typeface="Calibri"/>
                          <a:cs typeface="Times New Roman"/>
                        </a:rPr>
                        <a:t>Discussion</a:t>
                      </a:r>
                      <a:r>
                        <a:rPr lang="en-GB" sz="1600" baseline="0" noProof="0" dirty="0" smtClean="0">
                          <a:latin typeface="Calibri"/>
                          <a:ea typeface="Calibri"/>
                          <a:cs typeface="Times New Roman"/>
                        </a:rPr>
                        <a:t> Homework III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aseline="0" noProof="0" dirty="0" smtClean="0">
                          <a:latin typeface="Calibri"/>
                          <a:ea typeface="Calibri"/>
                          <a:cs typeface="Times New Roman"/>
                        </a:rPr>
                        <a:t>MATLAB Tutorial</a:t>
                      </a:r>
                      <a:endParaRPr lang="en-GB" sz="1600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Datumsplatzhalt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dirty="0" smtClean="0"/>
              <a:t>16.04.2014 - © Manfred M. Fischer</a:t>
            </a:r>
            <a:endParaRPr lang="de-AT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2019" y="430318"/>
            <a:ext cx="6732531" cy="1143000"/>
          </a:xfrm>
        </p:spPr>
        <p:txBody>
          <a:bodyPr>
            <a:normAutofit/>
          </a:bodyPr>
          <a:lstStyle/>
          <a:p>
            <a:pPr>
              <a:tabLst>
                <a:tab pos="1706563" algn="l"/>
              </a:tabLst>
            </a:pPr>
            <a:r>
              <a:rPr lang="en-US" sz="2500" dirty="0" smtClean="0"/>
              <a:t>Course outline (</a:t>
            </a:r>
            <a:r>
              <a:rPr lang="en-US" sz="2500" i="1" dirty="0" err="1" smtClean="0"/>
              <a:t>ctd</a:t>
            </a:r>
            <a:r>
              <a:rPr lang="en-US" sz="2500" dirty="0" smtClean="0"/>
              <a:t>) </a:t>
            </a:r>
            <a:r>
              <a:rPr lang="de-AT" sz="2000" dirty="0" smtClean="0"/>
              <a:t>	</a:t>
            </a:r>
            <a:endParaRPr lang="de-AT" sz="20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37D9-CC42-4855-ABAC-B759A1A9D624}" type="slidenum">
              <a:rPr lang="de-AT" smtClean="0"/>
              <a:pPr/>
              <a:t>7</a:t>
            </a:fld>
            <a:endParaRPr lang="de-AT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7115905"/>
              </p:ext>
            </p:extLst>
          </p:nvPr>
        </p:nvGraphicFramePr>
        <p:xfrm>
          <a:off x="386535" y="2573905"/>
          <a:ext cx="8461375" cy="3026402"/>
        </p:xfrm>
        <a:graphic>
          <a:graphicData uri="http://schemas.openxmlformats.org/drawingml/2006/table">
            <a:tbl>
              <a:tblPr/>
              <a:tblGrid>
                <a:gridCol w="1929157"/>
                <a:gridCol w="6532218"/>
              </a:tblGrid>
              <a:tr h="108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 noProof="0" dirty="0" smtClean="0">
                          <a:latin typeface="Calibri"/>
                          <a:ea typeface="Calibri"/>
                          <a:cs typeface="Times New Roman"/>
                        </a:rPr>
                        <a:t>Thu, November 17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 noProof="0" dirty="0" smtClean="0">
                          <a:latin typeface="Calibri"/>
                          <a:ea typeface="Calibri"/>
                          <a:cs typeface="Times New Roman"/>
                        </a:rPr>
                        <a:t>13:00-16:00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 noProof="0" dirty="0" smtClean="0">
                          <a:latin typeface="Calibri"/>
                          <a:ea typeface="Calibri"/>
                          <a:cs typeface="Times New Roman"/>
                        </a:rPr>
                        <a:t>D4.0.144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i="1" noProof="0" dirty="0" smtClean="0">
                          <a:solidFill>
                            <a:srgbClr val="86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Lecture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noProof="0" dirty="0" smtClean="0">
                          <a:solidFill>
                            <a:srgbClr val="86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Module 5</a:t>
                      </a:r>
                      <a:r>
                        <a:rPr lang="en-GB" sz="1600" noProof="0" dirty="0" smtClean="0">
                          <a:solidFill>
                            <a:srgbClr val="86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600" baseline="0" noProof="0" dirty="0" smtClean="0">
                          <a:solidFill>
                            <a:srgbClr val="86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600" noProof="0" dirty="0" smtClean="0">
                          <a:latin typeface="Calibri"/>
                          <a:ea typeface="Calibri"/>
                          <a:cs typeface="Times New Roman"/>
                        </a:rPr>
                        <a:t>A spatial perspective on knowledge </a:t>
                      </a:r>
                      <a:r>
                        <a:rPr lang="en-GB" sz="1600" noProof="0" dirty="0" err="1" smtClean="0">
                          <a:latin typeface="Calibri"/>
                          <a:ea typeface="Calibri"/>
                          <a:cs typeface="Times New Roman"/>
                        </a:rPr>
                        <a:t>spillovers</a:t>
                      </a:r>
                      <a:endParaRPr lang="en-GB" sz="1600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08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latin typeface="Calibri"/>
                          <a:ea typeface="Calibri"/>
                          <a:cs typeface="Times New Roman"/>
                        </a:rPr>
                        <a:t>Fri, November 18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latin typeface="Calibri"/>
                          <a:ea typeface="Calibri"/>
                          <a:cs typeface="Times New Roman"/>
                        </a:rPr>
                        <a:t>14:00-17:00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noProof="0" dirty="0" smtClean="0">
                          <a:latin typeface="Calibri"/>
                          <a:ea typeface="Calibri"/>
                          <a:cs typeface="Times New Roman"/>
                        </a:rPr>
                        <a:t>TC.3.02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1" baseline="0" noProof="0" dirty="0" smtClean="0">
                          <a:solidFill>
                            <a:srgbClr val="86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Tutorial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noProof="0" dirty="0" smtClean="0">
                          <a:latin typeface="Calibri"/>
                          <a:ea typeface="Calibri"/>
                          <a:cs typeface="Times New Roman"/>
                        </a:rPr>
                        <a:t>Discussion</a:t>
                      </a:r>
                      <a:r>
                        <a:rPr lang="en-GB" sz="1600" baseline="0" noProof="0" dirty="0" smtClean="0">
                          <a:latin typeface="Calibri"/>
                          <a:ea typeface="Calibri"/>
                          <a:cs typeface="Times New Roman"/>
                        </a:rPr>
                        <a:t> Homework IV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aseline="0" noProof="0" dirty="0" smtClean="0">
                          <a:latin typeface="Calibri"/>
                          <a:ea typeface="Calibri"/>
                          <a:cs typeface="Times New Roman"/>
                        </a:rPr>
                        <a:t>Bayesian spatial econometric methods</a:t>
                      </a:r>
                      <a:endParaRPr lang="en-GB" sz="1600" noProof="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i="1" baseline="0" noProof="0" dirty="0" smtClean="0">
                          <a:solidFill>
                            <a:srgbClr val="86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Class project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baseline="0" noProof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Every participant is encouraged to carry out a small class project, either alone or as a small group. You may use your own data or one of the sample data sets provided.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Datumsplatzhalt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dirty="0" smtClean="0"/>
              <a:t>16.04.2014 - © Manfred M. Fischer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3809726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2019" y="430318"/>
            <a:ext cx="6732531" cy="1143000"/>
          </a:xfrm>
        </p:spPr>
        <p:txBody>
          <a:bodyPr>
            <a:normAutofit/>
          </a:bodyPr>
          <a:lstStyle/>
          <a:p>
            <a:pPr>
              <a:tabLst>
                <a:tab pos="1706563" algn="l"/>
              </a:tabLst>
            </a:pPr>
            <a:r>
              <a:rPr lang="en-GB" sz="2500" dirty="0" smtClean="0">
                <a:solidFill>
                  <a:prstClr val="white"/>
                </a:solidFill>
              </a:rPr>
              <a:t>Course outline (</a:t>
            </a:r>
            <a:r>
              <a:rPr lang="en-GB" sz="2500" i="1" dirty="0" err="1" smtClean="0">
                <a:solidFill>
                  <a:prstClr val="white"/>
                </a:solidFill>
              </a:rPr>
              <a:t>ctd</a:t>
            </a:r>
            <a:r>
              <a:rPr lang="en-GB" sz="2500" dirty="0" smtClean="0">
                <a:solidFill>
                  <a:prstClr val="white"/>
                </a:solidFill>
              </a:rPr>
              <a:t>) 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 	</a:t>
            </a:r>
            <a:endParaRPr lang="en-GB" sz="20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37D9-CC42-4855-ABAC-B759A1A9D624}" type="slidenum">
              <a:rPr lang="de-AT" smtClean="0"/>
              <a:pPr/>
              <a:t>8</a:t>
            </a:fld>
            <a:endParaRPr lang="de-AT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0959026"/>
              </p:ext>
            </p:extLst>
          </p:nvPr>
        </p:nvGraphicFramePr>
        <p:xfrm>
          <a:off x="206515" y="2078850"/>
          <a:ext cx="8686105" cy="4099118"/>
        </p:xfrm>
        <a:graphic>
          <a:graphicData uri="http://schemas.openxmlformats.org/drawingml/2006/table">
            <a:tbl>
              <a:tblPr/>
              <a:tblGrid>
                <a:gridCol w="2070231"/>
                <a:gridCol w="6615874"/>
              </a:tblGrid>
              <a:tr h="648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Calibri"/>
                          <a:cs typeface="Times New Roman"/>
                        </a:rPr>
                        <a:t>Thu, December 15</a:t>
                      </a:r>
                      <a:endParaRPr lang="de-AT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latin typeface="Calibri"/>
                          <a:ea typeface="Calibri"/>
                          <a:cs typeface="Times New Roman"/>
                        </a:rPr>
                        <a:t>13:00-16:00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Calibri"/>
                          <a:cs typeface="Times New Roman"/>
                        </a:rPr>
                        <a:t>D4.0.144</a:t>
                      </a:r>
                      <a:endParaRPr lang="de-A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 smtClean="0">
                          <a:solidFill>
                            <a:srgbClr val="86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Class project</a:t>
                      </a:r>
                      <a:r>
                        <a:rPr lang="en-US" sz="1400" b="1" dirty="0" smtClean="0">
                          <a:solidFill>
                            <a:srgbClr val="86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: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Progress report</a:t>
                      </a:r>
                      <a:endParaRPr lang="de-AT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648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latin typeface="Calibri"/>
                          <a:ea typeface="Calibri"/>
                          <a:cs typeface="Times New Roman"/>
                        </a:rPr>
                        <a:t>Fri, </a:t>
                      </a:r>
                      <a:r>
                        <a:rPr lang="en-US" sz="1400" dirty="0" smtClean="0">
                          <a:latin typeface="Calibri"/>
                          <a:ea typeface="Calibri"/>
                          <a:cs typeface="Times New Roman"/>
                        </a:rPr>
                        <a:t>December</a:t>
                      </a:r>
                      <a:r>
                        <a:rPr lang="en-US" sz="1400" baseline="0" dirty="0" smtClean="0">
                          <a:latin typeface="Calibri"/>
                          <a:ea typeface="Calibri"/>
                          <a:cs typeface="Times New Roman"/>
                        </a:rPr>
                        <a:t> 22</a:t>
                      </a:r>
                      <a:endParaRPr lang="de-AT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noProof="0" smtClean="0">
                          <a:latin typeface="Calibri"/>
                          <a:ea typeface="Calibri"/>
                          <a:cs typeface="Times New Roman"/>
                        </a:rPr>
                        <a:t>14:00-17:00</a:t>
                      </a:r>
                      <a:endParaRPr lang="en-GB" sz="1400" noProof="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Calibri"/>
                          <a:cs typeface="Times New Roman"/>
                        </a:rPr>
                        <a:t>D4.0.144</a:t>
                      </a:r>
                      <a:endParaRPr lang="de-A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 smtClean="0">
                          <a:solidFill>
                            <a:srgbClr val="86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Class project</a:t>
                      </a:r>
                      <a:r>
                        <a:rPr lang="en-US" sz="1400" b="1" dirty="0" smtClean="0">
                          <a:solidFill>
                            <a:srgbClr val="86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: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Progress report</a:t>
                      </a:r>
                      <a:endParaRPr lang="de-AT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648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latin typeface="Calibri"/>
                          <a:ea typeface="Calibri"/>
                          <a:cs typeface="Times New Roman"/>
                        </a:rPr>
                        <a:t>Thu, </a:t>
                      </a:r>
                      <a:r>
                        <a:rPr lang="de-AT" sz="1400" noProof="0" dirty="0" err="1" smtClean="0">
                          <a:latin typeface="Calibri"/>
                          <a:ea typeface="Calibri"/>
                          <a:cs typeface="Times New Roman"/>
                        </a:rPr>
                        <a:t>January</a:t>
                      </a:r>
                      <a:r>
                        <a:rPr lang="de-AT" sz="1400" dirty="0" smtClean="0">
                          <a:latin typeface="Calibri"/>
                          <a:ea typeface="Calibri"/>
                          <a:cs typeface="Times New Roman"/>
                        </a:rPr>
                        <a:t> 12</a:t>
                      </a:r>
                      <a:endParaRPr lang="de-AT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latin typeface="Calibri"/>
                          <a:ea typeface="Calibri"/>
                          <a:cs typeface="Times New Roman"/>
                        </a:rPr>
                        <a:t>13:00-16:00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Calibri"/>
                          <a:cs typeface="Times New Roman"/>
                        </a:rPr>
                        <a:t>D4.0.144</a:t>
                      </a:r>
                      <a:endParaRPr lang="de-AT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1" dirty="0" smtClean="0">
                          <a:solidFill>
                            <a:srgbClr val="86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Putting it all together</a:t>
                      </a:r>
                      <a:r>
                        <a:rPr lang="en-US" sz="1400" b="1" dirty="0" smtClean="0">
                          <a:solidFill>
                            <a:srgbClr val="86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: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P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roject p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resentation of the final results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You should be ready to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summarize your findings and defend and interpret the final model specification in both methodological and substantive terms.</a:t>
                      </a:r>
                      <a:endParaRPr lang="de-AT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648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latin typeface="Calibri"/>
                          <a:ea typeface="Calibri"/>
                          <a:cs typeface="Times New Roman"/>
                        </a:rPr>
                        <a:t>Thu, </a:t>
                      </a:r>
                      <a:r>
                        <a:rPr lang="en-US" sz="1400" dirty="0" smtClean="0">
                          <a:latin typeface="Calibri"/>
                          <a:ea typeface="Calibri"/>
                          <a:cs typeface="Times New Roman"/>
                        </a:rPr>
                        <a:t>January </a:t>
                      </a:r>
                      <a:r>
                        <a:rPr lang="de-AT" sz="1400" dirty="0" smtClean="0"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latin typeface="Calibri"/>
                          <a:ea typeface="Calibri"/>
                          <a:cs typeface="Times New Roman"/>
                        </a:rPr>
                        <a:t>13:00-16:00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Calibri"/>
                          <a:cs typeface="Times New Roman"/>
                        </a:rPr>
                        <a:t>D4.0.144</a:t>
                      </a:r>
                      <a:endParaRPr lang="de-AT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1" dirty="0" smtClean="0">
                          <a:solidFill>
                            <a:srgbClr val="86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Putting it all together</a:t>
                      </a:r>
                      <a:r>
                        <a:rPr lang="en-US" sz="1400" b="1" dirty="0" smtClean="0">
                          <a:solidFill>
                            <a:srgbClr val="86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: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P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roject p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resentation of the final results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You should be ready to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summarize your findings and defend and interpret the final model specification in both methodological and substantive terms.</a:t>
                      </a:r>
                      <a:endParaRPr lang="de-AT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648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latin typeface="Calibri"/>
                          <a:ea typeface="Calibri"/>
                          <a:cs typeface="Times New Roman"/>
                        </a:rPr>
                        <a:t>Fri, </a:t>
                      </a:r>
                      <a:r>
                        <a:rPr lang="en-US" sz="1400" dirty="0" smtClean="0">
                          <a:latin typeface="Calibri"/>
                          <a:ea typeface="Calibri"/>
                          <a:cs typeface="Times New Roman"/>
                        </a:rPr>
                        <a:t>January </a:t>
                      </a:r>
                      <a:r>
                        <a:rPr lang="de-AT" sz="1400" dirty="0" smtClean="0"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Calibri"/>
                          <a:cs typeface="Times New Roman"/>
                        </a:rPr>
                        <a:t>14:00-15:30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Calibri"/>
                          <a:cs typeface="Times New Roman"/>
                        </a:rPr>
                        <a:t>D4.0.144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86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Final exam</a:t>
                      </a:r>
                      <a:endParaRPr lang="en-US" sz="1400" b="0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6" name="Datumsplatzhalt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dirty="0" smtClean="0"/>
              <a:t>16.04.2014 - © Manfred M. Fischer</a:t>
            </a:r>
            <a:endParaRPr lang="de-AT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Outline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lectures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37D9-CC42-4855-ABAC-B759A1A9D624}" type="slidenum">
              <a:rPr lang="de-AT" smtClean="0"/>
              <a:pPr/>
              <a:t>9</a:t>
            </a:fld>
            <a:endParaRPr lang="de-AT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462019" y="1828801"/>
            <a:ext cx="8475606" cy="1955799"/>
          </a:xfrm>
        </p:spPr>
        <p:txBody>
          <a:bodyPr>
            <a:normAutofit lnSpcReduction="10000"/>
          </a:bodyPr>
          <a:lstStyle/>
          <a:p>
            <a:pPr marL="1074738" indent="-1074738">
              <a:buNone/>
            </a:pPr>
            <a:r>
              <a:rPr lang="en-US" sz="1600" b="1" dirty="0" smtClean="0"/>
              <a:t>Module 1   Geography, location and development </a:t>
            </a:r>
            <a:endParaRPr lang="en-US" sz="1600" dirty="0" smtClean="0"/>
          </a:p>
          <a:p>
            <a:pPr marL="541338" indent="-541338">
              <a:spcAft>
                <a:spcPts val="0"/>
              </a:spcAft>
              <a:buNone/>
            </a:pPr>
            <a:r>
              <a:rPr lang="en-US" sz="1400" dirty="0" smtClean="0"/>
              <a:t>1.1	Geographic scales of development</a:t>
            </a:r>
            <a:endParaRPr lang="de-AT" sz="1400" dirty="0" smtClean="0"/>
          </a:p>
          <a:p>
            <a:pPr marL="541338" indent="-541338">
              <a:spcAft>
                <a:spcPts val="0"/>
              </a:spcAft>
              <a:buNone/>
            </a:pPr>
            <a:r>
              <a:rPr lang="en-US" sz="1400" dirty="0" smtClean="0"/>
              <a:t>1.2	A quick look at three prosperous places: Tokyo, USA and Western Europe</a:t>
            </a:r>
            <a:endParaRPr lang="de-AT" sz="1400" dirty="0" smtClean="0"/>
          </a:p>
          <a:p>
            <a:pPr marL="541338" indent="-541338">
              <a:spcAft>
                <a:spcPts val="0"/>
              </a:spcAft>
              <a:buNone/>
            </a:pPr>
            <a:r>
              <a:rPr lang="en-US" sz="1400" dirty="0" smtClean="0"/>
              <a:t>1.3	Some more places: Mumbai, China and East Asia</a:t>
            </a:r>
            <a:endParaRPr lang="de-AT" sz="1400" dirty="0" smtClean="0"/>
          </a:p>
          <a:p>
            <a:pPr marL="541338" indent="-541338">
              <a:spcAft>
                <a:spcPts val="0"/>
              </a:spcAft>
              <a:buNone/>
            </a:pPr>
            <a:r>
              <a:rPr lang="en-US" sz="1400" dirty="0" smtClean="0"/>
              <a:t>1.4	Place and prosperity</a:t>
            </a:r>
            <a:endParaRPr lang="de-AT" sz="1400" dirty="0" smtClean="0"/>
          </a:p>
          <a:p>
            <a:pPr marL="541338" indent="-541338">
              <a:spcAft>
                <a:spcPts val="0"/>
              </a:spcAft>
              <a:buNone/>
            </a:pPr>
            <a:r>
              <a:rPr lang="en-US" sz="1400" dirty="0" smtClean="0"/>
              <a:t>1.5	The spatial dimensions of development: density, distance and division</a:t>
            </a:r>
          </a:p>
          <a:p>
            <a:pPr marL="541338" indent="-541338">
              <a:spcAft>
                <a:spcPts val="0"/>
              </a:spcAft>
              <a:buNone/>
            </a:pPr>
            <a:r>
              <a:rPr lang="en-US" sz="1400" dirty="0" smtClean="0"/>
              <a:t>1.6	Agglomeration economies, factor mobility and falling transport costs</a:t>
            </a:r>
            <a:endParaRPr lang="de-AT" sz="1400" dirty="0" smtClean="0"/>
          </a:p>
          <a:p>
            <a:pPr marL="541338" indent="-541338">
              <a:spcAft>
                <a:spcPts val="0"/>
              </a:spcAft>
              <a:buNone/>
            </a:pPr>
            <a:r>
              <a:rPr lang="en-US" sz="1400" dirty="0" smtClean="0"/>
              <a:t>1.7	How much does geography matter today?</a:t>
            </a:r>
          </a:p>
          <a:p>
            <a:pPr marL="541338" indent="-541338">
              <a:spcAft>
                <a:spcPts val="0"/>
              </a:spcAft>
              <a:buNone/>
            </a:pPr>
            <a:r>
              <a:rPr lang="en-US" sz="1400" dirty="0" smtClean="0"/>
              <a:t>1.8	Closing remarks and selected readings</a:t>
            </a:r>
            <a:endParaRPr lang="de-AT" sz="1400" dirty="0"/>
          </a:p>
        </p:txBody>
      </p:sp>
      <p:sp>
        <p:nvSpPr>
          <p:cNvPr id="6" name="Inhaltsplatzhalter 4"/>
          <p:cNvSpPr txBox="1">
            <a:spLocks/>
          </p:cNvSpPr>
          <p:nvPr/>
        </p:nvSpPr>
        <p:spPr>
          <a:xfrm>
            <a:off x="462019" y="4140200"/>
            <a:ext cx="8475606" cy="240982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marL="1074738" indent="-1074738">
              <a:spcAft>
                <a:spcPts val="600"/>
              </a:spcAft>
            </a:pPr>
            <a:r>
              <a:rPr lang="en-US" sz="1600" b="1" dirty="0" smtClean="0"/>
              <a:t>Module 2   Theoretical models of economic growth</a:t>
            </a:r>
            <a:endParaRPr lang="en-US" sz="1500" b="1" dirty="0" smtClean="0"/>
          </a:p>
          <a:p>
            <a:pPr marL="541338" indent="-541338"/>
            <a:r>
              <a:rPr lang="en-US" sz="1400" dirty="0" smtClean="0"/>
              <a:t>2.1	Introduction</a:t>
            </a:r>
          </a:p>
          <a:p>
            <a:pPr marL="541338" indent="-541338"/>
            <a:r>
              <a:rPr lang="en-US" sz="1400" dirty="0" smtClean="0"/>
              <a:t>2.2	The basic Solow model </a:t>
            </a:r>
          </a:p>
          <a:p>
            <a:pPr marL="541338" indent="-541338"/>
            <a:r>
              <a:rPr lang="en-US" sz="1400" dirty="0" smtClean="0"/>
              <a:t>2.3	The Solow model with technological progress</a:t>
            </a:r>
          </a:p>
          <a:p>
            <a:pPr marL="541338" indent="-541338"/>
            <a:r>
              <a:rPr lang="en-US" sz="1400" dirty="0" smtClean="0"/>
              <a:t>2.4	The </a:t>
            </a:r>
            <a:r>
              <a:rPr lang="en-US" sz="1400" dirty="0" err="1" smtClean="0"/>
              <a:t>Mankiw</a:t>
            </a:r>
            <a:r>
              <a:rPr lang="en-US" sz="1400" dirty="0" smtClean="0"/>
              <a:t>-</a:t>
            </a:r>
            <a:r>
              <a:rPr lang="en-US" sz="1400" dirty="0" err="1" smtClean="0"/>
              <a:t>Romer</a:t>
            </a:r>
            <a:r>
              <a:rPr lang="en-US" sz="1400" dirty="0" smtClean="0"/>
              <a:t>-Weil model</a:t>
            </a:r>
          </a:p>
          <a:p>
            <a:pPr marL="541338" indent="-541338"/>
            <a:r>
              <a:rPr lang="en-US" sz="1400" dirty="0" smtClean="0"/>
              <a:t>2.5	The Spatial </a:t>
            </a:r>
            <a:r>
              <a:rPr lang="en-US" sz="1400" dirty="0" err="1" smtClean="0"/>
              <a:t>Mankiw</a:t>
            </a:r>
            <a:r>
              <a:rPr lang="en-US" sz="1400" dirty="0" smtClean="0"/>
              <a:t>-</a:t>
            </a:r>
            <a:r>
              <a:rPr lang="en-US" sz="1400" dirty="0" err="1" smtClean="0"/>
              <a:t>Romer</a:t>
            </a:r>
            <a:r>
              <a:rPr lang="en-US" sz="1400" dirty="0" smtClean="0"/>
              <a:t>-Weil model with technological interdependence</a:t>
            </a:r>
          </a:p>
          <a:p>
            <a:pPr marL="541338" indent="-541338"/>
            <a:r>
              <a:rPr lang="en-US" sz="1400" dirty="0" smtClean="0"/>
              <a:t>2.6	A  Solow model with factor mobility</a:t>
            </a:r>
          </a:p>
          <a:p>
            <a:pPr marL="541338" indent="-541338"/>
            <a:r>
              <a:rPr lang="en-US" sz="1400" dirty="0" smtClean="0"/>
              <a:t>2.7	Endogenous growth models</a:t>
            </a:r>
          </a:p>
          <a:p>
            <a:pPr marL="541338" indent="-541338"/>
            <a:r>
              <a:rPr lang="en-US" sz="1400" dirty="0" smtClean="0"/>
              <a:t>2.8	Closing remarks and selected readings</a:t>
            </a:r>
            <a:endParaRPr kumimoji="0" lang="de-AT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" name="Gerade Verbindung 7"/>
          <p:cNvCxnSpPr/>
          <p:nvPr/>
        </p:nvCxnSpPr>
        <p:spPr>
          <a:xfrm>
            <a:off x="466725" y="3873500"/>
            <a:ext cx="8461375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/>
        </p:nvCxnSpPr>
        <p:spPr>
          <a:xfrm>
            <a:off x="466725" y="6629400"/>
            <a:ext cx="8461375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dirty="0" smtClean="0"/>
              <a:t>16.04.2014 - © Manfred M. Fischer</a:t>
            </a:r>
            <a:endParaRPr lang="de-AT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GI-WU_powerpoint_dt_2009">
  <a:themeElements>
    <a:clrScheme name="WU Wien neu2">
      <a:dk1>
        <a:srgbClr val="000000"/>
      </a:dk1>
      <a:lt1>
        <a:sysClr val="window" lastClr="FFFFFF"/>
      </a:lt1>
      <a:dk2>
        <a:srgbClr val="002E60"/>
      </a:dk2>
      <a:lt2>
        <a:srgbClr val="E5F5FA"/>
      </a:lt2>
      <a:accent1>
        <a:srgbClr val="0096D3"/>
      </a:accent1>
      <a:accent2>
        <a:srgbClr val="002E60"/>
      </a:accent2>
      <a:accent3>
        <a:srgbClr val="532481"/>
      </a:accent3>
      <a:accent4>
        <a:srgbClr val="457AA0"/>
      </a:accent4>
      <a:accent5>
        <a:srgbClr val="A991C0"/>
      </a:accent5>
      <a:accent6>
        <a:srgbClr val="7FCAE9"/>
      </a:accent6>
      <a:hlink>
        <a:srgbClr val="406288"/>
      </a:hlink>
      <a:folHlink>
        <a:srgbClr val="008FAA"/>
      </a:folHlink>
    </a:clrScheme>
    <a:fontScheme name="Ganymed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1077</Words>
  <Application>Microsoft Office PowerPoint</Application>
  <PresentationFormat>Bildschirmpräsentation (4:3)</PresentationFormat>
  <Paragraphs>243</Paragraphs>
  <Slides>12</Slides>
  <Notes>12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8" baseType="lpstr">
      <vt:lpstr>Arial</vt:lpstr>
      <vt:lpstr>Calibri</vt:lpstr>
      <vt:lpstr>Times New Roman</vt:lpstr>
      <vt:lpstr>Verdana</vt:lpstr>
      <vt:lpstr>Wingdings</vt:lpstr>
      <vt:lpstr>WGI-WU_powerpoint_dt_2009</vt:lpstr>
      <vt:lpstr>Master Program in Economics</vt:lpstr>
      <vt:lpstr> Overview    </vt:lpstr>
      <vt:lpstr> Spatial economics    </vt:lpstr>
      <vt:lpstr> Some stylized facts    </vt:lpstr>
      <vt:lpstr> Course outline    </vt:lpstr>
      <vt:lpstr>Course outline (ctd)  </vt:lpstr>
      <vt:lpstr>Course outline (ctd)  </vt:lpstr>
      <vt:lpstr>Course outline (ctd)    </vt:lpstr>
      <vt:lpstr>Outline of the lectures</vt:lpstr>
      <vt:lpstr>Outline of the lectures (ctd)</vt:lpstr>
      <vt:lpstr>Outlines of the lectures (ctd)</vt:lpstr>
      <vt:lpstr>Grading</vt:lpstr>
    </vt:vector>
  </TitlesOfParts>
  <Company>WU-Wien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seyffertitz</dc:creator>
  <cp:lastModifiedBy>Calhoun, Stephanie Manuela</cp:lastModifiedBy>
  <cp:revision>512</cp:revision>
  <cp:lastPrinted>2016-02-29T09:09:59Z</cp:lastPrinted>
  <dcterms:created xsi:type="dcterms:W3CDTF">2010-03-22T15:24:07Z</dcterms:created>
  <dcterms:modified xsi:type="dcterms:W3CDTF">2016-05-13T07:54:48Z</dcterms:modified>
</cp:coreProperties>
</file>