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60" r:id="rId3"/>
    <p:sldId id="257" r:id="rId4"/>
    <p:sldId id="268" r:id="rId5"/>
    <p:sldId id="269" r:id="rId6"/>
    <p:sldId id="263" r:id="rId7"/>
    <p:sldId id="266" r:id="rId8"/>
    <p:sldId id="267" r:id="rId9"/>
    <p:sldId id="270" r:id="rId10"/>
    <p:sldId id="271" r:id="rId11"/>
    <p:sldId id="259" r:id="rId12"/>
    <p:sldId id="261" r:id="rId13"/>
  </p:sldIdLst>
  <p:sldSz cx="9144000" cy="6858000" type="screen4x3"/>
  <p:notesSz cx="6794500" cy="99314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F8"/>
    <a:srgbClr val="E5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schaef\AppData\Local\Microsoft\Windows\Temporary%20Internet%20Files\Content.IE5\R6WCCIYT\prc_hicp_ain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AT"/>
              <a:t>Realzinssätze in der Eurozone</a:t>
            </a:r>
          </a:p>
          <a:p>
            <a:pPr>
              <a:defRPr/>
            </a:pPr>
            <a:r>
              <a:rPr lang="de-AT" sz="1400"/>
              <a:t>(1 yr LIBOR-HICP)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[prc_hicp_aind.xls]Data!$A$99</c:f>
              <c:strCache>
                <c:ptCount val="1"/>
                <c:pt idx="0">
                  <c:v>Germany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[prc_hicp_aind.xls]Data!$B$96:$S$96</c:f>
              <c:strCach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strCache>
            </c:strRef>
          </c:cat>
          <c:val>
            <c:numRef>
              <c:f>[prc_hicp_aind.xls]Data!$B$99:$S$99</c:f>
              <c:numCache>
                <c:formatCode>#,##0.00</c:formatCode>
                <c:ptCount val="18"/>
                <c:pt idx="1">
                  <c:v>2.8390395598194145</c:v>
                </c:pt>
                <c:pt idx="2">
                  <c:v>3.3502944444444465</c:v>
                </c:pt>
                <c:pt idx="3">
                  <c:v>2.5192165745856459</c:v>
                </c:pt>
                <c:pt idx="4">
                  <c:v>3.3640467069154614</c:v>
                </c:pt>
                <c:pt idx="5">
                  <c:v>2.2460231601731806</c:v>
                </c:pt>
                <c:pt idx="6">
                  <c:v>2.1140409670563045</c:v>
                </c:pt>
                <c:pt idx="7">
                  <c:v>1.2868069706498879</c:v>
                </c:pt>
                <c:pt idx="8">
                  <c:v>0.51033952282158301</c:v>
                </c:pt>
                <c:pt idx="9">
                  <c:v>0.39752581549437815</c:v>
                </c:pt>
                <c:pt idx="10">
                  <c:v>1.6378249999999981</c:v>
                </c:pt>
                <c:pt idx="11">
                  <c:v>2.1893429764243555</c:v>
                </c:pt>
                <c:pt idx="12">
                  <c:v>2.0332420989433118</c:v>
                </c:pt>
                <c:pt idx="13">
                  <c:v>1.4298841121495303</c:v>
                </c:pt>
                <c:pt idx="14">
                  <c:v>0.23124701492537536</c:v>
                </c:pt>
                <c:pt idx="15">
                  <c:v>-0.48332490774907155</c:v>
                </c:pt>
                <c:pt idx="16">
                  <c:v>-1.0480160216021681</c:v>
                </c:pt>
                <c:pt idx="17">
                  <c:v>-1.0497780837004351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[prc_hicp_aind.xls]Data!$A$100</c:f>
              <c:strCache>
                <c:ptCount val="1"/>
                <c:pt idx="0">
                  <c:v>Ireland</c:v>
                </c:pt>
              </c:strCache>
            </c:strRef>
          </c:tx>
          <c:spPr>
            <a:ln w="63500">
              <a:prstDash val="sysDash"/>
            </a:ln>
          </c:spPr>
          <c:marker>
            <c:symbol val="none"/>
          </c:marker>
          <c:cat>
            <c:strRef>
              <c:f>[prc_hicp_aind.xls]Data!$B$96:$S$96</c:f>
              <c:strCach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strCache>
            </c:strRef>
          </c:cat>
          <c:val>
            <c:numRef>
              <c:f>[prc_hicp_aind.xls]Data!$B$100:$S$100</c:f>
              <c:numCache>
                <c:formatCode>#,##0.00</c:formatCode>
                <c:ptCount val="18"/>
                <c:pt idx="1">
                  <c:v>3.0981710369881093</c:v>
                </c:pt>
                <c:pt idx="2">
                  <c:v>1.8198004563233399</c:v>
                </c:pt>
                <c:pt idx="3">
                  <c:v>0.6279215836526113</c:v>
                </c:pt>
                <c:pt idx="4">
                  <c:v>-0.43933605230385897</c:v>
                </c:pt>
                <c:pt idx="5">
                  <c:v>0.18052455621301089</c:v>
                </c:pt>
                <c:pt idx="6">
                  <c:v>-1.2880490888382754</c:v>
                </c:pt>
                <c:pt idx="7">
                  <c:v>-1.6867141304347761</c:v>
                </c:pt>
                <c:pt idx="8">
                  <c:v>-2.5025574712640886E-2</c:v>
                </c:pt>
                <c:pt idx="9">
                  <c:v>0.18927903472932472</c:v>
                </c:pt>
                <c:pt idx="10">
                  <c:v>0.73782499999998619</c:v>
                </c:pt>
                <c:pt idx="11">
                  <c:v>1.6249164800389604</c:v>
                </c:pt>
                <c:pt idx="12">
                  <c:v>1.6940249999999999</c:v>
                </c:pt>
                <c:pt idx="13">
                  <c:v>3.2696925619834767</c:v>
                </c:pt>
                <c:pt idx="14">
                  <c:v>2.9379515873015816</c:v>
                </c:pt>
                <c:pt idx="15">
                  <c:v>0.8689300759013423</c:v>
                </c:pt>
                <c:pt idx="16">
                  <c:v>-0.85778123827392116</c:v>
                </c:pt>
                <c:pt idx="17">
                  <c:v>7.6143399264029688E-2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[prc_hicp_aind.xls]Data!$A$101</c:f>
              <c:strCache>
                <c:ptCount val="1"/>
                <c:pt idx="0">
                  <c:v>Greece</c:v>
                </c:pt>
              </c:strCache>
            </c:strRef>
          </c:tx>
          <c:spPr>
            <a:ln w="635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strRef>
              <c:f>[prc_hicp_aind.xls]Data!$B$96:$S$96</c:f>
              <c:strCach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strCache>
            </c:strRef>
          </c:cat>
          <c:val>
            <c:numRef>
              <c:f>[prc_hicp_aind.xls]Data!$B$101:$S$101</c:f>
              <c:numCache>
                <c:formatCode>#,##0.00</c:formatCode>
                <c:ptCount val="18"/>
                <c:pt idx="1">
                  <c:v>-1.0156076086956318</c:v>
                </c:pt>
                <c:pt idx="2">
                  <c:v>-0.62240264256817568</c:v>
                </c:pt>
                <c:pt idx="3">
                  <c:v>1.0473685393258307</c:v>
                </c:pt>
                <c:pt idx="4">
                  <c:v>1.8940936376971065</c:v>
                </c:pt>
                <c:pt idx="5">
                  <c:v>0.42702367545735864</c:v>
                </c:pt>
                <c:pt idx="6">
                  <c:v>-0.41231156314462147</c:v>
                </c:pt>
                <c:pt idx="7">
                  <c:v>-1.1060249613984903</c:v>
                </c:pt>
                <c:pt idx="8">
                  <c:v>-0.75421636901586586</c:v>
                </c:pt>
                <c:pt idx="9">
                  <c:v>-1.1532047526648195</c:v>
                </c:pt>
                <c:pt idx="10">
                  <c:v>0.12782499999998675</c:v>
                </c:pt>
                <c:pt idx="11">
                  <c:v>1.4576770327170507</c:v>
                </c:pt>
                <c:pt idx="12">
                  <c:v>0.58970169172931719</c:v>
                </c:pt>
                <c:pt idx="13">
                  <c:v>0.26423011722272283</c:v>
                </c:pt>
                <c:pt idx="14">
                  <c:v>-3.3468588967971646</c:v>
                </c:pt>
                <c:pt idx="15">
                  <c:v>-1.1111767845003224</c:v>
                </c:pt>
                <c:pt idx="16">
                  <c:v>7.3881087762665221E-2</c:v>
                </c:pt>
                <c:pt idx="17">
                  <c:v>1.3924988683631028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[prc_hicp_aind.xls]Data!$A$102</c:f>
              <c:strCache>
                <c:ptCount val="1"/>
                <c:pt idx="0">
                  <c:v>Spain</c:v>
                </c:pt>
              </c:strCache>
            </c:strRef>
          </c:tx>
          <c:spPr>
            <a:ln w="635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strRef>
              <c:f>[prc_hicp_aind.xls]Data!$B$96:$S$96</c:f>
              <c:strCach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strCache>
            </c:strRef>
          </c:cat>
          <c:val>
            <c:numRef>
              <c:f>[prc_hicp_aind.xls]Data!$B$102:$S$102</c:f>
              <c:numCache>
                <c:formatCode>#,##0.00</c:formatCode>
                <c:ptCount val="18"/>
                <c:pt idx="1">
                  <c:v>2.5326246919917832</c:v>
                </c:pt>
                <c:pt idx="2">
                  <c:v>2.142403722131248</c:v>
                </c:pt>
                <c:pt idx="3">
                  <c:v>0.95420148533233817</c:v>
                </c:pt>
                <c:pt idx="4">
                  <c:v>1.3039450236106234</c:v>
                </c:pt>
                <c:pt idx="5">
                  <c:v>1.2661471802971924</c:v>
                </c:pt>
                <c:pt idx="6">
                  <c:v>-0.1002624715521403</c:v>
                </c:pt>
                <c:pt idx="7">
                  <c:v>-0.76251454305798116</c:v>
                </c:pt>
                <c:pt idx="8">
                  <c:v>-0.78392057852120933</c:v>
                </c:pt>
                <c:pt idx="9">
                  <c:v>-1.0462187816602833</c:v>
                </c:pt>
                <c:pt idx="10">
                  <c:v>-0.12217500000000792</c:v>
                </c:pt>
                <c:pt idx="11">
                  <c:v>1.6000848107377319</c:v>
                </c:pt>
                <c:pt idx="12">
                  <c:v>0.68795749460144417</c:v>
                </c:pt>
                <c:pt idx="13">
                  <c:v>1.8602406275358401</c:v>
                </c:pt>
                <c:pt idx="14">
                  <c:v>-0.69201088214029038</c:v>
                </c:pt>
                <c:pt idx="15">
                  <c:v>-1.0483515943312534</c:v>
                </c:pt>
                <c:pt idx="16">
                  <c:v>-1.3201162870649061</c:v>
                </c:pt>
                <c:pt idx="17">
                  <c:v>-0.99097686272864149</c:v>
                </c:pt>
              </c:numCache>
            </c:numRef>
          </c:val>
          <c:smooth val="0"/>
        </c:ser>
        <c:ser>
          <c:idx val="9"/>
          <c:order val="4"/>
          <c:tx>
            <c:strRef>
              <c:f>[prc_hicp_aind.xls]Data!$A$106</c:f>
              <c:strCache>
                <c:ptCount val="1"/>
                <c:pt idx="0">
                  <c:v>Austria</c:v>
                </c:pt>
              </c:strCache>
            </c:strRef>
          </c:tx>
          <c:spPr>
            <a:ln w="635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[prc_hicp_aind.xls]Data!$B$96:$S$96</c:f>
              <c:strCach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strCache>
            </c:strRef>
          </c:cat>
          <c:val>
            <c:numRef>
              <c:f>[prc_hicp_aind.xls]Data!$B$106:$S$106</c:f>
              <c:numCache>
                <c:formatCode>#,##0.00</c:formatCode>
                <c:ptCount val="18"/>
                <c:pt idx="1">
                  <c:v>3.2610509316592067</c:v>
                </c:pt>
                <c:pt idx="2">
                  <c:v>3.0783732373611432</c:v>
                </c:pt>
                <c:pt idx="3">
                  <c:v>2.6650555368184374</c:v>
                </c:pt>
                <c:pt idx="4">
                  <c:v>2.8337745274577699</c:v>
                </c:pt>
                <c:pt idx="5">
                  <c:v>1.793177775340058</c:v>
                </c:pt>
                <c:pt idx="6">
                  <c:v>1.8011800268096536</c:v>
                </c:pt>
                <c:pt idx="7">
                  <c:v>1.0379671069281819</c:v>
                </c:pt>
                <c:pt idx="8">
                  <c:v>0.31671486050384567</c:v>
                </c:pt>
                <c:pt idx="9">
                  <c:v>0.23099643148865789</c:v>
                </c:pt>
                <c:pt idx="10">
                  <c:v>1.7478250000000082</c:v>
                </c:pt>
                <c:pt idx="11">
                  <c:v>2.2459018659651697</c:v>
                </c:pt>
                <c:pt idx="12">
                  <c:v>1.5957016092562402</c:v>
                </c:pt>
                <c:pt idx="13">
                  <c:v>1.2159797166293933</c:v>
                </c:pt>
                <c:pt idx="14">
                  <c:v>-0.33907240274811734</c:v>
                </c:pt>
                <c:pt idx="15">
                  <c:v>-1.5440883913083288</c:v>
                </c:pt>
                <c:pt idx="16">
                  <c:v>-1.4623018515253015</c:v>
                </c:pt>
                <c:pt idx="17">
                  <c:v>-1.5783670061887618</c:v>
                </c:pt>
              </c:numCache>
            </c:numRef>
          </c:val>
          <c:smooth val="0"/>
        </c:ser>
        <c:ser>
          <c:idx val="10"/>
          <c:order val="5"/>
          <c:tx>
            <c:strRef>
              <c:f>[prc_hicp_aind.xls]Data!$A$107</c:f>
              <c:strCache>
                <c:ptCount val="1"/>
                <c:pt idx="0">
                  <c:v>Portugal</c:v>
                </c:pt>
              </c:strCache>
            </c:strRef>
          </c:tx>
          <c:spPr>
            <a:ln w="63500">
              <a:prstDash val="sysDash"/>
            </a:ln>
          </c:spPr>
          <c:marker>
            <c:symbol val="none"/>
          </c:marker>
          <c:cat>
            <c:strRef>
              <c:f>[prc_hicp_aind.xls]Data!$B$96:$S$96</c:f>
              <c:strCach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strCache>
            </c:strRef>
          </c:cat>
          <c:val>
            <c:numRef>
              <c:f>[prc_hicp_aind.xls]Data!$B$107:$S$107</c:f>
              <c:numCache>
                <c:formatCode>#,##0.00</c:formatCode>
                <c:ptCount val="18"/>
                <c:pt idx="1">
                  <c:v>2.5246537506400628</c:v>
                </c:pt>
                <c:pt idx="2">
                  <c:v>1.6947947236180765</c:v>
                </c:pt>
                <c:pt idx="3">
                  <c:v>1.0066837758112106</c:v>
                </c:pt>
                <c:pt idx="4">
                  <c:v>1.9882110730181681</c:v>
                </c:pt>
                <c:pt idx="5">
                  <c:v>-0.3255705476246229</c:v>
                </c:pt>
                <c:pt idx="6">
                  <c:v>-0.18034375770480704</c:v>
                </c:pt>
                <c:pt idx="7">
                  <c:v>-0.91867730245378709</c:v>
                </c:pt>
                <c:pt idx="8">
                  <c:v>-0.23873781407035155</c:v>
                </c:pt>
                <c:pt idx="9">
                  <c:v>0.21014199346406004</c:v>
                </c:pt>
                <c:pt idx="10">
                  <c:v>0.39782500000000143</c:v>
                </c:pt>
                <c:pt idx="11">
                  <c:v>2.022432763975166</c:v>
                </c:pt>
                <c:pt idx="12">
                  <c:v>2.1660024493083139</c:v>
                </c:pt>
                <c:pt idx="13">
                  <c:v>2.5213597194018869</c:v>
                </c:pt>
                <c:pt idx="14">
                  <c:v>-3.7203949329365216E-2</c:v>
                </c:pt>
                <c:pt idx="15">
                  <c:v>-1.5479014010105758</c:v>
                </c:pt>
                <c:pt idx="16">
                  <c:v>-1.6645920511000631</c:v>
                </c:pt>
                <c:pt idx="17">
                  <c:v>9.5900571860153994E-2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884864"/>
        <c:axId val="80886400"/>
      </c:lineChart>
      <c:catAx>
        <c:axId val="80884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de-DE"/>
          </a:p>
        </c:txPr>
        <c:crossAx val="80886400"/>
        <c:crosses val="autoZero"/>
        <c:auto val="1"/>
        <c:lblAlgn val="ctr"/>
        <c:lblOffset val="100"/>
        <c:noMultiLvlLbl val="0"/>
      </c:catAx>
      <c:valAx>
        <c:axId val="808864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#,##0.00" sourceLinked="1"/>
        <c:majorTickMark val="out"/>
        <c:minorTickMark val="none"/>
        <c:tickLblPos val="nextTo"/>
        <c:crossAx val="80884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E6EC82-D97B-4C26-890A-F3870DAFE15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6472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5103D-D999-4AC0-A5AA-7F5142D26D6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237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7A939-6D4E-4C7E-A93E-EF5CAEA1C05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9444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58E30-02C0-476C-A656-821E62386F0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324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79DBF-CA26-435C-B090-CA034BD8F5D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510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E58A8-C184-44A4-B1C4-21BEC981F3F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808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AA905-C3A1-48A7-BCA2-63FCA255792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21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DFCC0-0D9B-4BEE-85FE-99CD58B5FF6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420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DE11-F677-4AAB-9EBD-80C544D8E2F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039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9E266-1972-4941-A948-00350652056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058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DD8D6-32E4-4C8B-8D8F-6140CA0AB51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1561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035FE-F8EC-496D-AC4A-C225160E293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055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Textmasterformate durch Klicken bearbeiten</a:t>
            </a:r>
          </a:p>
          <a:p>
            <a:pPr lvl="1"/>
            <a:r>
              <a:rPr lang="de-AT" altLang="de-DE" smtClean="0"/>
              <a:t>Zweite Ebene</a:t>
            </a:r>
          </a:p>
          <a:p>
            <a:pPr lvl="2"/>
            <a:r>
              <a:rPr lang="de-AT" altLang="de-DE" smtClean="0"/>
              <a:t>Dritte Ebene</a:t>
            </a:r>
          </a:p>
          <a:p>
            <a:pPr lvl="3"/>
            <a:r>
              <a:rPr lang="de-AT" altLang="de-DE" smtClean="0"/>
              <a:t>Vierte Ebene</a:t>
            </a:r>
          </a:p>
          <a:p>
            <a:pPr lvl="4"/>
            <a:r>
              <a:rPr lang="de-AT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4FFF9D7-5E62-4F9F-9339-1294E02EEFD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47799"/>
            <a:ext cx="9144000" cy="2152651"/>
          </a:xfrm>
          <a:blipFill dpi="0" rotWithShape="1">
            <a:blip r:embed="rId2">
              <a:alphaModFix amt="17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 dirty="0" smtClean="0">
                <a:solidFill>
                  <a:srgbClr val="002060"/>
                </a:solidFill>
              </a:rPr>
              <a:t/>
            </a:r>
            <a:br>
              <a:rPr lang="de-AT" altLang="de-DE" dirty="0" smtClean="0">
                <a:solidFill>
                  <a:srgbClr val="002060"/>
                </a:solidFill>
              </a:rPr>
            </a:br>
            <a:r>
              <a:rPr lang="de-AT" altLang="de-DE" sz="3800" b="1" dirty="0" smtClean="0">
                <a:solidFill>
                  <a:srgbClr val="002060"/>
                </a:solidFill>
              </a:rPr>
              <a:t>Vertiefungsfach</a:t>
            </a:r>
            <a:r>
              <a:rPr lang="de-AT" altLang="de-DE" sz="3800" b="1" dirty="0">
                <a:solidFill>
                  <a:srgbClr val="002060"/>
                </a:solidFill>
              </a:rPr>
              <a:t/>
            </a:r>
            <a:br>
              <a:rPr lang="de-AT" altLang="de-DE" sz="3800" b="1" dirty="0">
                <a:solidFill>
                  <a:srgbClr val="002060"/>
                </a:solidFill>
              </a:rPr>
            </a:br>
            <a:r>
              <a:rPr lang="de-AT" altLang="de-DE" sz="3800" b="1" dirty="0">
                <a:solidFill>
                  <a:srgbClr val="002060"/>
                </a:solidFill>
              </a:rPr>
              <a:t>Geld, Kredit und Finanzierung</a:t>
            </a:r>
            <a:br>
              <a:rPr lang="de-AT" altLang="de-DE" sz="3800" b="1" dirty="0">
                <a:solidFill>
                  <a:srgbClr val="002060"/>
                </a:solidFill>
              </a:rPr>
            </a:br>
            <a:r>
              <a:rPr lang="de-AT" altLang="de-DE" sz="3800" b="1" dirty="0">
                <a:solidFill>
                  <a:srgbClr val="002060"/>
                </a:solidFill>
              </a:rPr>
              <a:t>Money, </a:t>
            </a:r>
            <a:r>
              <a:rPr lang="de-AT" altLang="de-DE" sz="3800" b="1" dirty="0" err="1">
                <a:solidFill>
                  <a:srgbClr val="002060"/>
                </a:solidFill>
              </a:rPr>
              <a:t>Credit</a:t>
            </a:r>
            <a:r>
              <a:rPr lang="de-AT" altLang="de-DE" sz="3800" b="1" dirty="0">
                <a:solidFill>
                  <a:srgbClr val="002060"/>
                </a:solidFill>
              </a:rPr>
              <a:t>, </a:t>
            </a:r>
            <a:r>
              <a:rPr lang="de-AT" altLang="de-DE" sz="3800" b="1" dirty="0" err="1">
                <a:solidFill>
                  <a:srgbClr val="002060"/>
                </a:solidFill>
              </a:rPr>
              <a:t>and</a:t>
            </a:r>
            <a:r>
              <a:rPr lang="de-AT" altLang="de-DE" sz="3800" b="1" dirty="0">
                <a:solidFill>
                  <a:srgbClr val="002060"/>
                </a:solidFill>
              </a:rPr>
              <a:t> </a:t>
            </a:r>
            <a:r>
              <a:rPr lang="de-AT" altLang="de-DE" sz="3800" b="1" dirty="0" err="1">
                <a:solidFill>
                  <a:srgbClr val="002060"/>
                </a:solidFill>
              </a:rPr>
              <a:t>Finance</a:t>
            </a:r>
            <a:r>
              <a:rPr lang="de-AT" altLang="de-DE" b="1" dirty="0">
                <a:solidFill>
                  <a:srgbClr val="002060"/>
                </a:solidFill>
              </a:rPr>
              <a:t/>
            </a:r>
            <a:br>
              <a:rPr lang="de-AT" altLang="de-DE" b="1" dirty="0">
                <a:solidFill>
                  <a:srgbClr val="002060"/>
                </a:solidFill>
              </a:rPr>
            </a:br>
            <a:endParaRPr lang="de-AT" altLang="de-DE" b="1" dirty="0">
              <a:solidFill>
                <a:srgbClr val="00206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de-AT" altLang="de-DE" dirty="0" smtClean="0">
                <a:solidFill>
                  <a:srgbClr val="002060"/>
                </a:solidFill>
              </a:rPr>
              <a:t>Masterprogramm Volkswirtschaft</a:t>
            </a:r>
          </a:p>
          <a:p>
            <a:pPr eaLnBrk="1" hangingPunct="1"/>
            <a:endParaRPr lang="de-AT" altLang="de-DE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de-AT" altLang="de-DE" dirty="0" smtClean="0">
                <a:solidFill>
                  <a:srgbClr val="002060"/>
                </a:solidFill>
              </a:rPr>
              <a:t>Guido Schäfer</a:t>
            </a:r>
          </a:p>
          <a:p>
            <a:pPr eaLnBrk="1" hangingPunct="1"/>
            <a:r>
              <a:rPr lang="de-AT" altLang="de-DE" dirty="0">
                <a:solidFill>
                  <a:srgbClr val="002060"/>
                </a:solidFill>
              </a:rPr>
              <a:t>9</a:t>
            </a:r>
            <a:r>
              <a:rPr lang="de-AT" altLang="de-DE" dirty="0" smtClean="0">
                <a:solidFill>
                  <a:srgbClr val="002060"/>
                </a:solidFill>
              </a:rPr>
              <a:t>. Juni 2016</a:t>
            </a:r>
            <a:endParaRPr lang="de-AT" altLang="de-DE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541389"/>
              </p:ext>
            </p:extLst>
          </p:nvPr>
        </p:nvGraphicFramePr>
        <p:xfrm>
          <a:off x="467544" y="184482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alphaModFix amt="17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3600" b="1" kern="0" dirty="0" smtClean="0">
                <a:solidFill>
                  <a:srgbClr val="002060"/>
                </a:solidFill>
              </a:rPr>
              <a:t>Funktioniert einheitliche Geldpolitik in einer heterogenen Währungsunion?</a:t>
            </a:r>
            <a:endParaRPr lang="de-AT" altLang="de-DE" sz="3600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97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blipFill dpi="0" rotWithShape="1">
            <a:blip r:embed="rId2">
              <a:alphaModFix amt="17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 sz="3600" b="1" dirty="0" smtClean="0">
                <a:solidFill>
                  <a:srgbClr val="002060"/>
                </a:solidFill>
              </a:rPr>
              <a:t>Lernprozess</a:t>
            </a:r>
            <a:endParaRPr lang="de-AT" altLang="de-DE" sz="3600" b="1" dirty="0">
              <a:solidFill>
                <a:srgbClr val="00206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620000" cy="3657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AT" altLang="de-DE" sz="2400" dirty="0">
                <a:solidFill>
                  <a:srgbClr val="002060"/>
                </a:solidFill>
              </a:rPr>
              <a:t>Abhaltung in </a:t>
            </a:r>
            <a:r>
              <a:rPr lang="de-AT" altLang="de-DE" sz="2400" u="sng" dirty="0">
                <a:solidFill>
                  <a:srgbClr val="002060"/>
                </a:solidFill>
              </a:rPr>
              <a:t>englischer</a:t>
            </a:r>
            <a:r>
              <a:rPr lang="de-AT" altLang="de-DE" sz="2400" dirty="0">
                <a:solidFill>
                  <a:srgbClr val="002060"/>
                </a:solidFill>
              </a:rPr>
              <a:t> Sprache</a:t>
            </a:r>
          </a:p>
          <a:p>
            <a:pPr eaLnBrk="1" hangingPunct="1">
              <a:lnSpc>
                <a:spcPct val="90000"/>
              </a:lnSpc>
            </a:pPr>
            <a:r>
              <a:rPr lang="de-AT" altLang="de-DE" sz="2400" dirty="0" smtClean="0">
                <a:solidFill>
                  <a:srgbClr val="002060"/>
                </a:solidFill>
              </a:rPr>
              <a:t>Eigenständige </a:t>
            </a:r>
            <a:r>
              <a:rPr lang="de-AT" altLang="de-DE" sz="2400" dirty="0" smtClean="0">
                <a:solidFill>
                  <a:srgbClr val="002060"/>
                </a:solidFill>
              </a:rPr>
              <a:t>Bearbeitung von wissenschaftlicher 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Originalliteratur</a:t>
            </a:r>
            <a:r>
              <a:rPr lang="de-AT" altLang="de-DE" sz="2400" dirty="0" smtClean="0">
                <a:solidFill>
                  <a:srgbClr val="002060"/>
                </a:solidFill>
              </a:rPr>
              <a:t> durch die Studierenden </a:t>
            </a:r>
          </a:p>
          <a:p>
            <a:pPr eaLnBrk="1" hangingPunct="1">
              <a:lnSpc>
                <a:spcPct val="90000"/>
              </a:lnSpc>
            </a:pPr>
            <a:r>
              <a:rPr lang="de-AT" altLang="de-DE" sz="2400" u="sng" dirty="0" smtClean="0">
                <a:solidFill>
                  <a:srgbClr val="002060"/>
                </a:solidFill>
              </a:rPr>
              <a:t>Präsentation</a:t>
            </a:r>
            <a:r>
              <a:rPr lang="de-AT" altLang="de-DE" sz="2400" dirty="0" smtClean="0">
                <a:solidFill>
                  <a:srgbClr val="002060"/>
                </a:solidFill>
              </a:rPr>
              <a:t> von Kerninhalten durch LVA-Leiter</a:t>
            </a:r>
          </a:p>
          <a:p>
            <a:pPr eaLnBrk="1" hangingPunct="1">
              <a:lnSpc>
                <a:spcPct val="90000"/>
              </a:lnSpc>
            </a:pPr>
            <a:r>
              <a:rPr lang="de-AT" altLang="de-DE" sz="2400" dirty="0" smtClean="0">
                <a:solidFill>
                  <a:srgbClr val="002060"/>
                </a:solidFill>
              </a:rPr>
              <a:t>Gemeinsame 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Diskussion</a:t>
            </a:r>
          </a:p>
          <a:p>
            <a:pPr eaLnBrk="1" hangingPunct="1">
              <a:lnSpc>
                <a:spcPct val="90000"/>
              </a:lnSpc>
            </a:pPr>
            <a:r>
              <a:rPr lang="de-AT" altLang="de-DE" sz="2400" u="sng" dirty="0" smtClean="0">
                <a:solidFill>
                  <a:srgbClr val="002060"/>
                </a:solidFill>
              </a:rPr>
              <a:t>Beurteilung</a:t>
            </a:r>
          </a:p>
          <a:p>
            <a:pPr lvl="1" eaLnBrk="1" hangingPunct="1">
              <a:lnSpc>
                <a:spcPct val="90000"/>
              </a:lnSpc>
            </a:pPr>
            <a:r>
              <a:rPr lang="de-AT" altLang="de-DE" sz="2000" dirty="0" smtClean="0">
                <a:solidFill>
                  <a:srgbClr val="002060"/>
                </a:solidFill>
              </a:rPr>
              <a:t>Mitarbeit und schriftliche Leistungsnachweise verteilt über das ganze Semester, </a:t>
            </a:r>
          </a:p>
          <a:p>
            <a:pPr lvl="1" eaLnBrk="1" hangingPunct="1">
              <a:lnSpc>
                <a:spcPct val="90000"/>
              </a:lnSpc>
            </a:pPr>
            <a:r>
              <a:rPr lang="de-AT" altLang="de-DE" sz="2000" dirty="0" smtClean="0">
                <a:solidFill>
                  <a:srgbClr val="002060"/>
                </a:solidFill>
              </a:rPr>
              <a:t>Abschlussprojekt für den Workshop </a:t>
            </a:r>
          </a:p>
          <a:p>
            <a:pPr eaLnBrk="1" hangingPunct="1">
              <a:lnSpc>
                <a:spcPct val="90000"/>
              </a:lnSpc>
            </a:pPr>
            <a:r>
              <a:rPr lang="de-AT" altLang="de-DE" sz="2400" dirty="0" smtClean="0">
                <a:solidFill>
                  <a:srgbClr val="002060"/>
                </a:solidFill>
              </a:rPr>
              <a:t>Verbindung mit 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Master-Arbeit</a:t>
            </a:r>
            <a:r>
              <a:rPr lang="de-AT" altLang="de-DE" sz="2400" dirty="0" smtClean="0">
                <a:solidFill>
                  <a:srgbClr val="002060"/>
                </a:solidFill>
              </a:rPr>
              <a:t> </a:t>
            </a:r>
            <a:r>
              <a:rPr lang="de-AT" altLang="de-DE" sz="2400" dirty="0" smtClean="0">
                <a:solidFill>
                  <a:srgbClr val="002060"/>
                </a:solidFill>
              </a:rPr>
              <a:t>möglich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blipFill dpi="0" rotWithShape="1">
            <a:blip r:embed="rId2">
              <a:alphaModFix amt="17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 sz="3600" b="1" dirty="0">
                <a:solidFill>
                  <a:srgbClr val="002060"/>
                </a:solidFill>
              </a:rPr>
              <a:t>Arbeitsmarktprofil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027238"/>
            <a:ext cx="6248400" cy="3535362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de-AT" altLang="de-DE" sz="2400" u="sng" dirty="0" smtClean="0">
                <a:solidFill>
                  <a:srgbClr val="002060"/>
                </a:solidFill>
              </a:rPr>
              <a:t>Vorbereitung</a:t>
            </a:r>
            <a:r>
              <a:rPr lang="de-AT" altLang="de-DE" sz="2400" dirty="0" smtClean="0">
                <a:solidFill>
                  <a:srgbClr val="002060"/>
                </a:solidFill>
              </a:rPr>
              <a:t> auf Tätigkeit in Notenbanken, Regulierungsinstitutionen, Finanzunternehmen</a:t>
            </a:r>
            <a:r>
              <a:rPr lang="de-AT" altLang="de-DE" sz="2400" dirty="0" smtClean="0">
                <a:solidFill>
                  <a:srgbClr val="002060"/>
                </a:solidFill>
              </a:rPr>
              <a:t>,…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de-AT" altLang="de-DE" sz="800" dirty="0" smtClean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de-AT" altLang="de-DE" sz="2400" u="sng" dirty="0" smtClean="0">
                <a:solidFill>
                  <a:srgbClr val="002060"/>
                </a:solidFill>
              </a:rPr>
              <a:t>Komplementär</a:t>
            </a:r>
            <a:r>
              <a:rPr lang="de-AT" altLang="de-DE" sz="2400" dirty="0" smtClean="0">
                <a:solidFill>
                  <a:srgbClr val="002060"/>
                </a:solidFill>
              </a:rPr>
              <a:t> zu betriebswirtschaftlichen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Finance</a:t>
            </a:r>
            <a:r>
              <a:rPr lang="de-AT" altLang="de-DE" sz="2400" dirty="0" smtClean="0">
                <a:solidFill>
                  <a:srgbClr val="002060"/>
                </a:solidFill>
              </a:rPr>
              <a:t>-Programmen</a:t>
            </a:r>
          </a:p>
          <a:p>
            <a:pPr eaLnBrk="1" hangingPunct="1">
              <a:lnSpc>
                <a:spcPct val="90000"/>
              </a:lnSpc>
            </a:pPr>
            <a:endParaRPr lang="de-AT" altLang="de-DE" sz="800" dirty="0" smtClean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de-AT" altLang="de-DE" sz="2400" u="sng" dirty="0" smtClean="0">
                <a:solidFill>
                  <a:srgbClr val="002060"/>
                </a:solidFill>
              </a:rPr>
              <a:t>Jobperspektiven</a:t>
            </a:r>
            <a:r>
              <a:rPr lang="de-AT" altLang="de-DE" sz="2400" dirty="0" smtClean="0">
                <a:solidFill>
                  <a:srgbClr val="002060"/>
                </a:solidFill>
              </a:rPr>
              <a:t>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blipFill dpi="0" rotWithShape="1">
            <a:blip r:embed="rId2">
              <a:alphaModFix amt="17000"/>
            </a:blip>
            <a:srcRect/>
            <a:stretch>
              <a:fillRect/>
            </a:stretch>
          </a:blipFill>
        </p:spPr>
        <p:txBody>
          <a:bodyPr/>
          <a:lstStyle/>
          <a:p>
            <a:pPr eaLnBrk="1" hangingPunct="1"/>
            <a:r>
              <a:rPr lang="de-AT" altLang="de-DE" sz="3600" b="1" dirty="0" smtClean="0">
                <a:solidFill>
                  <a:srgbClr val="002060"/>
                </a:solidFill>
              </a:rPr>
              <a:t>LVA-Leiter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26670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de-AT" altLang="de-DE" dirty="0" smtClean="0">
                <a:solidFill>
                  <a:srgbClr val="002060"/>
                </a:solidFill>
              </a:rPr>
              <a:t>	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Hon.Prof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. Dr. Aurel Schubert </a:t>
            </a:r>
          </a:p>
          <a:p>
            <a:pPr eaLnBrk="1" hangingPunct="1">
              <a:buFontTx/>
              <a:buNone/>
            </a:pPr>
            <a:r>
              <a:rPr lang="de-AT" altLang="de-DE" sz="2400" dirty="0" smtClean="0">
                <a:solidFill>
                  <a:srgbClr val="002060"/>
                </a:solidFill>
              </a:rPr>
              <a:t>	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Director</a:t>
            </a:r>
            <a:r>
              <a:rPr lang="de-AT" altLang="de-DE" sz="2400" dirty="0" smtClean="0">
                <a:solidFill>
                  <a:srgbClr val="002060"/>
                </a:solidFill>
              </a:rPr>
              <a:t> General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Statistics</a:t>
            </a:r>
            <a:r>
              <a:rPr lang="de-AT" altLang="de-DE" sz="2400" dirty="0" smtClean="0">
                <a:solidFill>
                  <a:srgbClr val="002060"/>
                </a:solidFill>
              </a:rPr>
              <a:t>, Europäische Zentralbank</a:t>
            </a:r>
          </a:p>
          <a:p>
            <a:pPr eaLnBrk="1" hangingPunct="1">
              <a:buFontTx/>
              <a:buNone/>
            </a:pPr>
            <a:endParaRPr lang="de-AT" altLang="de-DE" sz="14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de-AT" altLang="de-DE" sz="2400" dirty="0" smtClean="0">
                <a:solidFill>
                  <a:srgbClr val="002060"/>
                </a:solidFill>
              </a:rPr>
              <a:t>	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Ao.Univ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. Prof. Dr. Guido Schäfer </a:t>
            </a:r>
          </a:p>
          <a:p>
            <a:pPr eaLnBrk="1" hangingPunct="1">
              <a:buFontTx/>
              <a:buNone/>
            </a:pPr>
            <a:r>
              <a:rPr lang="de-AT" altLang="de-DE" sz="2400" dirty="0" smtClean="0">
                <a:solidFill>
                  <a:srgbClr val="002060"/>
                </a:solidFill>
              </a:rPr>
              <a:t>	Department Volkswirtschaft, WU Wien</a:t>
            </a:r>
          </a:p>
          <a:p>
            <a:pPr eaLnBrk="1" hangingPunct="1">
              <a:buFontTx/>
              <a:buNone/>
            </a:pPr>
            <a:endParaRPr lang="de-AT" altLang="de-DE" sz="2400" dirty="0" smtClean="0"/>
          </a:p>
          <a:p>
            <a:pPr eaLnBrk="1" hangingPunct="1">
              <a:buFont typeface="Symbol" pitchFamily="18" charset="2"/>
              <a:buNone/>
            </a:pPr>
            <a:endParaRPr lang="de-AT" altLang="de-DE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blipFill dpi="0" rotWithShape="1">
            <a:blip r:embed="rId2">
              <a:alphaModFix amt="17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 sz="3600" b="1" dirty="0">
                <a:solidFill>
                  <a:srgbClr val="002060"/>
                </a:solidFill>
              </a:rPr>
              <a:t>Aufbau</a:t>
            </a:r>
          </a:p>
        </p:txBody>
      </p:sp>
      <p:sp>
        <p:nvSpPr>
          <p:cNvPr id="4099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534400" cy="5562600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de-AT" altLang="de-DE" sz="2400" dirty="0" smtClean="0">
                <a:solidFill>
                  <a:srgbClr val="002060"/>
                </a:solidFill>
              </a:rPr>
              <a:t/>
            </a:r>
            <a:br>
              <a:rPr lang="de-AT" altLang="de-DE" sz="2400" dirty="0" smtClean="0">
                <a:solidFill>
                  <a:srgbClr val="002060"/>
                </a:solidFill>
              </a:rPr>
            </a:br>
            <a:r>
              <a:rPr lang="de-AT" altLang="de-DE" sz="2400" u="sng" dirty="0" smtClean="0">
                <a:solidFill>
                  <a:srgbClr val="002060"/>
                </a:solidFill>
              </a:rPr>
              <a:t>Okt- bis Dez.: Kursteil Geld- und Finanzsektor (Schäfer)</a:t>
            </a:r>
          </a:p>
          <a:p>
            <a:pPr lvl="1" eaLnBrk="1" hangingPunct="1"/>
            <a:r>
              <a:rPr lang="de-AT" altLang="de-DE" sz="2000" dirty="0" smtClean="0">
                <a:solidFill>
                  <a:srgbClr val="002060"/>
                </a:solidFill>
              </a:rPr>
              <a:t>Theoretische </a:t>
            </a:r>
            <a:r>
              <a:rPr lang="de-AT" altLang="de-DE" sz="2000" dirty="0">
                <a:solidFill>
                  <a:srgbClr val="002060"/>
                </a:solidFill>
              </a:rPr>
              <a:t>und empirische </a:t>
            </a:r>
            <a:r>
              <a:rPr lang="de-AT" altLang="de-DE" sz="2000" dirty="0" smtClean="0">
                <a:solidFill>
                  <a:srgbClr val="002060"/>
                </a:solidFill>
              </a:rPr>
              <a:t>Grundlagen, Diskussion </a:t>
            </a:r>
            <a:r>
              <a:rPr lang="de-AT" altLang="de-DE" sz="2000" dirty="0">
                <a:solidFill>
                  <a:srgbClr val="002060"/>
                </a:solidFill>
              </a:rPr>
              <a:t>wissenschaftlicher </a:t>
            </a:r>
            <a:r>
              <a:rPr lang="de-AT" altLang="de-DE" sz="2000" dirty="0" smtClean="0">
                <a:solidFill>
                  <a:srgbClr val="002060"/>
                </a:solidFill>
              </a:rPr>
              <a:t>Originaltexte </a:t>
            </a:r>
          </a:p>
          <a:p>
            <a:pPr lvl="1" eaLnBrk="1" hangingPunct="1"/>
            <a:r>
              <a:rPr lang="de-AT" altLang="de-DE" sz="2000" dirty="0" smtClean="0">
                <a:solidFill>
                  <a:srgbClr val="002060"/>
                </a:solidFill>
              </a:rPr>
              <a:t>Wöchentliche LV-Termine Oktober bis Dezember.</a:t>
            </a:r>
          </a:p>
          <a:p>
            <a:pPr marL="457200" lvl="1" indent="0" eaLnBrk="1" hangingPunct="1">
              <a:buNone/>
            </a:pPr>
            <a:endParaRPr lang="de-AT" altLang="de-DE" sz="800" dirty="0" smtClean="0">
              <a:solidFill>
                <a:srgbClr val="002060"/>
              </a:solidFill>
            </a:endParaRPr>
          </a:p>
          <a:p>
            <a:pPr marL="0" indent="0" eaLnBrk="1" hangingPunct="1">
              <a:buNone/>
            </a:pPr>
            <a:r>
              <a:rPr lang="de-AT" altLang="de-DE" sz="2400" u="sng" dirty="0" smtClean="0">
                <a:solidFill>
                  <a:srgbClr val="002060"/>
                </a:solidFill>
              </a:rPr>
              <a:t>Jänner: Eintägiger 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Workshop mit Prof. Schubert 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und Gast</a:t>
            </a:r>
          </a:p>
          <a:p>
            <a:pPr lvl="1" eaLnBrk="1" hangingPunct="1"/>
            <a:r>
              <a:rPr lang="de-AT" altLang="de-DE" sz="2000" dirty="0">
                <a:solidFill>
                  <a:srgbClr val="002060"/>
                </a:solidFill>
              </a:rPr>
              <a:t>aktuelles Thema aus dem Bereich Geldpolitik und Regulierungspolitik</a:t>
            </a:r>
          </a:p>
          <a:p>
            <a:pPr lvl="1" eaLnBrk="1" hangingPunct="1"/>
            <a:r>
              <a:rPr lang="de-AT" altLang="de-DE" sz="2000" dirty="0" smtClean="0">
                <a:solidFill>
                  <a:srgbClr val="002060"/>
                </a:solidFill>
              </a:rPr>
              <a:t>Fachvorträge </a:t>
            </a:r>
            <a:r>
              <a:rPr lang="de-AT" altLang="de-DE" sz="2000" dirty="0">
                <a:solidFill>
                  <a:srgbClr val="002060"/>
                </a:solidFill>
              </a:rPr>
              <a:t>und </a:t>
            </a:r>
            <a:r>
              <a:rPr lang="de-AT" altLang="de-DE" sz="2000" dirty="0" smtClean="0">
                <a:solidFill>
                  <a:srgbClr val="002060"/>
                </a:solidFill>
              </a:rPr>
              <a:t>Studierendenprojekte</a:t>
            </a:r>
          </a:p>
          <a:p>
            <a:pPr lvl="1" eaLnBrk="1" hangingPunct="1"/>
            <a:r>
              <a:rPr lang="de-AT" altLang="de-DE" sz="2000" dirty="0" smtClean="0">
                <a:solidFill>
                  <a:srgbClr val="002060"/>
                </a:solidFill>
              </a:rPr>
              <a:t>Themen in früheren Semestern: </a:t>
            </a:r>
          </a:p>
          <a:p>
            <a:pPr marL="914400" lvl="2" indent="0" eaLnBrk="1" hangingPunct="1">
              <a:buNone/>
            </a:pPr>
            <a:r>
              <a:rPr lang="de-AT" altLang="de-DE" sz="1600" dirty="0" smtClean="0">
                <a:solidFill>
                  <a:srgbClr val="002060"/>
                </a:solidFill>
              </a:rPr>
              <a:t>Europäische </a:t>
            </a:r>
            <a:r>
              <a:rPr lang="de-AT" altLang="de-DE" sz="1600" dirty="0">
                <a:solidFill>
                  <a:srgbClr val="002060"/>
                </a:solidFill>
              </a:rPr>
              <a:t>Bankenunion, unkonventionelle Geldpolitik und Inflation,… </a:t>
            </a:r>
          </a:p>
          <a:p>
            <a:pPr lvl="1" eaLnBrk="1" hangingPunct="1"/>
            <a:r>
              <a:rPr lang="de-AT" altLang="de-DE" sz="2000" dirty="0" smtClean="0">
                <a:solidFill>
                  <a:srgbClr val="002060"/>
                </a:solidFill>
              </a:rPr>
              <a:t>Gastvortragende in früheren Semestern:</a:t>
            </a:r>
          </a:p>
          <a:p>
            <a:pPr marL="914400" lvl="2" indent="0" eaLnBrk="1" hangingPunct="1">
              <a:buNone/>
            </a:pPr>
            <a:r>
              <a:rPr lang="de-AT" altLang="de-DE" sz="1600" dirty="0" smtClean="0">
                <a:solidFill>
                  <a:srgbClr val="002060"/>
                </a:solidFill>
              </a:rPr>
              <a:t>Prof</a:t>
            </a:r>
            <a:r>
              <a:rPr lang="de-AT" altLang="de-DE" sz="1600" dirty="0">
                <a:solidFill>
                  <a:srgbClr val="002060"/>
                </a:solidFill>
              </a:rPr>
              <a:t>. Hans Helmut Kotz, ehemals Vorstandsmitglied der Deutschen </a:t>
            </a:r>
            <a:r>
              <a:rPr lang="de-AT" altLang="de-DE" sz="1600" dirty="0" smtClean="0">
                <a:solidFill>
                  <a:srgbClr val="002060"/>
                </a:solidFill>
              </a:rPr>
              <a:t>Bundesbank </a:t>
            </a:r>
            <a:endParaRPr lang="de-AT" altLang="de-DE" sz="1600" dirty="0">
              <a:solidFill>
                <a:srgbClr val="002060"/>
              </a:solidFill>
            </a:endParaRPr>
          </a:p>
          <a:p>
            <a:pPr marL="914400" lvl="2" indent="0" eaLnBrk="1" hangingPunct="1">
              <a:buNone/>
            </a:pPr>
            <a:r>
              <a:rPr lang="de-AT" altLang="de-DE" sz="1600" dirty="0" smtClean="0">
                <a:solidFill>
                  <a:srgbClr val="002060"/>
                </a:solidFill>
              </a:rPr>
              <a:t>Thomas </a:t>
            </a:r>
            <a:r>
              <a:rPr lang="de-AT" altLang="de-DE" sz="1600" dirty="0">
                <a:solidFill>
                  <a:srgbClr val="002060"/>
                </a:solidFill>
              </a:rPr>
              <a:t>Mayer, ehemals Chef von Deutsche Bank </a:t>
            </a:r>
            <a:r>
              <a:rPr lang="de-AT" altLang="de-DE" sz="1600" dirty="0" smtClean="0">
                <a:solidFill>
                  <a:srgbClr val="002060"/>
                </a:solidFill>
              </a:rPr>
              <a:t>Research</a:t>
            </a:r>
          </a:p>
          <a:p>
            <a:pPr marL="914400" lvl="2" indent="0" eaLnBrk="1" hangingPunct="1">
              <a:buNone/>
            </a:pPr>
            <a:r>
              <a:rPr lang="de-AT" altLang="de-DE" sz="1600" dirty="0">
                <a:solidFill>
                  <a:srgbClr val="002060"/>
                </a:solidFill>
              </a:rPr>
              <a:t>Jürgen </a:t>
            </a:r>
            <a:r>
              <a:rPr lang="de-AT" altLang="de-DE" sz="1600" dirty="0">
                <a:solidFill>
                  <a:srgbClr val="002060"/>
                </a:solidFill>
              </a:rPr>
              <a:t>Stark, ehemaliger Chefökonom der EZB</a:t>
            </a:r>
          </a:p>
          <a:p>
            <a:pPr marL="0" indent="0" eaLnBrk="1" hangingPunct="1">
              <a:buNone/>
            </a:pPr>
            <a:endParaRPr lang="de-AT" altLang="de-DE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AT" altLang="de-DE" sz="2400" u="sng" dirty="0" smtClean="0">
                <a:solidFill>
                  <a:srgbClr val="002060"/>
                </a:solidFill>
              </a:rPr>
              <a:t>Ökonomische Grundlagen des Geld- und Finanzsektors auf fortgeschrittenem Niveau</a:t>
            </a:r>
          </a:p>
          <a:p>
            <a:pPr marL="457200" lvl="1" indent="0" eaLnBrk="1" hangingPunct="1">
              <a:buNone/>
            </a:pPr>
            <a:r>
              <a:rPr lang="de-AT" altLang="de-DE" sz="2000" dirty="0" smtClean="0">
                <a:solidFill>
                  <a:srgbClr val="002060"/>
                </a:solidFill>
              </a:rPr>
              <a:t>Z.B. Mikroökonomische Grundlagen von Geld und Banken, </a:t>
            </a:r>
            <a:r>
              <a:rPr lang="de-AT" altLang="de-DE" sz="2000" dirty="0" smtClean="0">
                <a:solidFill>
                  <a:srgbClr val="002060"/>
                </a:solidFill>
              </a:rPr>
              <a:t>optimale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Geldpoltik</a:t>
            </a:r>
            <a:r>
              <a:rPr lang="de-AT" altLang="de-DE" sz="2000" dirty="0" smtClean="0">
                <a:solidFill>
                  <a:srgbClr val="002060"/>
                </a:solidFill>
              </a:rPr>
              <a:t> in Makromodellen, Liquiditätsfalle, Finanzintermediation, Moral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Hazard</a:t>
            </a:r>
            <a:r>
              <a:rPr lang="de-AT" altLang="de-DE" sz="2000" dirty="0" smtClean="0">
                <a:solidFill>
                  <a:srgbClr val="002060"/>
                </a:solidFill>
              </a:rPr>
              <a:t> und </a:t>
            </a:r>
            <a:r>
              <a:rPr lang="de-AT" altLang="de-DE" sz="2000" dirty="0" smtClean="0">
                <a:solidFill>
                  <a:srgbClr val="002060"/>
                </a:solidFill>
              </a:rPr>
              <a:t>Regulierung, Inflation…</a:t>
            </a:r>
            <a:endParaRPr lang="de-AT" altLang="de-DE" sz="2000" dirty="0" smtClean="0">
              <a:solidFill>
                <a:srgbClr val="002060"/>
              </a:solidFill>
            </a:endParaRPr>
          </a:p>
          <a:p>
            <a:pPr marL="0" indent="0" eaLnBrk="1" hangingPunct="1">
              <a:buNone/>
            </a:pPr>
            <a:r>
              <a:rPr lang="de-AT" altLang="de-DE" sz="2400" u="sng" dirty="0" smtClean="0">
                <a:solidFill>
                  <a:srgbClr val="002060"/>
                </a:solidFill>
              </a:rPr>
              <a:t>Aktuelle Fragen der Geld- und Regulierungspolitik</a:t>
            </a:r>
          </a:p>
          <a:p>
            <a:pPr marL="457200" lvl="1" indent="0" eaLnBrk="1" hangingPunct="1">
              <a:buNone/>
            </a:pPr>
            <a:r>
              <a:rPr lang="de-AT" altLang="de-DE" sz="2000" dirty="0" smtClean="0">
                <a:solidFill>
                  <a:srgbClr val="002060"/>
                </a:solidFill>
              </a:rPr>
              <a:t>Weltfinanzkrise, Eurokrise, Bankenunion,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Too</a:t>
            </a:r>
            <a:r>
              <a:rPr lang="de-AT" altLang="de-DE" sz="2000" dirty="0" smtClean="0">
                <a:solidFill>
                  <a:srgbClr val="002060"/>
                </a:solidFill>
              </a:rPr>
              <a:t>-Big-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To</a:t>
            </a:r>
            <a:r>
              <a:rPr lang="de-AT" altLang="de-DE" sz="2000" dirty="0" smtClean="0">
                <a:solidFill>
                  <a:srgbClr val="002060"/>
                </a:solidFill>
              </a:rPr>
              <a:t>-Fail,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Makroprudenzielle</a:t>
            </a:r>
            <a:r>
              <a:rPr lang="de-AT" altLang="de-DE" sz="2000" dirty="0" smtClean="0">
                <a:solidFill>
                  <a:srgbClr val="002060"/>
                </a:solidFill>
              </a:rPr>
              <a:t> Regulierung, Inflation/Deflation/Stagnation …</a:t>
            </a:r>
          </a:p>
          <a:p>
            <a:pPr lvl="1" eaLnBrk="1" hangingPunct="1"/>
            <a:endParaRPr lang="de-AT" altLang="de-DE" sz="800" dirty="0" smtClean="0">
              <a:solidFill>
                <a:srgbClr val="002060"/>
              </a:solidFill>
            </a:endParaRPr>
          </a:p>
          <a:p>
            <a:pPr eaLnBrk="1" hangingPunct="1">
              <a:buFont typeface="Symbol" pitchFamily="18" charset="2"/>
              <a:buChar char="Þ"/>
            </a:pPr>
            <a:r>
              <a:rPr lang="de-AT" altLang="de-DE" sz="2400" dirty="0" smtClean="0">
                <a:solidFill>
                  <a:srgbClr val="C00000"/>
                </a:solidFill>
              </a:rPr>
              <a:t>Revolution in Geldpolitik und Regulierungspolitik im Gefolge der Weltfinanzkrise</a:t>
            </a:r>
          </a:p>
          <a:p>
            <a:pPr eaLnBrk="1" hangingPunct="1">
              <a:buFont typeface="Symbol" pitchFamily="18" charset="2"/>
              <a:buChar char="Þ"/>
            </a:pPr>
            <a:r>
              <a:rPr lang="de-AT" altLang="de-DE" sz="2400" dirty="0" smtClean="0">
                <a:solidFill>
                  <a:srgbClr val="C00000"/>
                </a:solidFill>
              </a:rPr>
              <a:t>Grundlegende </a:t>
            </a:r>
            <a:r>
              <a:rPr lang="de-AT" altLang="de-DE" sz="2400" dirty="0">
                <a:solidFill>
                  <a:srgbClr val="C00000"/>
                </a:solidFill>
              </a:rPr>
              <a:t>Infragestellung früherer Lehrmeinungen und </a:t>
            </a:r>
            <a:r>
              <a:rPr lang="de-AT" altLang="de-DE" sz="2400" dirty="0" smtClean="0">
                <a:solidFill>
                  <a:srgbClr val="C00000"/>
                </a:solidFill>
              </a:rPr>
              <a:t>Politikansätze</a:t>
            </a:r>
            <a:endParaRPr lang="de-AT" altLang="de-DE" sz="2400" dirty="0">
              <a:solidFill>
                <a:srgbClr val="C0000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blipFill dpi="0" rotWithShape="1">
            <a:blip r:embed="rId2">
              <a:alphaModFix amt="17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 b="1" dirty="0">
                <a:solidFill>
                  <a:srgbClr val="002060"/>
                </a:solidFill>
              </a:rPr>
              <a:t/>
            </a:r>
            <a:br>
              <a:rPr lang="de-AT" altLang="de-DE" b="1" dirty="0">
                <a:solidFill>
                  <a:srgbClr val="002060"/>
                </a:solidFill>
              </a:rPr>
            </a:br>
            <a:r>
              <a:rPr lang="de-AT" altLang="de-DE" sz="3600" b="1" dirty="0" smtClean="0">
                <a:solidFill>
                  <a:srgbClr val="002060"/>
                </a:solidFill>
              </a:rPr>
              <a:t>Inhalt</a:t>
            </a:r>
            <a:r>
              <a:rPr lang="de-AT" altLang="de-DE" sz="3600" b="1" dirty="0">
                <a:solidFill>
                  <a:srgbClr val="002060"/>
                </a:solidFill>
              </a:rPr>
              <a:t/>
            </a:r>
            <a:br>
              <a:rPr lang="de-AT" altLang="de-DE" sz="3600" b="1" dirty="0">
                <a:solidFill>
                  <a:srgbClr val="002060"/>
                </a:solidFill>
              </a:rPr>
            </a:br>
            <a:endParaRPr lang="de-AT" altLang="de-DE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05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6962"/>
          </a:xfrm>
          <a:blipFill dpi="0" rotWithShape="1">
            <a:blip r:embed="rId2">
              <a:alphaModFix amt="17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 sz="3600" b="1" dirty="0" smtClean="0">
                <a:solidFill>
                  <a:srgbClr val="002060"/>
                </a:solidFill>
              </a:rPr>
              <a:t>Ist Inflation </a:t>
            </a:r>
            <a:r>
              <a:rPr lang="de-AT" altLang="de-DE" sz="3600" b="1" dirty="0" err="1" smtClean="0">
                <a:solidFill>
                  <a:srgbClr val="002060"/>
                </a:solidFill>
              </a:rPr>
              <a:t>Targeting</a:t>
            </a:r>
            <a:r>
              <a:rPr lang="de-AT" altLang="de-DE" sz="3600" b="1" dirty="0" smtClean="0">
                <a:solidFill>
                  <a:srgbClr val="002060"/>
                </a:solidFill>
              </a:rPr>
              <a:t> obsolet?</a:t>
            </a:r>
            <a:endParaRPr lang="de-AT" altLang="de-DE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28800"/>
            <a:ext cx="900017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79512" y="5747246"/>
            <a:ext cx="5410944" cy="3460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400" dirty="0" smtClean="0"/>
              <a:t>Source: ECB </a:t>
            </a:r>
            <a:r>
              <a:rPr lang="de-DE" sz="1400" dirty="0" err="1" smtClean="0"/>
              <a:t>Monthly</a:t>
            </a:r>
            <a:r>
              <a:rPr lang="de-DE" sz="1400" dirty="0" smtClean="0"/>
              <a:t> Bulletin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95411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 dpi="0" rotWithShape="1">
            <a:blip r:embed="rId2">
              <a:alphaModFix amt="17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 sz="3600" b="1" dirty="0" smtClean="0">
                <a:solidFill>
                  <a:srgbClr val="002060"/>
                </a:solidFill>
              </a:rPr>
              <a:t>Führt unkonventionelle Geldpolitik aus der Krise oder in die Inflation?</a:t>
            </a:r>
            <a:endParaRPr lang="de-AT" altLang="de-DE" sz="3600" b="1" dirty="0">
              <a:solidFill>
                <a:srgbClr val="002060"/>
              </a:solidFill>
            </a:endParaRPr>
          </a:p>
        </p:txBody>
      </p:sp>
      <p:pic>
        <p:nvPicPr>
          <p:cNvPr id="5" name="Grafik 4"/>
          <p:cNvPicPr/>
          <p:nvPr/>
        </p:nvPicPr>
        <p:blipFill rotWithShape="1">
          <a:blip r:embed="rId3"/>
          <a:srcRect t="8800" r="69852" b="57600"/>
          <a:stretch/>
        </p:blipFill>
        <p:spPr bwMode="auto">
          <a:xfrm>
            <a:off x="914400" y="1981200"/>
            <a:ext cx="7315200" cy="3748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016625"/>
            <a:ext cx="8229600" cy="365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AT" sz="1300" dirty="0" smtClean="0"/>
              <a:t>A. </a:t>
            </a:r>
            <a:r>
              <a:rPr lang="de-AT" sz="1300" dirty="0" err="1" smtClean="0"/>
              <a:t>Krishnamurthy</a:t>
            </a:r>
            <a:r>
              <a:rPr lang="de-AT" sz="1300" dirty="0" smtClean="0"/>
              <a:t>, </a:t>
            </a:r>
            <a:r>
              <a:rPr lang="de-AT" sz="1300" dirty="0" err="1" smtClean="0"/>
              <a:t>How</a:t>
            </a:r>
            <a:r>
              <a:rPr lang="de-AT" sz="1300" dirty="0" smtClean="0"/>
              <a:t> </a:t>
            </a:r>
            <a:r>
              <a:rPr lang="de-AT" sz="1300" dirty="0" err="1"/>
              <a:t>d</a:t>
            </a:r>
            <a:r>
              <a:rPr lang="de-AT" sz="1300" dirty="0" err="1" smtClean="0"/>
              <a:t>ebt</a:t>
            </a:r>
            <a:r>
              <a:rPr lang="de-AT" sz="1300" dirty="0" smtClean="0"/>
              <a:t> </a:t>
            </a:r>
            <a:r>
              <a:rPr lang="de-AT" sz="1300" dirty="0" err="1" smtClean="0"/>
              <a:t>markets</a:t>
            </a:r>
            <a:r>
              <a:rPr lang="de-AT" sz="1300" dirty="0" smtClean="0"/>
              <a:t> </a:t>
            </a:r>
            <a:r>
              <a:rPr lang="de-AT" sz="1300" dirty="0" err="1" smtClean="0"/>
              <a:t>have</a:t>
            </a:r>
            <a:r>
              <a:rPr lang="de-AT" sz="1300" dirty="0" smtClean="0"/>
              <a:t> </a:t>
            </a:r>
            <a:r>
              <a:rPr lang="de-AT" sz="1300" dirty="0" err="1" smtClean="0"/>
              <a:t>malfunctioned</a:t>
            </a:r>
            <a:r>
              <a:rPr lang="de-AT" sz="1300" dirty="0" smtClean="0"/>
              <a:t> </a:t>
            </a:r>
            <a:r>
              <a:rPr lang="de-AT" sz="1300" dirty="0" err="1" smtClean="0"/>
              <a:t>during</a:t>
            </a:r>
            <a:r>
              <a:rPr lang="de-AT" sz="1300" dirty="0" smtClean="0"/>
              <a:t> </a:t>
            </a:r>
            <a:r>
              <a:rPr lang="de-AT" sz="1300" dirty="0" err="1" smtClean="0"/>
              <a:t>the</a:t>
            </a:r>
            <a:r>
              <a:rPr lang="de-AT" sz="1300" dirty="0" smtClean="0"/>
              <a:t> </a:t>
            </a:r>
            <a:r>
              <a:rPr lang="de-AT" sz="1300" dirty="0" err="1" smtClean="0"/>
              <a:t>crisis</a:t>
            </a:r>
            <a:r>
              <a:rPr lang="de-AT" sz="1300" dirty="0" smtClean="0"/>
              <a:t>, Journal </a:t>
            </a:r>
            <a:r>
              <a:rPr lang="de-AT" sz="1300" dirty="0" err="1" smtClean="0"/>
              <a:t>of</a:t>
            </a:r>
            <a:r>
              <a:rPr lang="de-AT" sz="1300" dirty="0" smtClean="0"/>
              <a:t> </a:t>
            </a:r>
            <a:r>
              <a:rPr lang="de-AT" sz="1300" dirty="0" err="1" smtClean="0"/>
              <a:t>Economic</a:t>
            </a:r>
            <a:r>
              <a:rPr lang="de-AT" sz="1300" dirty="0" smtClean="0"/>
              <a:t> </a:t>
            </a:r>
            <a:r>
              <a:rPr lang="de-AT" sz="1300" dirty="0" err="1" smtClean="0"/>
              <a:t>Perspectives</a:t>
            </a:r>
            <a:r>
              <a:rPr lang="de-AT" sz="1300" dirty="0" smtClean="0"/>
              <a:t>, 2010</a:t>
            </a:r>
            <a:endParaRPr lang="de-AT" sz="1300" dirty="0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0613" y="1341438"/>
            <a:ext cx="6962775" cy="4525962"/>
          </a:xfrm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alphaModFix amt="17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3600" b="1" kern="0" dirty="0" smtClean="0">
                <a:solidFill>
                  <a:srgbClr val="002060"/>
                </a:solidFill>
              </a:rPr>
              <a:t>Soll der Staat große Banken retten?</a:t>
            </a:r>
            <a:endParaRPr lang="de-AT" altLang="de-DE" sz="3600" b="1" kern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Grafi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7" t="27299" r="58038" b="55009"/>
          <a:stretch>
            <a:fillRect/>
          </a:stretch>
        </p:blipFill>
        <p:spPr bwMode="auto">
          <a:xfrm>
            <a:off x="107950" y="1916113"/>
            <a:ext cx="896461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feld 2"/>
          <p:cNvSpPr txBox="1">
            <a:spLocks noChangeArrowheads="1"/>
          </p:cNvSpPr>
          <p:nvPr/>
        </p:nvSpPr>
        <p:spPr bwMode="auto">
          <a:xfrm>
            <a:off x="1763713" y="5300663"/>
            <a:ext cx="5616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/>
              <a:t>U.S. Department of the Treasury, Citizens‘ Report, Office of Financial Stability – Troubled Asset Relief Program, Fiscal Year 2013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alphaModFix amt="17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3600" b="1" kern="0" dirty="0" smtClean="0">
                <a:solidFill>
                  <a:srgbClr val="002060"/>
                </a:solidFill>
              </a:rPr>
              <a:t>Soll der Staat große Banken retten?</a:t>
            </a:r>
            <a:endParaRPr lang="de-AT" altLang="de-DE" sz="3600" b="1" kern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 rotWithShape="1">
          <a:blip r:embed="rId2"/>
          <a:srcRect l="2967" t="25316" r="43042" b="22152"/>
          <a:stretch/>
        </p:blipFill>
        <p:spPr bwMode="auto">
          <a:xfrm>
            <a:off x="539552" y="1844825"/>
            <a:ext cx="8352928" cy="34563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745232" y="5517232"/>
            <a:ext cx="5410944" cy="3460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400" dirty="0" smtClean="0"/>
              <a:t>Quelle: </a:t>
            </a:r>
            <a:r>
              <a:rPr lang="de-DE" sz="1400" dirty="0" err="1" smtClean="0"/>
              <a:t>Eurostat</a:t>
            </a:r>
            <a:endParaRPr lang="de-DE" sz="1400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alphaModFix amt="17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3600" b="1" kern="0" dirty="0" smtClean="0">
                <a:solidFill>
                  <a:srgbClr val="002060"/>
                </a:solidFill>
              </a:rPr>
              <a:t>Funktioniert einheitliche Geldpolitik in einer heterogenen Währungsunion?</a:t>
            </a:r>
            <a:endParaRPr lang="de-AT" altLang="de-DE" sz="3600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63382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Bildschirmpräsentation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Standarddesign</vt:lpstr>
      <vt:lpstr> Vertiefungsfach Geld, Kredit und Finanzierung Money, Credit, and Finance </vt:lpstr>
      <vt:lpstr>LVA-Leiter</vt:lpstr>
      <vt:lpstr>Aufbau</vt:lpstr>
      <vt:lpstr> Inhalt </vt:lpstr>
      <vt:lpstr>Ist Inflation Targeting obsolet?</vt:lpstr>
      <vt:lpstr>Führt unkonventionelle Geldpolitik aus der Krise oder in die Inflation?</vt:lpstr>
      <vt:lpstr>A. Krishnamurthy, How debt markets have malfunctioned during the crisis, Journal of Economic Perspectives, 2010</vt:lpstr>
      <vt:lpstr>PowerPoint-Präsentation</vt:lpstr>
      <vt:lpstr>PowerPoint-Präsentation</vt:lpstr>
      <vt:lpstr>PowerPoint-Präsentation</vt:lpstr>
      <vt:lpstr>Lernprozess</vt:lpstr>
      <vt:lpstr>Arbeitsmarktprofil</vt:lpstr>
    </vt:vector>
  </TitlesOfParts>
  <Company>WU-Wien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Geld, Kredit und Finanzierung Masterprogramm Volkswirtschaft</dc:title>
  <dc:creator>USER</dc:creator>
  <cp:lastModifiedBy>Reference</cp:lastModifiedBy>
  <cp:revision>32</cp:revision>
  <dcterms:created xsi:type="dcterms:W3CDTF">2009-12-10T09:14:41Z</dcterms:created>
  <dcterms:modified xsi:type="dcterms:W3CDTF">2016-06-06T14:30:32Z</dcterms:modified>
</cp:coreProperties>
</file>