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4"/>
  </p:sldMasterIdLst>
  <p:notesMasterIdLst>
    <p:notesMasterId r:id="rId30"/>
  </p:notesMasterIdLst>
  <p:handoutMasterIdLst>
    <p:handoutMasterId r:id="rId31"/>
  </p:handoutMasterIdLst>
  <p:sldIdLst>
    <p:sldId id="257" r:id="rId5"/>
    <p:sldId id="307" r:id="rId6"/>
    <p:sldId id="283" r:id="rId7"/>
    <p:sldId id="306" r:id="rId8"/>
    <p:sldId id="308" r:id="rId9"/>
    <p:sldId id="316" r:id="rId10"/>
    <p:sldId id="343" r:id="rId11"/>
    <p:sldId id="309" r:id="rId12"/>
    <p:sldId id="341" r:id="rId13"/>
    <p:sldId id="310" r:id="rId14"/>
    <p:sldId id="338" r:id="rId15"/>
    <p:sldId id="340" r:id="rId16"/>
    <p:sldId id="339" r:id="rId17"/>
    <p:sldId id="342" r:id="rId18"/>
    <p:sldId id="312" r:id="rId19"/>
    <p:sldId id="323" r:id="rId20"/>
    <p:sldId id="344" r:id="rId21"/>
    <p:sldId id="345" r:id="rId22"/>
    <p:sldId id="328" r:id="rId23"/>
    <p:sldId id="329" r:id="rId24"/>
    <p:sldId id="336" r:id="rId25"/>
    <p:sldId id="321" r:id="rId26"/>
    <p:sldId id="335" r:id="rId27"/>
    <p:sldId id="333" r:id="rId28"/>
    <p:sldId id="332" r:id="rId29"/>
  </p:sldIdLst>
  <p:sldSz cx="9144000" cy="5715000" type="screen16x10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EDF3F9"/>
    <a:srgbClr val="FCFDFE"/>
    <a:srgbClr val="ECF1FA"/>
    <a:srgbClr val="D7E1F5"/>
    <a:srgbClr val="000000"/>
    <a:srgbClr val="0099CC"/>
    <a:srgbClr val="00A44A"/>
    <a:srgbClr val="008A3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49" autoAdjust="0"/>
    <p:restoredTop sz="94660"/>
  </p:normalViewPr>
  <p:slideViewPr>
    <p:cSldViewPr showGuides="1">
      <p:cViewPr varScale="1">
        <p:scale>
          <a:sx n="158" d="100"/>
          <a:sy n="158" d="100"/>
        </p:scale>
        <p:origin x="732" y="13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3270" y="-90"/>
      </p:cViewPr>
      <p:guideLst>
        <p:guide orient="horz" pos="2880"/>
        <p:guide pos="2160"/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92CEFB-BC43-430F-BD59-FBBCBB97E94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A5FCF01C-BF60-465D-B197-8D3EAB18037C}">
      <dgm:prSet phldrT="[Text]"/>
      <dgm:spPr/>
      <dgm:t>
        <a:bodyPr/>
        <a:lstStyle/>
        <a:p>
          <a:r>
            <a:rPr lang="de-AT" dirty="0" smtClean="0"/>
            <a:t>1</a:t>
          </a:r>
          <a:endParaRPr lang="de-AT" dirty="0"/>
        </a:p>
      </dgm:t>
    </dgm:pt>
    <dgm:pt modelId="{09F92602-0F9D-4358-97B9-2626667B48FC}" type="parTrans" cxnId="{CA9CE373-0D68-4017-B786-AF0BBDE16048}">
      <dgm:prSet/>
      <dgm:spPr/>
      <dgm:t>
        <a:bodyPr/>
        <a:lstStyle/>
        <a:p>
          <a:endParaRPr lang="de-AT"/>
        </a:p>
      </dgm:t>
    </dgm:pt>
    <dgm:pt modelId="{2224BFF4-E613-4051-ACA4-DEBAB5AB51AA}" type="sibTrans" cxnId="{CA9CE373-0D68-4017-B786-AF0BBDE16048}">
      <dgm:prSet/>
      <dgm:spPr/>
      <dgm:t>
        <a:bodyPr/>
        <a:lstStyle/>
        <a:p>
          <a:endParaRPr lang="de-AT"/>
        </a:p>
      </dgm:t>
    </dgm:pt>
    <dgm:pt modelId="{0DAE5444-9441-48FA-BF0D-54CFF7EEB559}">
      <dgm:prSet phldrT="[Text]"/>
      <dgm:spPr/>
      <dgm:t>
        <a:bodyPr/>
        <a:lstStyle/>
        <a:p>
          <a:r>
            <a:rPr lang="de-AT" dirty="0" smtClean="0"/>
            <a:t>3</a:t>
          </a:r>
          <a:endParaRPr lang="de-AT" dirty="0"/>
        </a:p>
      </dgm:t>
    </dgm:pt>
    <dgm:pt modelId="{00EEBB41-A707-4447-930D-DAC21FD55A89}" type="parTrans" cxnId="{122B5E60-15B6-48A6-ABE1-78FBE68D6D50}">
      <dgm:prSet/>
      <dgm:spPr/>
      <dgm:t>
        <a:bodyPr/>
        <a:lstStyle/>
        <a:p>
          <a:endParaRPr lang="de-AT"/>
        </a:p>
      </dgm:t>
    </dgm:pt>
    <dgm:pt modelId="{7F547CE4-4BFB-47D5-9090-CFFE154C8701}" type="sibTrans" cxnId="{122B5E60-15B6-48A6-ABE1-78FBE68D6D50}">
      <dgm:prSet/>
      <dgm:spPr/>
      <dgm:t>
        <a:bodyPr/>
        <a:lstStyle/>
        <a:p>
          <a:endParaRPr lang="de-AT"/>
        </a:p>
      </dgm:t>
    </dgm:pt>
    <dgm:pt modelId="{902EF01C-0DD4-4C12-9E9F-E03314788932}">
      <dgm:prSet phldrT="[Text]"/>
      <dgm:spPr/>
      <dgm:t>
        <a:bodyPr/>
        <a:lstStyle/>
        <a:p>
          <a:r>
            <a:rPr lang="de-AT" dirty="0" smtClean="0"/>
            <a:t>Vorstellung der Einführungs-LV</a:t>
          </a:r>
          <a:endParaRPr lang="de-AT" dirty="0"/>
        </a:p>
      </dgm:t>
    </dgm:pt>
    <dgm:pt modelId="{50FC1206-D392-4BE4-A81F-D6199168F796}" type="parTrans" cxnId="{13FB4E64-1511-446B-BFD5-F8F4840A38AC}">
      <dgm:prSet/>
      <dgm:spPr/>
      <dgm:t>
        <a:bodyPr/>
        <a:lstStyle/>
        <a:p>
          <a:endParaRPr lang="de-AT"/>
        </a:p>
      </dgm:t>
    </dgm:pt>
    <dgm:pt modelId="{3947A62E-D41B-4EF0-B16F-9D50B3A3E9C1}" type="sibTrans" cxnId="{13FB4E64-1511-446B-BFD5-F8F4840A38AC}">
      <dgm:prSet/>
      <dgm:spPr/>
      <dgm:t>
        <a:bodyPr/>
        <a:lstStyle/>
        <a:p>
          <a:endParaRPr lang="de-AT"/>
        </a:p>
      </dgm:t>
    </dgm:pt>
    <dgm:pt modelId="{85019905-ECBD-45C6-8394-CC78953A357E}">
      <dgm:prSet phldrT="[Text]"/>
      <dgm:spPr/>
      <dgm:t>
        <a:bodyPr/>
        <a:lstStyle/>
        <a:p>
          <a:r>
            <a:rPr lang="de-AT" dirty="0" smtClean="0"/>
            <a:t>5</a:t>
          </a:r>
          <a:endParaRPr lang="de-AT" dirty="0"/>
        </a:p>
      </dgm:t>
    </dgm:pt>
    <dgm:pt modelId="{CD66A1E7-3343-422B-BAB5-1595514E8F52}" type="parTrans" cxnId="{A3109905-4DC3-47BD-B5C8-983185F01398}">
      <dgm:prSet/>
      <dgm:spPr/>
      <dgm:t>
        <a:bodyPr/>
        <a:lstStyle/>
        <a:p>
          <a:endParaRPr lang="de-AT"/>
        </a:p>
      </dgm:t>
    </dgm:pt>
    <dgm:pt modelId="{955C213C-A2D7-467B-8C0E-B8455EF1D00B}" type="sibTrans" cxnId="{A3109905-4DC3-47BD-B5C8-983185F01398}">
      <dgm:prSet/>
      <dgm:spPr/>
      <dgm:t>
        <a:bodyPr/>
        <a:lstStyle/>
        <a:p>
          <a:endParaRPr lang="de-AT"/>
        </a:p>
      </dgm:t>
    </dgm:pt>
    <dgm:pt modelId="{47C03980-CC39-43F2-940D-A7C30F2C7E6A}">
      <dgm:prSet phldrT="[Text]"/>
      <dgm:spPr/>
      <dgm:t>
        <a:bodyPr/>
        <a:lstStyle/>
        <a:p>
          <a:r>
            <a:rPr lang="de-AT" dirty="0" smtClean="0"/>
            <a:t>Buffet</a:t>
          </a:r>
          <a:endParaRPr lang="de-AT" dirty="0"/>
        </a:p>
      </dgm:t>
    </dgm:pt>
    <dgm:pt modelId="{126CD8D3-F16E-496B-9F5A-6EA5FB27A986}" type="parTrans" cxnId="{AF292E82-2094-4533-B79F-44D9B3F60914}">
      <dgm:prSet/>
      <dgm:spPr/>
      <dgm:t>
        <a:bodyPr/>
        <a:lstStyle/>
        <a:p>
          <a:endParaRPr lang="de-AT"/>
        </a:p>
      </dgm:t>
    </dgm:pt>
    <dgm:pt modelId="{484A9257-E770-43E6-98F5-E66243F23FD8}" type="sibTrans" cxnId="{AF292E82-2094-4533-B79F-44D9B3F60914}">
      <dgm:prSet/>
      <dgm:spPr/>
      <dgm:t>
        <a:bodyPr/>
        <a:lstStyle/>
        <a:p>
          <a:endParaRPr lang="de-AT"/>
        </a:p>
      </dgm:t>
    </dgm:pt>
    <dgm:pt modelId="{E1A09A79-ED21-46CB-A946-F31D12BEAB6C}">
      <dgm:prSet phldrT="[Text]"/>
      <dgm:spPr/>
      <dgm:t>
        <a:bodyPr/>
        <a:lstStyle/>
        <a:p>
          <a:r>
            <a:rPr lang="de-AT" dirty="0" smtClean="0"/>
            <a:t>2</a:t>
          </a:r>
          <a:endParaRPr lang="de-AT" dirty="0"/>
        </a:p>
      </dgm:t>
    </dgm:pt>
    <dgm:pt modelId="{87BF3C67-D8DD-49D8-AC33-FA0AFA06E507}" type="parTrans" cxnId="{63B1A4FA-6225-4DA5-B563-CB1C7C63C028}">
      <dgm:prSet/>
      <dgm:spPr/>
      <dgm:t>
        <a:bodyPr/>
        <a:lstStyle/>
        <a:p>
          <a:endParaRPr lang="de-AT"/>
        </a:p>
      </dgm:t>
    </dgm:pt>
    <dgm:pt modelId="{AA17A288-75F7-466F-B896-37970CA36246}" type="sibTrans" cxnId="{63B1A4FA-6225-4DA5-B563-CB1C7C63C028}">
      <dgm:prSet/>
      <dgm:spPr/>
      <dgm:t>
        <a:bodyPr/>
        <a:lstStyle/>
        <a:p>
          <a:endParaRPr lang="de-AT"/>
        </a:p>
      </dgm:t>
    </dgm:pt>
    <dgm:pt modelId="{E8217A2D-8200-48E9-B591-521B7CBF1D09}">
      <dgm:prSet phldrT="[Text]"/>
      <dgm:spPr/>
      <dgm:t>
        <a:bodyPr/>
        <a:lstStyle/>
        <a:p>
          <a:r>
            <a:rPr lang="de-AT" dirty="0" smtClean="0"/>
            <a:t>Informationen über das Programm</a:t>
          </a:r>
          <a:endParaRPr lang="de-AT" dirty="0"/>
        </a:p>
      </dgm:t>
    </dgm:pt>
    <dgm:pt modelId="{DDA7B41A-3143-47AD-80A3-65B3B9AC8B18}" type="parTrans" cxnId="{A0024448-DAAD-4A63-985D-4158543B86A8}">
      <dgm:prSet/>
      <dgm:spPr/>
      <dgm:t>
        <a:bodyPr/>
        <a:lstStyle/>
        <a:p>
          <a:endParaRPr lang="de-AT"/>
        </a:p>
      </dgm:t>
    </dgm:pt>
    <dgm:pt modelId="{25B2B8F6-2E8A-4DD4-9035-38859D5CEA18}" type="sibTrans" cxnId="{A0024448-DAAD-4A63-985D-4158543B86A8}">
      <dgm:prSet/>
      <dgm:spPr/>
      <dgm:t>
        <a:bodyPr/>
        <a:lstStyle/>
        <a:p>
          <a:endParaRPr lang="de-AT"/>
        </a:p>
      </dgm:t>
    </dgm:pt>
    <dgm:pt modelId="{1126DB9C-FFF9-4C08-AB61-F67CE116A7C8}">
      <dgm:prSet phldrT="[Text]"/>
      <dgm:spPr/>
      <dgm:t>
        <a:bodyPr/>
        <a:lstStyle/>
        <a:p>
          <a:r>
            <a:rPr lang="de-AT" dirty="0" smtClean="0"/>
            <a:t>4</a:t>
          </a:r>
          <a:endParaRPr lang="de-AT" dirty="0"/>
        </a:p>
      </dgm:t>
    </dgm:pt>
    <dgm:pt modelId="{56CF5FD2-A5E6-42B4-830B-46836F8D2627}" type="parTrans" cxnId="{8F615D56-4A20-4506-B872-B0306E775106}">
      <dgm:prSet/>
      <dgm:spPr/>
      <dgm:t>
        <a:bodyPr/>
        <a:lstStyle/>
        <a:p>
          <a:endParaRPr lang="de-AT"/>
        </a:p>
      </dgm:t>
    </dgm:pt>
    <dgm:pt modelId="{CA7A7F0C-C616-4A93-B6D6-4661ACD61BDC}" type="sibTrans" cxnId="{8F615D56-4A20-4506-B872-B0306E775106}">
      <dgm:prSet/>
      <dgm:spPr/>
      <dgm:t>
        <a:bodyPr/>
        <a:lstStyle/>
        <a:p>
          <a:endParaRPr lang="de-AT"/>
        </a:p>
      </dgm:t>
    </dgm:pt>
    <dgm:pt modelId="{A5F60571-466A-4217-82DB-4C9EB786FE5E}">
      <dgm:prSet phldrT="[Text]"/>
      <dgm:spPr/>
      <dgm:t>
        <a:bodyPr/>
        <a:lstStyle/>
        <a:p>
          <a:r>
            <a:rPr lang="de-AT" dirty="0" smtClean="0"/>
            <a:t>Vorstellung Mastervertretung</a:t>
          </a:r>
          <a:endParaRPr lang="de-AT" dirty="0"/>
        </a:p>
      </dgm:t>
    </dgm:pt>
    <dgm:pt modelId="{718F83EA-E306-4428-AAE2-90B50DDEA3DE}" type="parTrans" cxnId="{66A0A58B-D7DF-4E85-9131-3652070E1137}">
      <dgm:prSet/>
      <dgm:spPr/>
      <dgm:t>
        <a:bodyPr/>
        <a:lstStyle/>
        <a:p>
          <a:endParaRPr lang="de-AT"/>
        </a:p>
      </dgm:t>
    </dgm:pt>
    <dgm:pt modelId="{906B6BA7-08C7-4BB7-BEC1-9593BCC8F3E3}" type="sibTrans" cxnId="{66A0A58B-D7DF-4E85-9131-3652070E1137}">
      <dgm:prSet/>
      <dgm:spPr/>
      <dgm:t>
        <a:bodyPr/>
        <a:lstStyle/>
        <a:p>
          <a:endParaRPr lang="de-AT"/>
        </a:p>
      </dgm:t>
    </dgm:pt>
    <dgm:pt modelId="{015B52E9-1738-425C-91D6-4C6262F7AAA8}">
      <dgm:prSet phldrT="[Text]"/>
      <dgm:spPr/>
      <dgm:t>
        <a:bodyPr/>
        <a:lstStyle/>
        <a:p>
          <a:r>
            <a:rPr lang="de-AT" dirty="0" smtClean="0"/>
            <a:t>Spezielle Features des VW-Masterstudiums</a:t>
          </a:r>
          <a:endParaRPr lang="de-AT" dirty="0"/>
        </a:p>
      </dgm:t>
    </dgm:pt>
    <dgm:pt modelId="{003ACC4D-BACF-4AC7-8D44-B5DE06F8A39F}" type="sibTrans" cxnId="{1BE8604B-F368-4AA9-8E6B-CDAC097C5BC0}">
      <dgm:prSet/>
      <dgm:spPr/>
      <dgm:t>
        <a:bodyPr/>
        <a:lstStyle/>
        <a:p>
          <a:endParaRPr lang="de-AT"/>
        </a:p>
      </dgm:t>
    </dgm:pt>
    <dgm:pt modelId="{33FD3D34-4EA2-49DA-8AE6-45D5A785EE28}" type="parTrans" cxnId="{1BE8604B-F368-4AA9-8E6B-CDAC097C5BC0}">
      <dgm:prSet/>
      <dgm:spPr/>
      <dgm:t>
        <a:bodyPr/>
        <a:lstStyle/>
        <a:p>
          <a:endParaRPr lang="de-AT"/>
        </a:p>
      </dgm:t>
    </dgm:pt>
    <dgm:pt modelId="{327CE9C1-7194-491A-A0C2-706F87CE1822}" type="pres">
      <dgm:prSet presAssocID="{6092CEFB-BC43-430F-BD59-FBBCBB97E94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B6AC8DC0-8B17-455B-9BD0-CDCAA543ADF9}" type="pres">
      <dgm:prSet presAssocID="{A5FCF01C-BF60-465D-B197-8D3EAB18037C}" presName="composite" presStyleCnt="0"/>
      <dgm:spPr/>
    </dgm:pt>
    <dgm:pt modelId="{869FEB62-538E-468D-89F0-CD7623D3B28C}" type="pres">
      <dgm:prSet presAssocID="{A5FCF01C-BF60-465D-B197-8D3EAB18037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86D6093-E87E-4B09-B67F-1760B37B57DF}" type="pres">
      <dgm:prSet presAssocID="{A5FCF01C-BF60-465D-B197-8D3EAB18037C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DD86177-0070-4C32-81F8-4C3DF2FF9DC2}" type="pres">
      <dgm:prSet presAssocID="{2224BFF4-E613-4051-ACA4-DEBAB5AB51AA}" presName="sp" presStyleCnt="0"/>
      <dgm:spPr/>
    </dgm:pt>
    <dgm:pt modelId="{04040896-C6A7-4EBD-A19E-46FC6EE0A8BA}" type="pres">
      <dgm:prSet presAssocID="{E1A09A79-ED21-46CB-A946-F31D12BEAB6C}" presName="composite" presStyleCnt="0"/>
      <dgm:spPr/>
    </dgm:pt>
    <dgm:pt modelId="{3254D4AA-F2E5-4EB2-AEB3-5B616748DE2A}" type="pres">
      <dgm:prSet presAssocID="{E1A09A79-ED21-46CB-A946-F31D12BEAB6C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977BE07-DA50-48E6-B76A-6C50366C389F}" type="pres">
      <dgm:prSet presAssocID="{E1A09A79-ED21-46CB-A946-F31D12BEAB6C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8356C25-F678-464B-AD2E-01F4AC82F3E2}" type="pres">
      <dgm:prSet presAssocID="{AA17A288-75F7-466F-B896-37970CA36246}" presName="sp" presStyleCnt="0"/>
      <dgm:spPr/>
    </dgm:pt>
    <dgm:pt modelId="{93328190-345D-480F-BBD6-69257FE4AC6C}" type="pres">
      <dgm:prSet presAssocID="{0DAE5444-9441-48FA-BF0D-54CFF7EEB559}" presName="composite" presStyleCnt="0"/>
      <dgm:spPr/>
    </dgm:pt>
    <dgm:pt modelId="{F21ECEF8-4987-4551-8F71-E7A3BBE5D5EE}" type="pres">
      <dgm:prSet presAssocID="{0DAE5444-9441-48FA-BF0D-54CFF7EEB55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2EF60DF-0D90-4D72-8EA1-A41AAD70282A}" type="pres">
      <dgm:prSet presAssocID="{0DAE5444-9441-48FA-BF0D-54CFF7EEB559}" presName="descendantText" presStyleLbl="alignAcc1" presStyleIdx="2" presStyleCnt="5" custLinFactNeighborX="1149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58126B0-6362-48FA-ADA5-98066BB62093}" type="pres">
      <dgm:prSet presAssocID="{7F547CE4-4BFB-47D5-9090-CFFE154C8701}" presName="sp" presStyleCnt="0"/>
      <dgm:spPr/>
    </dgm:pt>
    <dgm:pt modelId="{7B9CE191-B368-41BF-AF51-8C1AEF464C4E}" type="pres">
      <dgm:prSet presAssocID="{1126DB9C-FFF9-4C08-AB61-F67CE116A7C8}" presName="composite" presStyleCnt="0"/>
      <dgm:spPr/>
    </dgm:pt>
    <dgm:pt modelId="{F0D18FAD-C570-4C21-B1C5-CADFC8F41929}" type="pres">
      <dgm:prSet presAssocID="{1126DB9C-FFF9-4C08-AB61-F67CE116A7C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A9141EE-67F1-4871-9B5F-F120A21C982D}" type="pres">
      <dgm:prSet presAssocID="{1126DB9C-FFF9-4C08-AB61-F67CE116A7C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0BB772F-65CE-48C9-9754-B2AD9F688DAB}" type="pres">
      <dgm:prSet presAssocID="{CA7A7F0C-C616-4A93-B6D6-4661ACD61BDC}" presName="sp" presStyleCnt="0"/>
      <dgm:spPr/>
    </dgm:pt>
    <dgm:pt modelId="{A887DFE7-8EAC-4AD7-BFAE-A17B9B03DFD0}" type="pres">
      <dgm:prSet presAssocID="{85019905-ECBD-45C6-8394-CC78953A357E}" presName="composite" presStyleCnt="0"/>
      <dgm:spPr/>
    </dgm:pt>
    <dgm:pt modelId="{9D6D31C3-203A-46F0-B69C-3EF7E2641F11}" type="pres">
      <dgm:prSet presAssocID="{85019905-ECBD-45C6-8394-CC78953A357E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DD5433B-B7C1-4D9A-B2F7-FAA33872B42A}" type="pres">
      <dgm:prSet presAssocID="{85019905-ECBD-45C6-8394-CC78953A357E}" presName="descendantText" presStyleLbl="alignAcc1" presStyleIdx="4" presStyleCnt="5" custLinFactNeighborX="35" custLinFactNeighborY="3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A0024448-DAAD-4A63-985D-4158543B86A8}" srcId="{E1A09A79-ED21-46CB-A946-F31D12BEAB6C}" destId="{E8217A2D-8200-48E9-B591-521B7CBF1D09}" srcOrd="0" destOrd="0" parTransId="{DDA7B41A-3143-47AD-80A3-65B3B9AC8B18}" sibTransId="{25B2B8F6-2E8A-4DD4-9035-38859D5CEA18}"/>
    <dgm:cxn modelId="{AF292E82-2094-4533-B79F-44D9B3F60914}" srcId="{85019905-ECBD-45C6-8394-CC78953A357E}" destId="{47C03980-CC39-43F2-940D-A7C30F2C7E6A}" srcOrd="0" destOrd="0" parTransId="{126CD8D3-F16E-496B-9F5A-6EA5FB27A986}" sibTransId="{484A9257-E770-43E6-98F5-E66243F23FD8}"/>
    <dgm:cxn modelId="{2F90816A-371A-49CC-8122-627B24532417}" type="presOf" srcId="{A5FCF01C-BF60-465D-B197-8D3EAB18037C}" destId="{869FEB62-538E-468D-89F0-CD7623D3B28C}" srcOrd="0" destOrd="0" presId="urn:microsoft.com/office/officeart/2005/8/layout/chevron2"/>
    <dgm:cxn modelId="{A3109905-4DC3-47BD-B5C8-983185F01398}" srcId="{6092CEFB-BC43-430F-BD59-FBBCBB97E94B}" destId="{85019905-ECBD-45C6-8394-CC78953A357E}" srcOrd="4" destOrd="0" parTransId="{CD66A1E7-3343-422B-BAB5-1595514E8F52}" sibTransId="{955C213C-A2D7-467B-8C0E-B8455EF1D00B}"/>
    <dgm:cxn modelId="{CA9CE373-0D68-4017-B786-AF0BBDE16048}" srcId="{6092CEFB-BC43-430F-BD59-FBBCBB97E94B}" destId="{A5FCF01C-BF60-465D-B197-8D3EAB18037C}" srcOrd="0" destOrd="0" parTransId="{09F92602-0F9D-4358-97B9-2626667B48FC}" sibTransId="{2224BFF4-E613-4051-ACA4-DEBAB5AB51AA}"/>
    <dgm:cxn modelId="{C9FCD460-AE91-4937-90A6-7CA438A48128}" type="presOf" srcId="{015B52E9-1738-425C-91D6-4C6262F7AAA8}" destId="{186D6093-E87E-4B09-B67F-1760B37B57DF}" srcOrd="0" destOrd="0" presId="urn:microsoft.com/office/officeart/2005/8/layout/chevron2"/>
    <dgm:cxn modelId="{122B5E60-15B6-48A6-ABE1-78FBE68D6D50}" srcId="{6092CEFB-BC43-430F-BD59-FBBCBB97E94B}" destId="{0DAE5444-9441-48FA-BF0D-54CFF7EEB559}" srcOrd="2" destOrd="0" parTransId="{00EEBB41-A707-4447-930D-DAC21FD55A89}" sibTransId="{7F547CE4-4BFB-47D5-9090-CFFE154C8701}"/>
    <dgm:cxn modelId="{1C94B96A-3AC7-45BA-9E1D-D3A95AD77528}" type="presOf" srcId="{85019905-ECBD-45C6-8394-CC78953A357E}" destId="{9D6D31C3-203A-46F0-B69C-3EF7E2641F11}" srcOrd="0" destOrd="0" presId="urn:microsoft.com/office/officeart/2005/8/layout/chevron2"/>
    <dgm:cxn modelId="{FE877115-AAE1-48DA-A981-7DB9173B0B1F}" type="presOf" srcId="{E1A09A79-ED21-46CB-A946-F31D12BEAB6C}" destId="{3254D4AA-F2E5-4EB2-AEB3-5B616748DE2A}" srcOrd="0" destOrd="0" presId="urn:microsoft.com/office/officeart/2005/8/layout/chevron2"/>
    <dgm:cxn modelId="{8F615D56-4A20-4506-B872-B0306E775106}" srcId="{6092CEFB-BC43-430F-BD59-FBBCBB97E94B}" destId="{1126DB9C-FFF9-4C08-AB61-F67CE116A7C8}" srcOrd="3" destOrd="0" parTransId="{56CF5FD2-A5E6-42B4-830B-46836F8D2627}" sibTransId="{CA7A7F0C-C616-4A93-B6D6-4661ACD61BDC}"/>
    <dgm:cxn modelId="{1BE8604B-F368-4AA9-8E6B-CDAC097C5BC0}" srcId="{A5FCF01C-BF60-465D-B197-8D3EAB18037C}" destId="{015B52E9-1738-425C-91D6-4C6262F7AAA8}" srcOrd="0" destOrd="0" parTransId="{33FD3D34-4EA2-49DA-8AE6-45D5A785EE28}" sibTransId="{003ACC4D-BACF-4AC7-8D44-B5DE06F8A39F}"/>
    <dgm:cxn modelId="{B97CFEC6-394A-46C5-893E-9317A581EB4A}" type="presOf" srcId="{902EF01C-0DD4-4C12-9E9F-E03314788932}" destId="{62EF60DF-0D90-4D72-8EA1-A41AAD70282A}" srcOrd="0" destOrd="0" presId="urn:microsoft.com/office/officeart/2005/8/layout/chevron2"/>
    <dgm:cxn modelId="{66A0A58B-D7DF-4E85-9131-3652070E1137}" srcId="{1126DB9C-FFF9-4C08-AB61-F67CE116A7C8}" destId="{A5F60571-466A-4217-82DB-4C9EB786FE5E}" srcOrd="0" destOrd="0" parTransId="{718F83EA-E306-4428-AAE2-90B50DDEA3DE}" sibTransId="{906B6BA7-08C7-4BB7-BEC1-9593BCC8F3E3}"/>
    <dgm:cxn modelId="{5EBA7509-A0A9-4611-8A62-A8EF28CE2836}" type="presOf" srcId="{47C03980-CC39-43F2-940D-A7C30F2C7E6A}" destId="{0DD5433B-B7C1-4D9A-B2F7-FAA33872B42A}" srcOrd="0" destOrd="0" presId="urn:microsoft.com/office/officeart/2005/8/layout/chevron2"/>
    <dgm:cxn modelId="{82955A07-3700-4F08-9BB5-4C181CB42160}" type="presOf" srcId="{1126DB9C-FFF9-4C08-AB61-F67CE116A7C8}" destId="{F0D18FAD-C570-4C21-B1C5-CADFC8F41929}" srcOrd="0" destOrd="0" presId="urn:microsoft.com/office/officeart/2005/8/layout/chevron2"/>
    <dgm:cxn modelId="{13FB4E64-1511-446B-BFD5-F8F4840A38AC}" srcId="{0DAE5444-9441-48FA-BF0D-54CFF7EEB559}" destId="{902EF01C-0DD4-4C12-9E9F-E03314788932}" srcOrd="0" destOrd="0" parTransId="{50FC1206-D392-4BE4-A81F-D6199168F796}" sibTransId="{3947A62E-D41B-4EF0-B16F-9D50B3A3E9C1}"/>
    <dgm:cxn modelId="{CC43BD61-61A5-4D57-8A5D-D9371661A0D7}" type="presOf" srcId="{0DAE5444-9441-48FA-BF0D-54CFF7EEB559}" destId="{F21ECEF8-4987-4551-8F71-E7A3BBE5D5EE}" srcOrd="0" destOrd="0" presId="urn:microsoft.com/office/officeart/2005/8/layout/chevron2"/>
    <dgm:cxn modelId="{091CF1C8-2BA6-43BB-A733-6D598E77FFE3}" type="presOf" srcId="{6092CEFB-BC43-430F-BD59-FBBCBB97E94B}" destId="{327CE9C1-7194-491A-A0C2-706F87CE1822}" srcOrd="0" destOrd="0" presId="urn:microsoft.com/office/officeart/2005/8/layout/chevron2"/>
    <dgm:cxn modelId="{EA99181F-0635-42E3-AEE8-CFCFE38BBD46}" type="presOf" srcId="{A5F60571-466A-4217-82DB-4C9EB786FE5E}" destId="{FA9141EE-67F1-4871-9B5F-F120A21C982D}" srcOrd="0" destOrd="0" presId="urn:microsoft.com/office/officeart/2005/8/layout/chevron2"/>
    <dgm:cxn modelId="{63B1A4FA-6225-4DA5-B563-CB1C7C63C028}" srcId="{6092CEFB-BC43-430F-BD59-FBBCBB97E94B}" destId="{E1A09A79-ED21-46CB-A946-F31D12BEAB6C}" srcOrd="1" destOrd="0" parTransId="{87BF3C67-D8DD-49D8-AC33-FA0AFA06E507}" sibTransId="{AA17A288-75F7-466F-B896-37970CA36246}"/>
    <dgm:cxn modelId="{D4221B83-9DC4-449D-A703-3725DAE6749C}" type="presOf" srcId="{E8217A2D-8200-48E9-B591-521B7CBF1D09}" destId="{B977BE07-DA50-48E6-B76A-6C50366C389F}" srcOrd="0" destOrd="0" presId="urn:microsoft.com/office/officeart/2005/8/layout/chevron2"/>
    <dgm:cxn modelId="{0FDC602A-4E15-45CC-85BA-3460693E6A25}" type="presParOf" srcId="{327CE9C1-7194-491A-A0C2-706F87CE1822}" destId="{B6AC8DC0-8B17-455B-9BD0-CDCAA543ADF9}" srcOrd="0" destOrd="0" presId="urn:microsoft.com/office/officeart/2005/8/layout/chevron2"/>
    <dgm:cxn modelId="{C5271948-97A9-4399-B4DB-110109024014}" type="presParOf" srcId="{B6AC8DC0-8B17-455B-9BD0-CDCAA543ADF9}" destId="{869FEB62-538E-468D-89F0-CD7623D3B28C}" srcOrd="0" destOrd="0" presId="urn:microsoft.com/office/officeart/2005/8/layout/chevron2"/>
    <dgm:cxn modelId="{3438176F-DC76-47BF-A824-7CD0BC6DEE35}" type="presParOf" srcId="{B6AC8DC0-8B17-455B-9BD0-CDCAA543ADF9}" destId="{186D6093-E87E-4B09-B67F-1760B37B57DF}" srcOrd="1" destOrd="0" presId="urn:microsoft.com/office/officeart/2005/8/layout/chevron2"/>
    <dgm:cxn modelId="{98FACAD9-BE5D-4C79-A1E0-9F4BFF7734A4}" type="presParOf" srcId="{327CE9C1-7194-491A-A0C2-706F87CE1822}" destId="{6DD86177-0070-4C32-81F8-4C3DF2FF9DC2}" srcOrd="1" destOrd="0" presId="urn:microsoft.com/office/officeart/2005/8/layout/chevron2"/>
    <dgm:cxn modelId="{31F6EB39-3060-41CA-8EFC-D86E2C6951CC}" type="presParOf" srcId="{327CE9C1-7194-491A-A0C2-706F87CE1822}" destId="{04040896-C6A7-4EBD-A19E-46FC6EE0A8BA}" srcOrd="2" destOrd="0" presId="urn:microsoft.com/office/officeart/2005/8/layout/chevron2"/>
    <dgm:cxn modelId="{DCEC5070-FD0A-44A6-916B-B6A6C966DEE5}" type="presParOf" srcId="{04040896-C6A7-4EBD-A19E-46FC6EE0A8BA}" destId="{3254D4AA-F2E5-4EB2-AEB3-5B616748DE2A}" srcOrd="0" destOrd="0" presId="urn:microsoft.com/office/officeart/2005/8/layout/chevron2"/>
    <dgm:cxn modelId="{198CC9C9-0C05-4815-9D5C-9AD840587CBB}" type="presParOf" srcId="{04040896-C6A7-4EBD-A19E-46FC6EE0A8BA}" destId="{B977BE07-DA50-48E6-B76A-6C50366C389F}" srcOrd="1" destOrd="0" presId="urn:microsoft.com/office/officeart/2005/8/layout/chevron2"/>
    <dgm:cxn modelId="{017E7122-AF7C-4F34-A425-D5E26A3A3295}" type="presParOf" srcId="{327CE9C1-7194-491A-A0C2-706F87CE1822}" destId="{08356C25-F678-464B-AD2E-01F4AC82F3E2}" srcOrd="3" destOrd="0" presId="urn:microsoft.com/office/officeart/2005/8/layout/chevron2"/>
    <dgm:cxn modelId="{ED45C4FF-58A3-49DF-843B-8355E16BCDB9}" type="presParOf" srcId="{327CE9C1-7194-491A-A0C2-706F87CE1822}" destId="{93328190-345D-480F-BBD6-69257FE4AC6C}" srcOrd="4" destOrd="0" presId="urn:microsoft.com/office/officeart/2005/8/layout/chevron2"/>
    <dgm:cxn modelId="{4C26DF75-76C0-4C44-BB43-090152CCDC5F}" type="presParOf" srcId="{93328190-345D-480F-BBD6-69257FE4AC6C}" destId="{F21ECEF8-4987-4551-8F71-E7A3BBE5D5EE}" srcOrd="0" destOrd="0" presId="urn:microsoft.com/office/officeart/2005/8/layout/chevron2"/>
    <dgm:cxn modelId="{E7A947A4-3676-4F70-84C2-B8A681C973FB}" type="presParOf" srcId="{93328190-345D-480F-BBD6-69257FE4AC6C}" destId="{62EF60DF-0D90-4D72-8EA1-A41AAD70282A}" srcOrd="1" destOrd="0" presId="urn:microsoft.com/office/officeart/2005/8/layout/chevron2"/>
    <dgm:cxn modelId="{834D1112-26C4-4A6F-8A50-85752CF2CFF9}" type="presParOf" srcId="{327CE9C1-7194-491A-A0C2-706F87CE1822}" destId="{C58126B0-6362-48FA-ADA5-98066BB62093}" srcOrd="5" destOrd="0" presId="urn:microsoft.com/office/officeart/2005/8/layout/chevron2"/>
    <dgm:cxn modelId="{E0B5D0E3-4877-40C4-9208-F6CF688EFB45}" type="presParOf" srcId="{327CE9C1-7194-491A-A0C2-706F87CE1822}" destId="{7B9CE191-B368-41BF-AF51-8C1AEF464C4E}" srcOrd="6" destOrd="0" presId="urn:microsoft.com/office/officeart/2005/8/layout/chevron2"/>
    <dgm:cxn modelId="{C1310459-3D79-41E8-8B57-4FDB93803766}" type="presParOf" srcId="{7B9CE191-B368-41BF-AF51-8C1AEF464C4E}" destId="{F0D18FAD-C570-4C21-B1C5-CADFC8F41929}" srcOrd="0" destOrd="0" presId="urn:microsoft.com/office/officeart/2005/8/layout/chevron2"/>
    <dgm:cxn modelId="{BA0D3D89-162E-4713-B3C4-7B1D2E6ECFE9}" type="presParOf" srcId="{7B9CE191-B368-41BF-AF51-8C1AEF464C4E}" destId="{FA9141EE-67F1-4871-9B5F-F120A21C982D}" srcOrd="1" destOrd="0" presId="urn:microsoft.com/office/officeart/2005/8/layout/chevron2"/>
    <dgm:cxn modelId="{71AE4235-0BA5-4CC1-9E2C-FA37C03ED51F}" type="presParOf" srcId="{327CE9C1-7194-491A-A0C2-706F87CE1822}" destId="{A0BB772F-65CE-48C9-9754-B2AD9F688DAB}" srcOrd="7" destOrd="0" presId="urn:microsoft.com/office/officeart/2005/8/layout/chevron2"/>
    <dgm:cxn modelId="{E4DE043E-494B-439D-B829-2ABEB7C99C55}" type="presParOf" srcId="{327CE9C1-7194-491A-A0C2-706F87CE1822}" destId="{A887DFE7-8EAC-4AD7-BFAE-A17B9B03DFD0}" srcOrd="8" destOrd="0" presId="urn:microsoft.com/office/officeart/2005/8/layout/chevron2"/>
    <dgm:cxn modelId="{20DD6099-01A8-495C-BFA1-4A3099B7AC03}" type="presParOf" srcId="{A887DFE7-8EAC-4AD7-BFAE-A17B9B03DFD0}" destId="{9D6D31C3-203A-46F0-B69C-3EF7E2641F11}" srcOrd="0" destOrd="0" presId="urn:microsoft.com/office/officeart/2005/8/layout/chevron2"/>
    <dgm:cxn modelId="{F6CB32B7-95B3-43B3-93F9-D56A8EA904AC}" type="presParOf" srcId="{A887DFE7-8EAC-4AD7-BFAE-A17B9B03DFD0}" destId="{0DD5433B-B7C1-4D9A-B2F7-FAA33872B4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FEB62-538E-468D-89F0-CD7623D3B28C}">
      <dsp:nvSpPr>
        <dsp:cNvPr id="0" name=""/>
        <dsp:cNvSpPr/>
      </dsp:nvSpPr>
      <dsp:spPr>
        <a:xfrm rot="5400000">
          <a:off x="-124167" y="125980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smtClean="0"/>
            <a:t>1</a:t>
          </a:r>
          <a:endParaRPr lang="de-AT" sz="1600" kern="1200" dirty="0"/>
        </a:p>
      </dsp:txBody>
      <dsp:txXfrm rot="-5400000">
        <a:off x="1" y="291537"/>
        <a:ext cx="579447" cy="248335"/>
      </dsp:txXfrm>
    </dsp:sp>
    <dsp:sp modelId="{186D6093-E87E-4B09-B67F-1760B37B57DF}">
      <dsp:nvSpPr>
        <dsp:cNvPr id="0" name=""/>
        <dsp:cNvSpPr/>
      </dsp:nvSpPr>
      <dsp:spPr>
        <a:xfrm rot="5400000">
          <a:off x="3443865" y="-2862604"/>
          <a:ext cx="538058" cy="6266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100" kern="1200" dirty="0" smtClean="0"/>
            <a:t>Spezielle Features des VW-Masterstudiums</a:t>
          </a:r>
          <a:endParaRPr lang="de-AT" sz="2100" kern="1200" dirty="0"/>
        </a:p>
      </dsp:txBody>
      <dsp:txXfrm rot="-5400000">
        <a:off x="579448" y="28079"/>
        <a:ext cx="6240627" cy="485526"/>
      </dsp:txXfrm>
    </dsp:sp>
    <dsp:sp modelId="{3254D4AA-F2E5-4EB2-AEB3-5B616748DE2A}">
      <dsp:nvSpPr>
        <dsp:cNvPr id="0" name=""/>
        <dsp:cNvSpPr/>
      </dsp:nvSpPr>
      <dsp:spPr>
        <a:xfrm rot="5400000">
          <a:off x="-124167" y="832528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smtClean="0"/>
            <a:t>2</a:t>
          </a:r>
          <a:endParaRPr lang="de-AT" sz="1600" kern="1200" dirty="0"/>
        </a:p>
      </dsp:txBody>
      <dsp:txXfrm rot="-5400000">
        <a:off x="1" y="998085"/>
        <a:ext cx="579447" cy="248335"/>
      </dsp:txXfrm>
    </dsp:sp>
    <dsp:sp modelId="{B977BE07-DA50-48E6-B76A-6C50366C389F}">
      <dsp:nvSpPr>
        <dsp:cNvPr id="0" name=""/>
        <dsp:cNvSpPr/>
      </dsp:nvSpPr>
      <dsp:spPr>
        <a:xfrm rot="5400000">
          <a:off x="3443865" y="-2156056"/>
          <a:ext cx="538058" cy="6266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100" kern="1200" dirty="0" smtClean="0"/>
            <a:t>Informationen über das Programm</a:t>
          </a:r>
          <a:endParaRPr lang="de-AT" sz="2100" kern="1200" dirty="0"/>
        </a:p>
      </dsp:txBody>
      <dsp:txXfrm rot="-5400000">
        <a:off x="579448" y="734627"/>
        <a:ext cx="6240627" cy="485526"/>
      </dsp:txXfrm>
    </dsp:sp>
    <dsp:sp modelId="{F21ECEF8-4987-4551-8F71-E7A3BBE5D5EE}">
      <dsp:nvSpPr>
        <dsp:cNvPr id="0" name=""/>
        <dsp:cNvSpPr/>
      </dsp:nvSpPr>
      <dsp:spPr>
        <a:xfrm rot="5400000">
          <a:off x="-124167" y="1539076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smtClean="0"/>
            <a:t>3</a:t>
          </a:r>
          <a:endParaRPr lang="de-AT" sz="1600" kern="1200" dirty="0"/>
        </a:p>
      </dsp:txBody>
      <dsp:txXfrm rot="-5400000">
        <a:off x="1" y="1704633"/>
        <a:ext cx="579447" cy="248335"/>
      </dsp:txXfrm>
    </dsp:sp>
    <dsp:sp modelId="{62EF60DF-0D90-4D72-8EA1-A41AAD70282A}">
      <dsp:nvSpPr>
        <dsp:cNvPr id="0" name=""/>
        <dsp:cNvSpPr/>
      </dsp:nvSpPr>
      <dsp:spPr>
        <a:xfrm rot="5400000">
          <a:off x="3443865" y="-1449508"/>
          <a:ext cx="538058" cy="6266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100" kern="1200" dirty="0" smtClean="0"/>
            <a:t>Vorstellung der Einführungs-LV</a:t>
          </a:r>
          <a:endParaRPr lang="de-AT" sz="2100" kern="1200" dirty="0"/>
        </a:p>
      </dsp:txBody>
      <dsp:txXfrm rot="-5400000">
        <a:off x="579448" y="1441175"/>
        <a:ext cx="6240627" cy="485526"/>
      </dsp:txXfrm>
    </dsp:sp>
    <dsp:sp modelId="{F0D18FAD-C570-4C21-B1C5-CADFC8F41929}">
      <dsp:nvSpPr>
        <dsp:cNvPr id="0" name=""/>
        <dsp:cNvSpPr/>
      </dsp:nvSpPr>
      <dsp:spPr>
        <a:xfrm rot="5400000">
          <a:off x="-124167" y="2245624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smtClean="0"/>
            <a:t>4</a:t>
          </a:r>
          <a:endParaRPr lang="de-AT" sz="1600" kern="1200" dirty="0"/>
        </a:p>
      </dsp:txBody>
      <dsp:txXfrm rot="-5400000">
        <a:off x="1" y="2411181"/>
        <a:ext cx="579447" cy="248335"/>
      </dsp:txXfrm>
    </dsp:sp>
    <dsp:sp modelId="{FA9141EE-67F1-4871-9B5F-F120A21C982D}">
      <dsp:nvSpPr>
        <dsp:cNvPr id="0" name=""/>
        <dsp:cNvSpPr/>
      </dsp:nvSpPr>
      <dsp:spPr>
        <a:xfrm rot="5400000">
          <a:off x="3443865" y="-742960"/>
          <a:ext cx="538058" cy="6266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100" kern="1200" dirty="0" smtClean="0"/>
            <a:t>Vorstellung Mastervertretung</a:t>
          </a:r>
          <a:endParaRPr lang="de-AT" sz="2100" kern="1200" dirty="0"/>
        </a:p>
      </dsp:txBody>
      <dsp:txXfrm rot="-5400000">
        <a:off x="579448" y="2147723"/>
        <a:ext cx="6240627" cy="485526"/>
      </dsp:txXfrm>
    </dsp:sp>
    <dsp:sp modelId="{9D6D31C3-203A-46F0-B69C-3EF7E2641F11}">
      <dsp:nvSpPr>
        <dsp:cNvPr id="0" name=""/>
        <dsp:cNvSpPr/>
      </dsp:nvSpPr>
      <dsp:spPr>
        <a:xfrm rot="5400000">
          <a:off x="-124167" y="2952171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smtClean="0"/>
            <a:t>5</a:t>
          </a:r>
          <a:endParaRPr lang="de-AT" sz="1600" kern="1200" dirty="0"/>
        </a:p>
      </dsp:txBody>
      <dsp:txXfrm rot="-5400000">
        <a:off x="1" y="3117728"/>
        <a:ext cx="579447" cy="248335"/>
      </dsp:txXfrm>
    </dsp:sp>
    <dsp:sp modelId="{0DD5433B-B7C1-4D9A-B2F7-FAA33872B42A}">
      <dsp:nvSpPr>
        <dsp:cNvPr id="0" name=""/>
        <dsp:cNvSpPr/>
      </dsp:nvSpPr>
      <dsp:spPr>
        <a:xfrm rot="5400000">
          <a:off x="3443865" y="-36213"/>
          <a:ext cx="538058" cy="6266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100" kern="1200" dirty="0" smtClean="0"/>
            <a:t>Buffet</a:t>
          </a:r>
          <a:endParaRPr lang="de-AT" sz="2100" kern="1200" dirty="0"/>
        </a:p>
      </dsp:txBody>
      <dsp:txXfrm rot="-5400000">
        <a:off x="579448" y="2854470"/>
        <a:ext cx="6240627" cy="485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AB49C-654C-493D-A4C9-E58305836FA8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05.10.2016</a:t>
            </a:fld>
            <a:endParaRPr lang="de-AT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A1DAE-7AD3-49F1-8F59-E322A189EBE7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65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0F37A438-5477-463B-BA1A-F2D1F66CD2EB}" type="datetimeFigureOut">
              <a:rPr lang="de-AT" smtClean="0"/>
              <a:pPr/>
              <a:t>05.10.2016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739775"/>
            <a:ext cx="592296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1AF1600-3D55-4A4C-85AF-72F9C5C4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725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b="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4C62-D5D0-44C0-A385-089B8C58120F}" type="slidenum">
              <a:rPr lang="de-AT" smtClean="0"/>
              <a:pPr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5013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8861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886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4C62-D5D0-44C0-A385-089B8C58120F}" type="slidenum">
              <a:rPr lang="de-AT" smtClean="0"/>
              <a:pPr/>
              <a:t>16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94574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8861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4C62-D5D0-44C0-A385-089B8C58120F}" type="slidenum">
              <a:rPr lang="de-AT" smtClean="0"/>
              <a:pPr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4574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4C62-D5D0-44C0-A385-089B8C58120F}" type="slidenum">
              <a:rPr lang="de-AT" smtClean="0"/>
              <a:pPr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4574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22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8861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b="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4C62-D5D0-44C0-A385-089B8C58120F}" type="slidenum">
              <a:rPr lang="de-AT" smtClean="0"/>
              <a:pPr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5013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886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0" y="149225"/>
            <a:ext cx="8993188" cy="5416550"/>
            <a:chOff x="0" y="149225"/>
            <a:chExt cx="8993188" cy="5416550"/>
          </a:xfrm>
        </p:grpSpPr>
        <p:grpSp>
          <p:nvGrpSpPr>
            <p:cNvPr id="9" name="Gruppieren 8"/>
            <p:cNvGrpSpPr/>
            <p:nvPr/>
          </p:nvGrpSpPr>
          <p:grpSpPr>
            <a:xfrm>
              <a:off x="0" y="149225"/>
              <a:ext cx="8993188" cy="5416550"/>
              <a:chOff x="0" y="149225"/>
              <a:chExt cx="8993188" cy="5416550"/>
            </a:xfrm>
          </p:grpSpPr>
          <p:sp>
            <p:nvSpPr>
              <p:cNvPr id="4" name="Rechteck 3"/>
              <p:cNvSpPr/>
              <p:nvPr userDrawn="1"/>
            </p:nvSpPr>
            <p:spPr>
              <a:xfrm>
                <a:off x="0" y="149225"/>
                <a:ext cx="8993188" cy="26092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" name="Rechteck 6"/>
              <p:cNvSpPr/>
              <p:nvPr userDrawn="1"/>
            </p:nvSpPr>
            <p:spPr>
              <a:xfrm>
                <a:off x="0" y="2953384"/>
                <a:ext cx="8993188" cy="261239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5" name="Grafik 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3227" y="380682"/>
                <a:ext cx="2311050" cy="1222030"/>
              </a:xfrm>
              <a:prstGeom prst="rect">
                <a:avLst/>
              </a:prstGeom>
            </p:spPr>
          </p:pic>
        </p:grpSp>
        <p:pic>
          <p:nvPicPr>
            <p:cNvPr id="6" name="Grafik 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3989" y="2182953"/>
              <a:ext cx="653190" cy="469760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2407" y="3045041"/>
            <a:ext cx="7484618" cy="1036595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Titel der Präsentation eingeben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2407" y="4090780"/>
            <a:ext cx="7484618" cy="951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Hier Untertitel der Präsentation eingeben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endParaRPr lang="de-AT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27250"/>
            <a:ext cx="492443" cy="225266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87624" y="2559843"/>
            <a:ext cx="3260322" cy="1811291"/>
          </a:xfrm>
        </p:spPr>
        <p:txBody>
          <a:bodyPr>
            <a:normAutofit/>
          </a:bodyPr>
          <a:lstStyle>
            <a:lvl1pPr marL="0" marR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11" y="265212"/>
            <a:ext cx="6281339" cy="952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0" y="149225"/>
            <a:ext cx="8993188" cy="5432159"/>
            <a:chOff x="0" y="149225"/>
            <a:chExt cx="8993188" cy="5432159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0" y="149225"/>
              <a:ext cx="8993188" cy="5432159"/>
              <a:chOff x="0" y="149225"/>
              <a:chExt cx="8993188" cy="5432159"/>
            </a:xfrm>
          </p:grpSpPr>
          <p:sp>
            <p:nvSpPr>
              <p:cNvPr id="12" name="Rechteck 11"/>
              <p:cNvSpPr/>
              <p:nvPr userDrawn="1"/>
            </p:nvSpPr>
            <p:spPr>
              <a:xfrm>
                <a:off x="0" y="149225"/>
                <a:ext cx="8993188" cy="26092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Rechteck 15"/>
              <p:cNvSpPr/>
              <p:nvPr userDrawn="1"/>
            </p:nvSpPr>
            <p:spPr>
              <a:xfrm>
                <a:off x="0" y="2953384"/>
                <a:ext cx="8993188" cy="2628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17" name="Grafik 1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3227" y="380682"/>
                <a:ext cx="2311050" cy="1222030"/>
              </a:xfrm>
              <a:prstGeom prst="rect">
                <a:avLst/>
              </a:prstGeom>
            </p:spPr>
          </p:pic>
        </p:grpSp>
        <p:pic>
          <p:nvPicPr>
            <p:cNvPr id="9" name="Grafik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3989" y="2182953"/>
              <a:ext cx="653190" cy="469760"/>
            </a:xfrm>
            <a:prstGeom prst="rect">
              <a:avLst/>
            </a:prstGeom>
          </p:spPr>
        </p:pic>
      </p:grp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5550" y="3059027"/>
            <a:ext cx="8210141" cy="690000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44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Titelfolie kurzer Titel</a:t>
            </a:r>
            <a:endParaRPr lang="de-AT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5550" y="3758532"/>
            <a:ext cx="8210141" cy="690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>
                <a:solidFill>
                  <a:schemeClr val="bg1"/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49956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22" y="320824"/>
            <a:ext cx="6282000" cy="952500"/>
          </a:xfrm>
          <a:prstGeom prst="rect">
            <a:avLst/>
          </a:prstGeom>
        </p:spPr>
        <p:txBody>
          <a:bodyPr lIns="0" rIns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541861"/>
            <a:ext cx="7776048" cy="3656657"/>
          </a:xfrm>
        </p:spPr>
        <p:txBody>
          <a:bodyPr lIns="0" r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0" y="149225"/>
            <a:ext cx="8993188" cy="1252538"/>
            <a:chOff x="0" y="149225"/>
            <a:chExt cx="8993188" cy="1252538"/>
          </a:xfrm>
        </p:grpSpPr>
        <p:sp>
          <p:nvSpPr>
            <p:cNvPr id="6" name="Rechteck 5"/>
            <p:cNvSpPr/>
            <p:nvPr userDrawn="1"/>
          </p:nvSpPr>
          <p:spPr>
            <a:xfrm>
              <a:off x="0" y="149225"/>
              <a:ext cx="8993188" cy="12525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8" name="Grafik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8304" y="384501"/>
              <a:ext cx="1363735" cy="720079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6" y="320824"/>
            <a:ext cx="6280165" cy="952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6" y="1547816"/>
            <a:ext cx="8485187" cy="399785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0" y="149225"/>
            <a:ext cx="8993188" cy="5416550"/>
            <a:chOff x="0" y="149225"/>
            <a:chExt cx="8993188" cy="5416550"/>
          </a:xfrm>
        </p:grpSpPr>
        <p:grpSp>
          <p:nvGrpSpPr>
            <p:cNvPr id="12" name="Gruppieren 11"/>
            <p:cNvGrpSpPr/>
            <p:nvPr userDrawn="1"/>
          </p:nvGrpSpPr>
          <p:grpSpPr>
            <a:xfrm>
              <a:off x="0" y="149225"/>
              <a:ext cx="8993188" cy="5416550"/>
              <a:chOff x="0" y="149225"/>
              <a:chExt cx="8993188" cy="5416550"/>
            </a:xfrm>
          </p:grpSpPr>
          <p:grpSp>
            <p:nvGrpSpPr>
              <p:cNvPr id="10" name="Gruppieren 9"/>
              <p:cNvGrpSpPr/>
              <p:nvPr userDrawn="1"/>
            </p:nvGrpSpPr>
            <p:grpSpPr>
              <a:xfrm>
                <a:off x="0" y="149225"/>
                <a:ext cx="8993188" cy="1245235"/>
                <a:chOff x="0" y="149225"/>
                <a:chExt cx="8993188" cy="1245235"/>
              </a:xfrm>
            </p:grpSpPr>
            <p:sp>
              <p:nvSpPr>
                <p:cNvPr id="7" name="Rechteck 6"/>
                <p:cNvSpPr/>
                <p:nvPr userDrawn="1"/>
              </p:nvSpPr>
              <p:spPr>
                <a:xfrm>
                  <a:off x="0" y="149225"/>
                  <a:ext cx="8993188" cy="124523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pic>
              <p:nvPicPr>
                <p:cNvPr id="4" name="Grafik 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08304" y="380681"/>
                  <a:ext cx="1356453" cy="715136"/>
                </a:xfrm>
                <a:prstGeom prst="rect">
                  <a:avLst/>
                </a:prstGeom>
              </p:spPr>
            </p:pic>
          </p:grpSp>
          <p:sp>
            <p:nvSpPr>
              <p:cNvPr id="6" name="Rechteck 5"/>
              <p:cNvSpPr/>
              <p:nvPr userDrawn="1"/>
            </p:nvSpPr>
            <p:spPr>
              <a:xfrm>
                <a:off x="0" y="1546861"/>
                <a:ext cx="8993188" cy="401891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8623" y="5157371"/>
              <a:ext cx="436616" cy="31400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8" y="1674489"/>
            <a:ext cx="7778305" cy="1038995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00000"/>
              </a:lnSpc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Hier längere Kapitelüberschrift eingeben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8" y="2713484"/>
            <a:ext cx="7778305" cy="1200133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Hier optional Untertitel für Kapitel eingeben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 kurz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0" y="149225"/>
            <a:ext cx="8993188" cy="5416550"/>
            <a:chOff x="0" y="149225"/>
            <a:chExt cx="8993188" cy="5416550"/>
          </a:xfrm>
        </p:grpSpPr>
        <p:grpSp>
          <p:nvGrpSpPr>
            <p:cNvPr id="12" name="Gruppieren 11"/>
            <p:cNvGrpSpPr/>
            <p:nvPr userDrawn="1"/>
          </p:nvGrpSpPr>
          <p:grpSpPr>
            <a:xfrm>
              <a:off x="0" y="149225"/>
              <a:ext cx="8993188" cy="5416550"/>
              <a:chOff x="0" y="149225"/>
              <a:chExt cx="8993188" cy="5416550"/>
            </a:xfrm>
          </p:grpSpPr>
          <p:grpSp>
            <p:nvGrpSpPr>
              <p:cNvPr id="14" name="Gruppieren 13"/>
              <p:cNvGrpSpPr/>
              <p:nvPr userDrawn="1"/>
            </p:nvGrpSpPr>
            <p:grpSpPr>
              <a:xfrm>
                <a:off x="0" y="149225"/>
                <a:ext cx="8993188" cy="1245235"/>
                <a:chOff x="0" y="149225"/>
                <a:chExt cx="8993188" cy="1245235"/>
              </a:xfrm>
            </p:grpSpPr>
            <p:sp>
              <p:nvSpPr>
                <p:cNvPr id="16" name="Rechteck 15"/>
                <p:cNvSpPr/>
                <p:nvPr userDrawn="1"/>
              </p:nvSpPr>
              <p:spPr>
                <a:xfrm>
                  <a:off x="0" y="149225"/>
                  <a:ext cx="8993188" cy="124523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pic>
              <p:nvPicPr>
                <p:cNvPr id="17" name="Grafik 1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08304" y="380681"/>
                  <a:ext cx="1356453" cy="715136"/>
                </a:xfrm>
                <a:prstGeom prst="rect">
                  <a:avLst/>
                </a:prstGeom>
              </p:spPr>
            </p:pic>
          </p:grpSp>
          <p:sp>
            <p:nvSpPr>
              <p:cNvPr id="15" name="Rechteck 14"/>
              <p:cNvSpPr/>
              <p:nvPr userDrawn="1"/>
            </p:nvSpPr>
            <p:spPr>
              <a:xfrm>
                <a:off x="0" y="1546861"/>
                <a:ext cx="8993188" cy="401891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8623" y="5157371"/>
              <a:ext cx="436616" cy="31400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7" y="1683706"/>
            <a:ext cx="8213282" cy="70477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10000"/>
              </a:lnSpc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Kapitel kurzer Titel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7" y="2387498"/>
            <a:ext cx="8213282" cy="69000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74149981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11" y="320824"/>
            <a:ext cx="6281339" cy="952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538551"/>
            <a:ext cx="3960000" cy="35511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538551"/>
            <a:ext cx="3960000" cy="35511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11" y="320824"/>
            <a:ext cx="6281339" cy="952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143123"/>
            <a:ext cx="3960000" cy="2946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143123"/>
            <a:ext cx="3960000" cy="2946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68314" y="1537231"/>
            <a:ext cx="3960811" cy="533136"/>
          </a:xfr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2284" y="1537231"/>
            <a:ext cx="3960000" cy="533136"/>
          </a:xfr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-1" y="149225"/>
            <a:ext cx="8990013" cy="5412510"/>
            <a:chOff x="-1" y="149225"/>
            <a:chExt cx="8990013" cy="5412510"/>
          </a:xfrm>
        </p:grpSpPr>
        <p:grpSp>
          <p:nvGrpSpPr>
            <p:cNvPr id="11" name="Gruppieren 10"/>
            <p:cNvGrpSpPr/>
            <p:nvPr userDrawn="1"/>
          </p:nvGrpSpPr>
          <p:grpSpPr>
            <a:xfrm>
              <a:off x="-1" y="149225"/>
              <a:ext cx="8990013" cy="1252538"/>
              <a:chOff x="-1" y="149225"/>
              <a:chExt cx="8990013" cy="1252538"/>
            </a:xfrm>
          </p:grpSpPr>
          <p:sp>
            <p:nvSpPr>
              <p:cNvPr id="2" name="Rechteck 1"/>
              <p:cNvSpPr/>
              <p:nvPr userDrawn="1"/>
            </p:nvSpPr>
            <p:spPr>
              <a:xfrm>
                <a:off x="-1" y="149225"/>
                <a:ext cx="8990013" cy="125253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9" name="Grafik 8"/>
              <p:cNvPicPr>
                <a:picLocks noChangeAspect="1"/>
              </p:cNvPicPr>
              <p:nvPr userDrawn="1"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08304" y="384501"/>
                <a:ext cx="1363735" cy="720079"/>
              </a:xfrm>
              <a:prstGeom prst="rect">
                <a:avLst/>
              </a:prstGeom>
            </p:spPr>
          </p:pic>
        </p:grpSp>
        <p:pic>
          <p:nvPicPr>
            <p:cNvPr id="10" name="Grafik 9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319" y="5210535"/>
              <a:ext cx="488335" cy="351200"/>
            </a:xfrm>
            <a:prstGeom prst="rect">
              <a:avLst/>
            </a:prstGeom>
          </p:spPr>
        </p:pic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2407" y="1547806"/>
            <a:ext cx="7767193" cy="3649037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561" y="5365873"/>
            <a:ext cx="3217443" cy="304271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2407" y="5365873"/>
            <a:ext cx="892150" cy="304271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C5C0-9ED4-4B0F-9024-E05AFC91B385}" type="slidenum">
              <a:rPr lang="de-AT" smtClean="0"/>
              <a:t>‹Nr.›</a:t>
            </a:fld>
            <a:endParaRPr lang="de-AT"/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gray">
          <a:xfrm>
            <a:off x="462408" y="320286"/>
            <a:ext cx="6280165" cy="952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40067" y="5365873"/>
            <a:ext cx="987407" cy="304271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01.10.2015</a:t>
            </a: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</p:sldLayoutIdLst>
  <p:transition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l" defTabSz="914306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5086" indent="-265086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1283" indent="-285721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Pct val="10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781" indent="-274610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390" indent="-274610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476" indent="-265086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u.ac.at/universitaet/organisation/dienstleistungseinrichtungen/zentrum-fuer-auslandsstudien/willkommen/" TargetMode="External"/><Relationship Id="rId3" Type="http://schemas.openxmlformats.org/officeDocument/2006/relationships/hyperlink" Target="mailto:mastervw@wu.ac.at" TargetMode="External"/><Relationship Id="rId7" Type="http://schemas.openxmlformats.org/officeDocument/2006/relationships/hyperlink" Target="https://www.wu.ac.at/universitaet/organisation/dienstleistungseinrichtungen/studienrecht-anerkennung/aufgaben-und-taetigkeitsbereich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wu.ac.at/universitaet/organisation/dienstleistungseinrichtungen/studiensupport/exams/" TargetMode="External"/><Relationship Id="rId5" Type="http://schemas.openxmlformats.org/officeDocument/2006/relationships/hyperlink" Target="https://www.wu.ac.at/studierende/mein-studium/master/volkswirtschaft/news/" TargetMode="External"/><Relationship Id="rId4" Type="http://schemas.openxmlformats.org/officeDocument/2006/relationships/hyperlink" Target="https://learn.wu.ac.at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.ac.at/economics/vw-zentru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vw-zentrum@wu.ac.at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wsozoekseep.a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astervertretung@vwsozoekseep.a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wu.ac.at/studierende/im-ausland-studieren/master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Welcome-Veranstaltung </a:t>
            </a:r>
            <a:br>
              <a:rPr lang="de-DE" dirty="0" smtClean="0"/>
            </a:br>
            <a:r>
              <a:rPr lang="de-DE" dirty="0" smtClean="0"/>
              <a:t>Master Volkswirtschaft</a:t>
            </a:r>
            <a:endParaRPr lang="de-AT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67544" y="4801716"/>
            <a:ext cx="7484618" cy="504056"/>
          </a:xfrm>
        </p:spPr>
        <p:txBody>
          <a:bodyPr/>
          <a:lstStyle/>
          <a:p>
            <a:r>
              <a:rPr lang="de-DE" dirty="0" smtClean="0"/>
              <a:t>Stephanie Calhoun, Guido </a:t>
            </a:r>
            <a:r>
              <a:rPr lang="de-DE" dirty="0"/>
              <a:t>Schäfer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1520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Department Volkswirtschaft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384" y="1757885"/>
            <a:ext cx="7776048" cy="2683791"/>
          </a:xfrm>
        </p:spPr>
        <p:txBody>
          <a:bodyPr>
            <a:normAutofit/>
          </a:bodyPr>
          <a:lstStyle/>
          <a:p>
            <a:r>
              <a:rPr lang="de-AT" sz="1800" dirty="0" smtClean="0"/>
              <a:t>Nach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Handelsblattranking</a:t>
            </a:r>
            <a:r>
              <a:rPr lang="de-AT" sz="1800" dirty="0" smtClean="0"/>
              <a:t> 2015 liegt das VW Department der WU auf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Platz 13 </a:t>
            </a:r>
            <a:r>
              <a:rPr lang="de-AT" sz="1800" dirty="0" smtClean="0"/>
              <a:t>der forschungsstärksten Departments in D/A/CH.</a:t>
            </a:r>
          </a:p>
          <a:p>
            <a:r>
              <a:rPr lang="de-AT" sz="1800" dirty="0" smtClean="0"/>
              <a:t>Das VW-Department der WU liegt gemeinsam mit Uni Wien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auf Platz 1 in Ö </a:t>
            </a:r>
            <a:r>
              <a:rPr lang="de-AT" sz="1800" dirty="0" smtClean="0"/>
              <a:t>(!).</a:t>
            </a:r>
          </a:p>
          <a:p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Drei Mitglieder </a:t>
            </a:r>
            <a:r>
              <a:rPr lang="de-AT" sz="1800" dirty="0" smtClean="0"/>
              <a:t>des Departments wurden in den letzten Jahren unter die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Top 10 der forschungsstärksten ÖkonomInnen unter 40 Jahren </a:t>
            </a:r>
            <a:r>
              <a:rPr lang="de-AT" sz="1800" dirty="0" smtClean="0"/>
              <a:t>gereiht.</a:t>
            </a:r>
            <a:endParaRPr lang="de-AT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4454450"/>
            <a:ext cx="7416824" cy="646331"/>
          </a:xfrm>
          <a:prstGeom prst="rect">
            <a:avLst/>
          </a:prstGeom>
          <a:solidFill>
            <a:srgbClr val="EDF3F9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Tipp</a:t>
            </a:r>
            <a:r>
              <a:rPr lang="de-AT" dirty="0"/>
              <a:t>: </a:t>
            </a:r>
            <a:r>
              <a:rPr lang="de-AT" dirty="0" smtClean="0"/>
              <a:t>Forschung lernt man am besten in engem Austausch mit aktiven </a:t>
            </a:r>
            <a:r>
              <a:rPr lang="de-AT" dirty="0" err="1" smtClean="0"/>
              <a:t>ForscherInnen</a:t>
            </a:r>
            <a:r>
              <a:rPr lang="de-AT" dirty="0" smtClean="0"/>
              <a:t>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5360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Jobperspektiven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384" y="1757885"/>
            <a:ext cx="7776048" cy="2683791"/>
          </a:xfrm>
        </p:spPr>
        <p:txBody>
          <a:bodyPr>
            <a:normAutofit/>
          </a:bodyPr>
          <a:lstStyle/>
          <a:p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Intakte Jobperspektiven</a:t>
            </a:r>
            <a:r>
              <a:rPr lang="de-AT" sz="1800" dirty="0" smtClean="0"/>
              <a:t>!</a:t>
            </a:r>
          </a:p>
          <a:p>
            <a:r>
              <a:rPr lang="de-AT" sz="1800" dirty="0"/>
              <a:t>VW profitiert tendenziell von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Globalisierung, Digitalisierung, Big Data</a:t>
            </a:r>
            <a:r>
              <a:rPr lang="de-AT" sz="1800" dirty="0"/>
              <a:t>, bietet Expertise in Zusammenhang mit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Wirtschaftskrisen</a:t>
            </a:r>
            <a:r>
              <a:rPr lang="de-AT" sz="1800" dirty="0"/>
              <a:t>.</a:t>
            </a:r>
          </a:p>
          <a:p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WU</a:t>
            </a:r>
            <a:r>
              <a:rPr lang="de-AT" sz="1800" dirty="0"/>
              <a:t> stellt eine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starke Marke </a:t>
            </a:r>
            <a:r>
              <a:rPr lang="de-AT" sz="1800" dirty="0"/>
              <a:t>am Arbeitsmarkt dar.</a:t>
            </a:r>
          </a:p>
          <a:p>
            <a:r>
              <a:rPr lang="de-AT" sz="1800" dirty="0" smtClean="0"/>
              <a:t>50% der AbsolventInnen im privaten Sektor, 30% im öffentlichen Sektor, 20% im Forschungssektor</a:t>
            </a:r>
          </a:p>
          <a:p>
            <a:r>
              <a:rPr lang="de-AT" sz="1800" dirty="0" smtClean="0"/>
              <a:t>Mathematischer Zweig als gute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Basis</a:t>
            </a:r>
            <a:r>
              <a:rPr lang="de-AT" sz="1800" dirty="0" smtClean="0"/>
              <a:t> für internationale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PhD-Programme, Doktoratsprogramme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27584" y="4587433"/>
            <a:ext cx="7416824" cy="369332"/>
          </a:xfrm>
          <a:prstGeom prst="rect">
            <a:avLst/>
          </a:prstGeom>
          <a:solidFill>
            <a:srgbClr val="EDF3F9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Tipp</a:t>
            </a:r>
            <a:r>
              <a:rPr lang="de-AT" dirty="0"/>
              <a:t>: </a:t>
            </a:r>
            <a:r>
              <a:rPr lang="de-AT" dirty="0" smtClean="0"/>
              <a:t>LinkedIn Gruppe „WU Master Economics“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01526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288032" y="49188"/>
            <a:ext cx="8532440" cy="44859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de-AT" dirty="0" smtClean="0">
                <a:solidFill>
                  <a:srgbClr val="0070C0"/>
                </a:solidFill>
              </a:rPr>
              <a:t>Jobeinstieg von AbsolventInnen             </a:t>
            </a:r>
            <a:r>
              <a:rPr lang="de-AT" sz="1200" dirty="0" smtClean="0">
                <a:solidFill>
                  <a:srgbClr val="0070C0"/>
                </a:solidFill>
              </a:rPr>
              <a:t>Quelle: PD-Report</a:t>
            </a:r>
            <a:endParaRPr lang="de-AT" sz="12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6" t="38778" r="50000" b="13049"/>
          <a:stretch/>
        </p:blipFill>
        <p:spPr bwMode="auto">
          <a:xfrm>
            <a:off x="0" y="456324"/>
            <a:ext cx="9143999" cy="516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64952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Ökonomiestudium in Wien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384" y="1561356"/>
            <a:ext cx="7776048" cy="2683791"/>
          </a:xfrm>
        </p:spPr>
        <p:txBody>
          <a:bodyPr>
            <a:normAutofit/>
          </a:bodyPr>
          <a:lstStyle/>
          <a:p>
            <a:r>
              <a:rPr lang="de-AT" sz="1800" dirty="0" smtClean="0"/>
              <a:t>Wien ist ein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traditionsreicher Boden </a:t>
            </a:r>
            <a:r>
              <a:rPr lang="de-AT" sz="1800" dirty="0" smtClean="0"/>
              <a:t>für Ökonomie: Z.B. Österreichische Schule der Nationalökonomie, rotes Wien,…</a:t>
            </a:r>
          </a:p>
          <a:p>
            <a:r>
              <a:rPr lang="de-AT" sz="1800" dirty="0" smtClean="0"/>
              <a:t>Wien ist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Hauptstadt</a:t>
            </a:r>
            <a:r>
              <a:rPr lang="de-AT" sz="1800" dirty="0" smtClean="0"/>
              <a:t> eines EU Mitgliedslandes mit Ministerien</a:t>
            </a:r>
            <a:r>
              <a:rPr lang="de-AT" sz="1800" dirty="0"/>
              <a:t>, </a:t>
            </a:r>
            <a:r>
              <a:rPr lang="de-AT" sz="1800" dirty="0" smtClean="0"/>
              <a:t>Zentralbank, Interessensvertretungen, Unis, Think Tanks,…</a:t>
            </a:r>
          </a:p>
          <a:p>
            <a:r>
              <a:rPr lang="de-AT" sz="1800" dirty="0" smtClean="0"/>
              <a:t>Wien ist Sitz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internationaler Organisationen, z.B.</a:t>
            </a:r>
            <a:r>
              <a:rPr lang="de-AT" sz="1800" dirty="0" smtClean="0">
                <a:solidFill>
                  <a:srgbClr val="0070C0"/>
                </a:solidFill>
              </a:rPr>
              <a:t> </a:t>
            </a:r>
            <a:r>
              <a:rPr lang="de-AT" sz="1800" dirty="0" smtClean="0"/>
              <a:t>UNO (UNIDO!), OPEC, Joint Vienna Institute,… </a:t>
            </a:r>
          </a:p>
          <a:p>
            <a:r>
              <a:rPr lang="de-AT" sz="1800" dirty="0" smtClean="0"/>
              <a:t>Wien ist als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internationales Wirtschafts- und Finanzzentrum </a:t>
            </a:r>
            <a:r>
              <a:rPr lang="de-AT" sz="1800" dirty="0" smtClean="0"/>
              <a:t>Headquarter von hunderten international tätigen Unternehmen.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01.10.2015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01526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Tipps „VW in Wien“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dirty="0"/>
              <a:t>Jede Woche gibt es in Wien eine Fülle von VW-Veranstaltungen, wo Sie Vorträge &amp; Diskussionen </a:t>
            </a:r>
            <a:r>
              <a:rPr lang="de-AT" dirty="0" smtClean="0"/>
              <a:t>besuchen und </a:t>
            </a:r>
            <a:r>
              <a:rPr lang="de-AT" dirty="0"/>
              <a:t>Kontakte knüpfen </a:t>
            </a:r>
            <a:r>
              <a:rPr lang="de-AT" dirty="0" smtClean="0"/>
              <a:t>können. </a:t>
            </a:r>
          </a:p>
          <a:p>
            <a:pPr marL="0" indent="0">
              <a:buNone/>
            </a:pPr>
            <a:r>
              <a:rPr lang="de-AT" dirty="0" smtClean="0"/>
              <a:t>Infos dazu finden Sie:</a:t>
            </a:r>
            <a:endParaRPr lang="de-AT" dirty="0"/>
          </a:p>
          <a:p>
            <a:r>
              <a:rPr lang="de-AT" sz="15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auf unserer Master-Website</a:t>
            </a:r>
          </a:p>
          <a:p>
            <a:r>
              <a:rPr lang="de-AT" sz="15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in unserer LinkedIn-Gruppe (WU Master Economics)</a:t>
            </a:r>
          </a:p>
          <a:p>
            <a:r>
              <a:rPr lang="de-AT" sz="15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durch registrieren auf der Mailingliste der Nationalökonomischen Gesellschaft (noeg.ac.at)</a:t>
            </a:r>
          </a:p>
          <a:p>
            <a:r>
              <a:rPr lang="de-AT" sz="15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Master-Club auf </a:t>
            </a:r>
            <a:r>
              <a:rPr lang="de-AT" sz="15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Learn@WU</a:t>
            </a:r>
            <a:endParaRPr lang="de-AT" sz="15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de-AT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AT" dirty="0"/>
              <a:t>Achtung: Auch Praktika/</a:t>
            </a:r>
            <a:r>
              <a:rPr lang="de-AT" dirty="0" err="1"/>
              <a:t>Jobpostings</a:t>
            </a:r>
            <a:r>
              <a:rPr lang="de-AT" dirty="0"/>
              <a:t> werden von uns über diese Kanäle publiziert.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862025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Tolle Studierende!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99" y="1757885"/>
            <a:ext cx="7200801" cy="2395759"/>
          </a:xfrm>
        </p:spPr>
        <p:txBody>
          <a:bodyPr>
            <a:normAutofit fontScale="92500" lnSpcReduction="20000"/>
          </a:bodyPr>
          <a:lstStyle/>
          <a:p>
            <a:r>
              <a:rPr lang="de-AT" sz="1800" dirty="0" smtClean="0"/>
              <a:t>VW-Studierende bringen für ihr Studium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hohe intrinsische Motivation </a:t>
            </a:r>
            <a:r>
              <a:rPr lang="de-AT" sz="1800" dirty="0" smtClean="0"/>
              <a:t>mit!</a:t>
            </a:r>
          </a:p>
          <a:p>
            <a:r>
              <a:rPr lang="de-AT" sz="1800" dirty="0" smtClean="0"/>
              <a:t>Personen mit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Wirtschafts-Know How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de-AT" sz="1800" dirty="0" smtClean="0"/>
              <a:t>und vielfältig einsetzbaren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analytischen Fähigkeiten</a:t>
            </a:r>
          </a:p>
          <a:p>
            <a:r>
              <a:rPr lang="de-AT" sz="1800" dirty="0"/>
              <a:t>VW-Studierende haben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unglaublich viele Talente</a:t>
            </a:r>
            <a:r>
              <a:rPr lang="de-AT" sz="1800" dirty="0"/>
              <a:t>!</a:t>
            </a:r>
          </a:p>
          <a:p>
            <a:r>
              <a:rPr lang="de-AT" sz="1800" dirty="0"/>
              <a:t>Wirklich </a:t>
            </a: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nette </a:t>
            </a:r>
            <a:r>
              <a:rPr lang="de-AT" sz="1800" dirty="0"/>
              <a:t>Menschen!</a:t>
            </a:r>
          </a:p>
          <a:p>
            <a:r>
              <a:rPr lang="de-AT" sz="1800" dirty="0" smtClean="0"/>
              <a:t>Der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soziale Austausch </a:t>
            </a:r>
            <a:r>
              <a:rPr lang="de-AT" sz="1800" dirty="0" smtClean="0"/>
              <a:t>mit anderen Studierenden ist in vielerlei Hinsicht von großer Bedeutung.</a:t>
            </a:r>
          </a:p>
          <a:p>
            <a:r>
              <a:rPr lang="de-AT" sz="1800" dirty="0" smtClean="0"/>
              <a:t>… und vieles mehr!</a:t>
            </a:r>
            <a:endParaRPr lang="de-AT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01.10.2015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4441676"/>
            <a:ext cx="7416824" cy="646331"/>
          </a:xfrm>
          <a:prstGeom prst="rect">
            <a:avLst/>
          </a:prstGeom>
          <a:solidFill>
            <a:srgbClr val="EDF3F9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Tipp</a:t>
            </a:r>
            <a:r>
              <a:rPr lang="de-AT" dirty="0"/>
              <a:t>: </a:t>
            </a:r>
            <a:r>
              <a:rPr lang="de-AT" dirty="0" smtClean="0"/>
              <a:t>Socializing Events: Buffet, Exkursionen zu Karl-Marx Hof und UNIDO, VW-Heuriger</a:t>
            </a:r>
            <a:r>
              <a:rPr lang="de-AT" dirty="0"/>
              <a:t>;</a:t>
            </a:r>
            <a:r>
              <a:rPr lang="de-AT" dirty="0" smtClean="0"/>
              <a:t> VW-Zentrum, ÖH, StrV; Prater,…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45544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Studienaufbau &amp; -inhalte</a:t>
            </a:r>
            <a:br>
              <a:rPr lang="de-AT" dirty="0" smtClean="0"/>
            </a:br>
            <a:r>
              <a:rPr lang="de-AT" dirty="0" smtClean="0"/>
              <a:t>Eingangsphase </a:t>
            </a:r>
            <a:endParaRPr lang="de-AT" i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971600" y="1777380"/>
            <a:ext cx="7122451" cy="3656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/>
              <a:t>Mikroökonomik und Makroökonomik inklusive mathematischer Methoden (LV#0910)</a:t>
            </a:r>
          </a:p>
          <a:p>
            <a:r>
              <a:rPr lang="de-AT" sz="1800" dirty="0" smtClean="0"/>
              <a:t>1. Halbsemester (6 Wochen)</a:t>
            </a:r>
          </a:p>
          <a:p>
            <a:r>
              <a:rPr lang="de-AT" sz="1800" dirty="0" smtClean="0">
                <a:solidFill>
                  <a:srgbClr val="3366CC"/>
                </a:solidFill>
              </a:rPr>
              <a:t>WICHTIG: </a:t>
            </a:r>
            <a:r>
              <a:rPr lang="de-AT" sz="1800" dirty="0" smtClean="0"/>
              <a:t>Positive Absolvierung Voraussetzung für Anmeldung zu weiteren Lehrveranstaltungen </a:t>
            </a:r>
          </a:p>
          <a:p>
            <a:r>
              <a:rPr lang="de-AT" sz="1800" dirty="0" smtClean="0"/>
              <a:t>Zulassung noch bis morgen möglich, Platz in der Vorlesung nach Maßgabe</a:t>
            </a:r>
          </a:p>
          <a:p>
            <a:r>
              <a:rPr lang="de-AT" sz="1800" dirty="0" smtClean="0"/>
              <a:t>Break-out </a:t>
            </a:r>
            <a:r>
              <a:rPr lang="de-AT" sz="1800" dirty="0" err="1" smtClean="0"/>
              <a:t>Room</a:t>
            </a:r>
            <a:r>
              <a:rPr lang="de-AT" sz="1800" dirty="0" smtClean="0"/>
              <a:t> ab 11.10. (immer TC.0.58 </a:t>
            </a:r>
            <a:r>
              <a:rPr lang="de-AT" sz="1800" dirty="0"/>
              <a:t>TC </a:t>
            </a:r>
            <a:r>
              <a:rPr lang="de-AT" sz="1800" dirty="0" smtClean="0"/>
              <a:t>Hall, außer am 12.10. 17:00-19:30 </a:t>
            </a:r>
            <a:r>
              <a:rPr lang="de-AT" sz="1800" dirty="0"/>
              <a:t>TC.3.06 </a:t>
            </a:r>
            <a:r>
              <a:rPr lang="de-AT" sz="1800" dirty="0" smtClean="0"/>
              <a:t>Seminarraum)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01.10.2015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9001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Studienaufbau &amp; -inhalte</a:t>
            </a:r>
            <a:br>
              <a:rPr lang="de-AT" dirty="0" smtClean="0"/>
            </a:br>
            <a:r>
              <a:rPr lang="de-AT" dirty="0" smtClean="0"/>
              <a:t>Pflichtfächer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323528" y="1561456"/>
            <a:ext cx="4308869" cy="3997854"/>
          </a:xfrm>
        </p:spPr>
        <p:txBody>
          <a:bodyPr/>
          <a:lstStyle/>
          <a:p>
            <a:r>
              <a:rPr lang="de-AT" dirty="0" smtClean="0"/>
              <a:t>Anwendungsorientiert</a:t>
            </a:r>
          </a:p>
          <a:p>
            <a:r>
              <a:rPr lang="de-AT" dirty="0" smtClean="0">
                <a:solidFill>
                  <a:srgbClr val="3366CC"/>
                </a:solidFill>
              </a:rPr>
              <a:t>2. Halbsemester</a:t>
            </a:r>
          </a:p>
          <a:p>
            <a:pPr marL="285750" indent="-285750">
              <a:buFontTx/>
              <a:buChar char="-"/>
            </a:pPr>
            <a:r>
              <a:rPr lang="de-AT" sz="1600" dirty="0" smtClean="0"/>
              <a:t>Ausgewählte Themen der Mikroökonomik</a:t>
            </a:r>
          </a:p>
          <a:p>
            <a:pPr marL="285750" indent="-285750">
              <a:buFontTx/>
              <a:buChar char="-"/>
            </a:pPr>
            <a:r>
              <a:rPr lang="de-AT" sz="1600" dirty="0" smtClean="0"/>
              <a:t>Heterodoxe Ökonomik</a:t>
            </a:r>
          </a:p>
          <a:p>
            <a:pPr marL="285750" indent="-285750">
              <a:buFontTx/>
              <a:buChar char="-"/>
            </a:pPr>
            <a:r>
              <a:rPr lang="de-AT" sz="1600" dirty="0" smtClean="0"/>
              <a:t>Spieltheorie </a:t>
            </a:r>
          </a:p>
          <a:p>
            <a:r>
              <a:rPr lang="de-AT" dirty="0" smtClean="0">
                <a:solidFill>
                  <a:srgbClr val="3366CC"/>
                </a:solidFill>
              </a:rPr>
              <a:t>2. Semester (oder 3.)</a:t>
            </a:r>
          </a:p>
          <a:p>
            <a:pPr marL="342900" indent="-342900">
              <a:buFontTx/>
              <a:buChar char="-"/>
            </a:pPr>
            <a:r>
              <a:rPr lang="de-AT" sz="1600" dirty="0" smtClean="0"/>
              <a:t>Finanzwissenschaft</a:t>
            </a:r>
          </a:p>
          <a:p>
            <a:pPr marL="342900" indent="-342900">
              <a:buFontTx/>
              <a:buChar char="-"/>
            </a:pPr>
            <a:r>
              <a:rPr lang="de-AT" sz="1600" dirty="0" smtClean="0"/>
              <a:t>Ökonometrie &amp; empirische Wirtschaftsforschung</a:t>
            </a:r>
          </a:p>
          <a:p>
            <a:pPr marL="342900" indent="-342900">
              <a:buFontTx/>
              <a:buChar char="-"/>
            </a:pPr>
            <a:r>
              <a:rPr lang="de-AT" sz="1600" dirty="0" smtClean="0"/>
              <a:t>Wirtschaftspolitik</a:t>
            </a:r>
          </a:p>
          <a:p>
            <a:pPr marL="342900" indent="-342900">
              <a:buFontTx/>
              <a:buChar char="-"/>
            </a:pPr>
            <a:endParaRPr lang="de-AT" sz="1600" dirty="0"/>
          </a:p>
          <a:p>
            <a:endParaRPr lang="de-AT" sz="1600" dirty="0" smtClean="0">
              <a:solidFill>
                <a:srgbClr val="3366CC"/>
              </a:solidFill>
            </a:endParaRPr>
          </a:p>
          <a:p>
            <a:endParaRPr lang="de-AT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16015" y="1561456"/>
            <a:ext cx="3720357" cy="39978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>
            <a:lvl1pPr marL="265086" indent="-265086" algn="l" defTabSz="9143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283" indent="-285721" algn="l" defTabSz="9143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781" indent="-274610" algn="l" defTabSz="9143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390" indent="-274610" algn="l" defTabSz="9143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4476" indent="-265086" algn="l" defTabSz="91430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3" indent="-228577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6" indent="-228577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0" indent="-228577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03" indent="-228577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Mathematisch orientiert:</a:t>
            </a:r>
          </a:p>
          <a:p>
            <a:r>
              <a:rPr lang="de-AT" dirty="0" smtClean="0">
                <a:solidFill>
                  <a:srgbClr val="3366CC"/>
                </a:solidFill>
              </a:rPr>
              <a:t>2. Halbsemester</a:t>
            </a:r>
          </a:p>
          <a:p>
            <a:pPr marL="342900" indent="-342900">
              <a:buFontTx/>
              <a:buChar char="-"/>
            </a:pPr>
            <a:r>
              <a:rPr lang="de-AT" sz="1600" dirty="0" smtClean="0"/>
              <a:t>Game </a:t>
            </a:r>
            <a:r>
              <a:rPr lang="de-AT" sz="1600" dirty="0" err="1" smtClean="0"/>
              <a:t>Theory</a:t>
            </a:r>
            <a:endParaRPr lang="de-AT" sz="1600" dirty="0" smtClean="0"/>
          </a:p>
          <a:p>
            <a:pPr marL="342900" indent="-342900">
              <a:buFontTx/>
              <a:buChar char="-"/>
            </a:pPr>
            <a:r>
              <a:rPr lang="de-AT" sz="1600" dirty="0" err="1" smtClean="0"/>
              <a:t>Mathematics</a:t>
            </a:r>
            <a:r>
              <a:rPr lang="de-AT" sz="1600" dirty="0" smtClean="0"/>
              <a:t> 1</a:t>
            </a:r>
          </a:p>
          <a:p>
            <a:pPr marL="342900" indent="-342900">
              <a:buFontTx/>
              <a:buChar char="-"/>
            </a:pPr>
            <a:r>
              <a:rPr lang="de-AT" sz="1600" dirty="0" err="1" smtClean="0"/>
              <a:t>Probability</a:t>
            </a:r>
            <a:r>
              <a:rPr lang="de-AT" sz="1600" dirty="0" smtClean="0"/>
              <a:t> &amp; </a:t>
            </a:r>
            <a:r>
              <a:rPr lang="de-AT" sz="1600" dirty="0" err="1" smtClean="0"/>
              <a:t>Statistics</a:t>
            </a:r>
            <a:endParaRPr lang="de-AT" sz="1600" dirty="0" smtClean="0"/>
          </a:p>
          <a:p>
            <a:r>
              <a:rPr lang="de-AT" dirty="0" smtClean="0">
                <a:solidFill>
                  <a:srgbClr val="3366CC"/>
                </a:solidFill>
              </a:rPr>
              <a:t>2. Semester</a:t>
            </a:r>
          </a:p>
          <a:p>
            <a:pPr marL="342900" indent="-342900">
              <a:buFontTx/>
              <a:buChar char="-"/>
            </a:pPr>
            <a:r>
              <a:rPr lang="de-AT" sz="1600" dirty="0" err="1" smtClean="0"/>
              <a:t>Advanced</a:t>
            </a:r>
            <a:r>
              <a:rPr lang="de-AT" sz="1600" dirty="0" smtClean="0"/>
              <a:t> </a:t>
            </a:r>
            <a:r>
              <a:rPr lang="de-AT" sz="1600" dirty="0" err="1" smtClean="0"/>
              <a:t>Microeconomics</a:t>
            </a:r>
            <a:endParaRPr lang="de-AT" sz="1600" dirty="0" smtClean="0"/>
          </a:p>
          <a:p>
            <a:pPr marL="342900" indent="-342900">
              <a:buFontTx/>
              <a:buChar char="-"/>
            </a:pPr>
            <a:r>
              <a:rPr lang="de-AT" sz="1600" dirty="0" err="1" smtClean="0"/>
              <a:t>Econometrics</a:t>
            </a:r>
            <a:endParaRPr lang="de-AT" sz="1600" dirty="0" smtClean="0"/>
          </a:p>
          <a:p>
            <a:pPr marL="342900" indent="-342900">
              <a:buFontTx/>
              <a:buChar char="-"/>
            </a:pPr>
            <a:r>
              <a:rPr lang="de-AT" sz="1600" dirty="0" err="1" smtClean="0"/>
              <a:t>Mathematics</a:t>
            </a:r>
            <a:r>
              <a:rPr lang="de-AT" sz="1600" dirty="0" smtClean="0"/>
              <a:t> 2</a:t>
            </a:r>
            <a:endParaRPr lang="de-AT" sz="1600" dirty="0"/>
          </a:p>
          <a:p>
            <a:r>
              <a:rPr lang="de-AT" dirty="0" smtClean="0">
                <a:solidFill>
                  <a:srgbClr val="3366CC"/>
                </a:solidFill>
              </a:rPr>
              <a:t>3. Semester</a:t>
            </a:r>
          </a:p>
          <a:p>
            <a:pPr marL="342900" indent="-342900">
              <a:buFontTx/>
              <a:buChar char="-"/>
            </a:pPr>
            <a:r>
              <a:rPr lang="de-AT" sz="1600" dirty="0" err="1" smtClean="0"/>
              <a:t>Advanced</a:t>
            </a:r>
            <a:r>
              <a:rPr lang="de-AT" sz="1600" dirty="0" smtClean="0"/>
              <a:t> </a:t>
            </a:r>
            <a:r>
              <a:rPr lang="de-AT" sz="1600" dirty="0" err="1"/>
              <a:t>Macroeconomics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4874760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Studienaufbau &amp; -inhalte</a:t>
            </a:r>
            <a:br>
              <a:rPr lang="de-AT" dirty="0" smtClean="0"/>
            </a:br>
            <a:r>
              <a:rPr lang="de-AT" dirty="0" smtClean="0"/>
              <a:t>Vertiefungsfächer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468317" y="1547816"/>
            <a:ext cx="5543843" cy="3997854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/>
              <a:t>Geld, Kredit &amp; Finanzierung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rgbClr val="3366CC"/>
                </a:solidFill>
              </a:rPr>
              <a:t>Internationale Wirtschaft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/>
              <a:t>Ökonomische Entwicklung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rgbClr val="3366CC"/>
                </a:solidFill>
              </a:rPr>
              <a:t>Öffentliche Wirtschaft &amp; Infrastrukturökonomie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/>
              <a:t>Räumliche Ökonomie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rgbClr val="3366CC"/>
                </a:solidFill>
              </a:rPr>
              <a:t>Regulierungsökonomik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/>
              <a:t>Wirtschafts- &amp; Sozialpolitik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rgbClr val="3366CC"/>
                </a:solidFill>
              </a:rPr>
              <a:t>Arbeitsmarkt- &amp; Organisationsökonomik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/>
              <a:t>Industrieökonomik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rgbClr val="3366CC"/>
                </a:solidFill>
              </a:rPr>
              <a:t>Ökonomik der Verteilung</a:t>
            </a:r>
          </a:p>
          <a:p>
            <a:endParaRPr lang="de-AT" dirty="0"/>
          </a:p>
          <a:p>
            <a:r>
              <a:rPr lang="de-AT" dirty="0" smtClean="0">
                <a:solidFill>
                  <a:srgbClr val="3366CC"/>
                </a:solidFill>
              </a:rPr>
              <a:t>3 zur Wahl </a:t>
            </a:r>
            <a:r>
              <a:rPr lang="de-AT" dirty="0" smtClean="0"/>
              <a:t>im Mathe-Zweig </a:t>
            </a:r>
          </a:p>
          <a:p>
            <a:r>
              <a:rPr lang="de-AT" dirty="0" smtClean="0">
                <a:solidFill>
                  <a:srgbClr val="3366CC"/>
                </a:solidFill>
              </a:rPr>
              <a:t>4 zur Wahl </a:t>
            </a:r>
            <a:r>
              <a:rPr lang="de-AT" dirty="0" smtClean="0"/>
              <a:t>im angewandten Zweig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5724128" y="300151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C00000"/>
                </a:solidFill>
              </a:rPr>
              <a:t>Die Qual der Wahl?</a:t>
            </a:r>
          </a:p>
          <a:p>
            <a:r>
              <a:rPr lang="de-AT" dirty="0" smtClean="0">
                <a:solidFill>
                  <a:srgbClr val="C00000"/>
                </a:solidFill>
              </a:rPr>
              <a:t>Info-Veranstaltung!</a:t>
            </a:r>
          </a:p>
          <a:p>
            <a:r>
              <a:rPr lang="de-AT" dirty="0" smtClean="0">
                <a:solidFill>
                  <a:srgbClr val="C00000"/>
                </a:solidFill>
              </a:rPr>
              <a:t>Check </a:t>
            </a:r>
            <a:r>
              <a:rPr lang="de-AT" dirty="0" err="1" smtClean="0">
                <a:solidFill>
                  <a:srgbClr val="C00000"/>
                </a:solidFill>
              </a:rPr>
              <a:t>your</a:t>
            </a:r>
            <a:r>
              <a:rPr lang="de-AT" dirty="0" smtClean="0">
                <a:solidFill>
                  <a:srgbClr val="C00000"/>
                </a:solidFill>
              </a:rPr>
              <a:t> E-Mails!</a:t>
            </a:r>
            <a:endParaRPr lang="de-A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5694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Studienaufbau &amp; -inhalte</a:t>
            </a:r>
            <a:br>
              <a:rPr lang="de-AT" dirty="0" smtClean="0"/>
            </a:br>
            <a:r>
              <a:rPr lang="de-AT" dirty="0" smtClean="0"/>
              <a:t>Ergänzende Wahlfächer</a:t>
            </a:r>
            <a:endParaRPr lang="de-AT" i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AT" sz="1600" b="1" dirty="0" smtClean="0"/>
              <a:t>Umfang von 9 ECTS</a:t>
            </a:r>
            <a:endParaRPr lang="de-AT" sz="1600" dirty="0" smtClean="0"/>
          </a:p>
          <a:p>
            <a:pPr marL="623888" lvl="1" indent="-263525"/>
            <a:r>
              <a:rPr lang="de-DE" sz="1400" dirty="0"/>
              <a:t>Universitäre Lehrveranstaltung(en) im In- oder Ausland</a:t>
            </a:r>
            <a:endParaRPr lang="de-AT" sz="1400" dirty="0"/>
          </a:p>
          <a:p>
            <a:pPr marL="623888" lvl="1" indent="-263525"/>
            <a:r>
              <a:rPr lang="de-DE" sz="1400" dirty="0" smtClean="0"/>
              <a:t>Lehrveranstaltung(en) </a:t>
            </a:r>
            <a:r>
              <a:rPr lang="de-DE" sz="1400" dirty="0"/>
              <a:t>auf Masterniveau</a:t>
            </a:r>
          </a:p>
          <a:p>
            <a:pPr marL="623888" lvl="1" indent="-263525"/>
            <a:r>
              <a:rPr lang="de-DE" sz="1400" dirty="0" smtClean="0"/>
              <a:t>Volkswirtschaftlicher Bezug</a:t>
            </a:r>
          </a:p>
          <a:p>
            <a:pPr marL="0" lvl="1" indent="0">
              <a:buNone/>
            </a:pPr>
            <a:r>
              <a:rPr lang="de-DE" sz="1600" b="1" dirty="0" smtClean="0"/>
              <a:t>Drei Optionen</a:t>
            </a:r>
            <a:endParaRPr lang="de-AT" sz="1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de-DE" sz="1600" dirty="0" smtClean="0"/>
              <a:t>Vertiefungsfach </a:t>
            </a:r>
            <a:r>
              <a:rPr lang="de-DE" sz="1600" dirty="0"/>
              <a:t>aus dem Master Volkswirtschaft der </a:t>
            </a:r>
            <a:r>
              <a:rPr lang="de-DE" sz="1600" dirty="0" smtClean="0"/>
              <a:t>WU</a:t>
            </a:r>
            <a:endParaRPr lang="de-AT" sz="1600" dirty="0"/>
          </a:p>
          <a:p>
            <a:pPr marL="342900" lvl="0" indent="-342900">
              <a:buFont typeface="+mj-lt"/>
              <a:buAutoNum type="arabicPeriod"/>
            </a:pPr>
            <a:r>
              <a:rPr lang="de-DE" sz="1600" dirty="0" smtClean="0"/>
              <a:t>Andere LVs </a:t>
            </a:r>
            <a:r>
              <a:rPr lang="de-DE" sz="1600" dirty="0"/>
              <a:t>der </a:t>
            </a:r>
            <a:r>
              <a:rPr lang="de-DE" sz="1600" dirty="0" smtClean="0"/>
              <a:t>WU</a:t>
            </a:r>
            <a:endParaRPr lang="de-AT" sz="1600" dirty="0"/>
          </a:p>
          <a:p>
            <a:pPr marL="646112" lvl="1" indent="-285750"/>
            <a:r>
              <a:rPr lang="de-DE" sz="1400" dirty="0" smtClean="0"/>
              <a:t>Zusatzangebot "VW </a:t>
            </a:r>
            <a:r>
              <a:rPr lang="de-DE" sz="1400" dirty="0"/>
              <a:t>und Sozioökonomie" </a:t>
            </a:r>
            <a:r>
              <a:rPr lang="de-DE" sz="1400" dirty="0" smtClean="0"/>
              <a:t>(siehe Negativ-Liste </a:t>
            </a:r>
            <a:r>
              <a:rPr lang="de-DE" sz="1400" dirty="0"/>
              <a:t>auf </a:t>
            </a:r>
            <a:r>
              <a:rPr lang="de-DE" sz="1400" dirty="0" smtClean="0"/>
              <a:t>Website)</a:t>
            </a:r>
            <a:endParaRPr lang="de-AT" sz="1400" dirty="0"/>
          </a:p>
          <a:p>
            <a:pPr marL="646112" lvl="1" indent="-285750"/>
            <a:r>
              <a:rPr lang="de-DE" sz="1400" dirty="0" smtClean="0"/>
              <a:t>LVs </a:t>
            </a:r>
            <a:r>
              <a:rPr lang="de-DE" sz="1400" dirty="0"/>
              <a:t>anderer Masterstudien an der </a:t>
            </a:r>
            <a:r>
              <a:rPr lang="de-DE" sz="1400" dirty="0" smtClean="0"/>
              <a:t>WU</a:t>
            </a:r>
            <a:r>
              <a:rPr lang="de-AT" sz="1400" dirty="0"/>
              <a:t> ➔ </a:t>
            </a:r>
            <a:r>
              <a:rPr lang="de-DE" sz="1400" dirty="0" smtClean="0"/>
              <a:t>Programmleitung, Verfügbarkeit der Plätze</a:t>
            </a:r>
            <a:endParaRPr lang="de-AT" sz="1400" dirty="0"/>
          </a:p>
          <a:p>
            <a:pPr marL="342900" lvl="0" indent="-342900">
              <a:buFont typeface="+mj-lt"/>
              <a:buAutoNum type="arabicPeriod"/>
            </a:pPr>
            <a:r>
              <a:rPr lang="de-DE" sz="1600" dirty="0"/>
              <a:t>Sonstige </a:t>
            </a:r>
            <a:r>
              <a:rPr lang="de-DE" sz="1600" dirty="0" smtClean="0"/>
              <a:t>Lehrveranstaltungen </a:t>
            </a:r>
            <a:r>
              <a:rPr lang="de-AT" sz="1400" dirty="0" smtClean="0"/>
              <a:t>➔ </a:t>
            </a:r>
            <a:r>
              <a:rPr lang="de-DE" sz="1400" dirty="0" smtClean="0"/>
              <a:t>Studienzulassung </a:t>
            </a:r>
            <a:endParaRPr lang="de-AT" sz="1400" dirty="0"/>
          </a:p>
          <a:p>
            <a:pPr marL="0" indent="0">
              <a:buNone/>
            </a:pPr>
            <a:endParaRPr lang="de-AT" sz="16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2851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2009155"/>
            <a:ext cx="7056784" cy="228850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AT" sz="3600" dirty="0" smtClean="0">
                <a:solidFill>
                  <a:srgbClr val="0070C0"/>
                </a:solidFill>
              </a:rPr>
              <a:t>Herzlich Willkommen im Masterstudium Volkswirtschaft </a:t>
            </a:r>
          </a:p>
          <a:p>
            <a:pPr marL="0" indent="0" algn="ctr">
              <a:buNone/>
            </a:pPr>
            <a:r>
              <a:rPr lang="de-AT" sz="3600" dirty="0" smtClean="0">
                <a:solidFill>
                  <a:srgbClr val="0070C0"/>
                </a:solidFill>
              </a:rPr>
              <a:t>an der WU!</a:t>
            </a:r>
            <a:endParaRPr lang="de-AT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12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Studienaufbau &amp; -inhalte</a:t>
            </a:r>
            <a:br>
              <a:rPr lang="de-AT" dirty="0" smtClean="0"/>
            </a:br>
            <a:r>
              <a:rPr lang="de-AT" dirty="0" smtClean="0"/>
              <a:t>Studienabschluss</a:t>
            </a:r>
            <a:endParaRPr lang="de-AT" i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672018" y="1705372"/>
            <a:ext cx="7422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Wissenschaftliches Seminar: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400" dirty="0" smtClean="0"/>
              <a:t>Findet jedes Semester statt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400" dirty="0" smtClean="0"/>
              <a:t>Präsentation der Masterarbeit</a:t>
            </a:r>
            <a:endParaRPr lang="de-AT" sz="1400" dirty="0"/>
          </a:p>
          <a:p>
            <a:endParaRPr lang="de-AT" dirty="0" smtClean="0"/>
          </a:p>
          <a:p>
            <a:r>
              <a:rPr lang="de-AT" dirty="0" smtClean="0"/>
              <a:t>Masterarbeit: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400" dirty="0" smtClean="0"/>
              <a:t>Jedes Semester Informationsveranstaltung</a:t>
            </a:r>
          </a:p>
          <a:p>
            <a:r>
              <a:rPr lang="de-AT" sz="1400" dirty="0" smtClean="0"/>
              <a:t>	-&gt; Nächste am Mi. </a:t>
            </a:r>
            <a:r>
              <a:rPr lang="de-DE" sz="1400" dirty="0" smtClean="0"/>
              <a:t>14</a:t>
            </a:r>
            <a:r>
              <a:rPr lang="de-DE" sz="1400" dirty="0"/>
              <a:t>. Dezember ab 16:30 Uhr im </a:t>
            </a:r>
            <a:endParaRPr lang="de-DE" sz="1400" dirty="0" smtClean="0"/>
          </a:p>
          <a:p>
            <a:r>
              <a:rPr lang="de-DE" sz="1400" dirty="0"/>
              <a:t>	</a:t>
            </a:r>
            <a:r>
              <a:rPr lang="de-DE" sz="1400" dirty="0" smtClean="0"/>
              <a:t>Hörsaal 6.032 </a:t>
            </a:r>
            <a:r>
              <a:rPr lang="de-DE" sz="1400" dirty="0"/>
              <a:t>der Executive </a:t>
            </a:r>
            <a:r>
              <a:rPr lang="de-DE" sz="1400" dirty="0" smtClean="0"/>
              <a:t>Academy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84987" y="400962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Alle Details zum Aufbau des Studiums (ECTS, Studienplan, Stundentafel): </a:t>
            </a:r>
            <a:r>
              <a:rPr lang="de-AT" sz="1600" dirty="0" smtClean="0">
                <a:solidFill>
                  <a:srgbClr val="3366CC"/>
                </a:solidFill>
              </a:rPr>
              <a:t>https</a:t>
            </a:r>
            <a:r>
              <a:rPr lang="de-AT" sz="1600" dirty="0">
                <a:solidFill>
                  <a:srgbClr val="3366CC"/>
                </a:solidFill>
              </a:rPr>
              <a:t>://www.wu.ac.at/studierende/mein-studium/master/volkswirtschaft/studienaufbau-inhalte/</a:t>
            </a:r>
          </a:p>
        </p:txBody>
      </p:sp>
    </p:spTree>
    <p:extLst>
      <p:ext uri="{BB962C8B-B14F-4D97-AF65-F5344CB8AC3E}">
        <p14:creationId xmlns:p14="http://schemas.microsoft.com/office/powerpoint/2010/main" val="148288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22" y="320824"/>
            <a:ext cx="6558250" cy="952500"/>
          </a:xfrm>
        </p:spPr>
        <p:txBody>
          <a:bodyPr/>
          <a:lstStyle/>
          <a:p>
            <a:r>
              <a:rPr lang="de-AT" dirty="0" smtClean="0"/>
              <a:t>Außercurriculares Angebot (Freiwillig)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39100" y="1489349"/>
            <a:ext cx="7776048" cy="385870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900" dirty="0" smtClean="0"/>
              <a:t>Auffrischungskurs </a:t>
            </a:r>
            <a:r>
              <a:rPr lang="de-DE" sz="1900" dirty="0"/>
              <a:t>Mathematik – war ein Erfolg</a:t>
            </a:r>
            <a:r>
              <a:rPr lang="de-DE" sz="1900" dirty="0" smtClean="0"/>
              <a:t>!</a:t>
            </a:r>
          </a:p>
          <a:p>
            <a:pPr lvl="1">
              <a:lnSpc>
                <a:spcPct val="120000"/>
              </a:lnSpc>
            </a:pPr>
            <a:r>
              <a:rPr lang="de-DE" sz="1700" dirty="0" smtClean="0"/>
              <a:t>Teilgenommen/Nicht Teilgenommen</a:t>
            </a:r>
          </a:p>
          <a:p>
            <a:pPr marL="255562" lvl="1" indent="0">
              <a:lnSpc>
                <a:spcPct val="120000"/>
              </a:lnSpc>
              <a:buNone/>
            </a:pPr>
            <a:endParaRPr lang="de-DE" sz="1700" dirty="0"/>
          </a:p>
          <a:p>
            <a:pPr marL="0" indent="0">
              <a:lnSpc>
                <a:spcPct val="120000"/>
              </a:lnSpc>
              <a:buNone/>
            </a:pPr>
            <a:r>
              <a:rPr lang="de-DE" sz="1900" dirty="0"/>
              <a:t>Auffrischungskurs Ökonometrie </a:t>
            </a:r>
          </a:p>
          <a:p>
            <a:pPr lvl="1">
              <a:lnSpc>
                <a:spcPct val="120000"/>
              </a:lnSpc>
            </a:pPr>
            <a:r>
              <a:rPr lang="de-DE" sz="1700" dirty="0"/>
              <a:t>In den Semesterferien</a:t>
            </a:r>
          </a:p>
          <a:p>
            <a:pPr lvl="1">
              <a:lnSpc>
                <a:spcPct val="120000"/>
              </a:lnSpc>
            </a:pPr>
            <a:r>
              <a:rPr lang="de-DE" sz="1700" dirty="0"/>
              <a:t>Benotet </a:t>
            </a:r>
          </a:p>
          <a:p>
            <a:pPr lvl="1">
              <a:lnSpc>
                <a:spcPct val="120000"/>
              </a:lnSpc>
            </a:pPr>
            <a:r>
              <a:rPr lang="de-DE" sz="1700" dirty="0"/>
              <a:t>Anmeldung über LPIS mittels „Nummerneingabe“</a:t>
            </a:r>
          </a:p>
          <a:p>
            <a:pPr marL="255562" lvl="1" indent="0">
              <a:lnSpc>
                <a:spcPct val="120000"/>
              </a:lnSpc>
              <a:buNone/>
            </a:pPr>
            <a:endParaRPr lang="de-DE" sz="1900" dirty="0"/>
          </a:p>
          <a:p>
            <a:pPr marL="0" indent="0">
              <a:buNone/>
            </a:pPr>
            <a:r>
              <a:rPr lang="de-AT" sz="1900" dirty="0"/>
              <a:t>Workshop Wissenschaftliches Schreiben</a:t>
            </a:r>
          </a:p>
          <a:p>
            <a:pPr lvl="1">
              <a:lnSpc>
                <a:spcPct val="120000"/>
              </a:lnSpc>
            </a:pPr>
            <a:r>
              <a:rPr lang="de-AT" sz="1700" dirty="0"/>
              <a:t>1x im Jahr (Sommersemester), 2 x 4 </a:t>
            </a:r>
            <a:r>
              <a:rPr lang="de-AT" sz="1700" dirty="0" smtClean="0"/>
              <a:t>Stunden</a:t>
            </a:r>
          </a:p>
          <a:p>
            <a:pPr lvl="1">
              <a:lnSpc>
                <a:spcPct val="120000"/>
              </a:lnSpc>
            </a:pPr>
            <a:r>
              <a:rPr lang="de-AT" sz="1700" dirty="0" smtClean="0"/>
              <a:t>keine </a:t>
            </a:r>
            <a:r>
              <a:rPr lang="de-AT" sz="1700" dirty="0"/>
              <a:t>Note</a:t>
            </a:r>
          </a:p>
          <a:p>
            <a:pPr marL="0" indent="0">
              <a:buNone/>
            </a:pPr>
            <a:endParaRPr lang="de-AT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4596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Kontakt und Info</a:t>
            </a:r>
            <a:endParaRPr lang="de-AT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01.10.2015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1633364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Master VW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smtClean="0">
                <a:hlinkClick r:id="rId3"/>
              </a:rPr>
              <a:t>mastervw@wu.ac.at</a:t>
            </a:r>
            <a:endParaRPr lang="de-A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smtClean="0"/>
              <a:t>Master-Club auf </a:t>
            </a:r>
            <a:r>
              <a:rPr lang="de-AT" dirty="0" err="1" smtClean="0">
                <a:hlinkClick r:id="rId4"/>
              </a:rPr>
              <a:t>Learn@wu</a:t>
            </a:r>
            <a:endParaRPr lang="de-A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smtClean="0">
                <a:hlinkClick r:id="rId5"/>
              </a:rPr>
              <a:t>Website Master VW </a:t>
            </a:r>
            <a:endParaRPr lang="de-AT" dirty="0" smtClean="0"/>
          </a:p>
          <a:p>
            <a:endParaRPr lang="de-AT" dirty="0"/>
          </a:p>
          <a:p>
            <a:r>
              <a:rPr lang="de-AT" dirty="0" smtClean="0"/>
              <a:t>Andere wichtige Stellen an der WU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smtClean="0">
                <a:hlinkClick r:id="rId6"/>
              </a:rPr>
              <a:t>Prüfungsorganisation:</a:t>
            </a:r>
            <a:r>
              <a:rPr lang="de-AT" dirty="0" smtClean="0"/>
              <a:t> Noten, Leistungsnachweis, Abschlusszeugnis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smtClean="0">
                <a:hlinkClick r:id="rId7"/>
              </a:rPr>
              <a:t>Studienrecht:</a:t>
            </a:r>
            <a:r>
              <a:rPr lang="de-AT" dirty="0" smtClean="0"/>
              <a:t> Anerkennung von externen Prüfungsleistungen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smtClean="0">
                <a:hlinkClick r:id="rId8"/>
              </a:rPr>
              <a:t>Zentrum für Auslandsstudien (ZAS): </a:t>
            </a:r>
            <a:r>
              <a:rPr lang="de-AT" dirty="0" smtClean="0"/>
              <a:t>Auslandssemester</a:t>
            </a:r>
          </a:p>
        </p:txBody>
      </p:sp>
    </p:spTree>
    <p:extLst>
      <p:ext uri="{BB962C8B-B14F-4D97-AF65-F5344CB8AC3E}">
        <p14:creationId xmlns:p14="http://schemas.microsoft.com/office/powerpoint/2010/main" val="3426599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Danke für Ihre Aufmerksamkeit!</a:t>
            </a:r>
            <a:endParaRPr lang="de-AT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67544" y="4801716"/>
            <a:ext cx="7484618" cy="504056"/>
          </a:xfr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08928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VW Zentrum für Studierende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Sarah Beran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Selim Banabak</a:t>
            </a:r>
          </a:p>
          <a:p>
            <a:pPr>
              <a:lnSpc>
                <a:spcPct val="150000"/>
              </a:lnSpc>
            </a:pPr>
            <a:endParaRPr lang="de-AT" dirty="0"/>
          </a:p>
          <a:p>
            <a:r>
              <a:rPr lang="de-DE" dirty="0" smtClean="0">
                <a:hlinkClick r:id="rId3"/>
              </a:rPr>
              <a:t>www.wu.ac.at/economics/vw-zentrum</a:t>
            </a:r>
            <a:endParaRPr lang="de-DE" dirty="0" smtClean="0"/>
          </a:p>
          <a:p>
            <a:r>
              <a:rPr lang="de-AT" u="sng" dirty="0">
                <a:hlinkClick r:id="rId4"/>
              </a:rPr>
              <a:t>vw-zentrum@wu.ac.at</a:t>
            </a:r>
            <a:endParaRPr lang="de-DE" dirty="0"/>
          </a:p>
          <a:p>
            <a:endParaRPr lang="de-DE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4697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Mastervertretung </a:t>
            </a:r>
            <a:r>
              <a:rPr lang="de-DE" dirty="0" err="1" smtClean="0"/>
              <a:t>VW.SozÖK.SEEP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Florian </a:t>
            </a:r>
            <a:r>
              <a:rPr lang="en-GB" dirty="0" err="1"/>
              <a:t>Bohinc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smtClean="0"/>
              <a:t>Franziska Disslbacher</a:t>
            </a:r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www.vwsozoekseep.at</a:t>
            </a:r>
            <a:r>
              <a:rPr lang="en-GB" dirty="0"/>
              <a:t> </a:t>
            </a:r>
            <a:endParaRPr lang="en-GB" dirty="0" smtClean="0"/>
          </a:p>
          <a:p>
            <a:r>
              <a:rPr lang="de-AT" dirty="0">
                <a:hlinkClick r:id="rId4"/>
              </a:rPr>
              <a:t>mastervertretung@vwsozoekseep.at</a:t>
            </a:r>
            <a:r>
              <a:rPr lang="de-AT" dirty="0"/>
              <a:t> </a:t>
            </a:r>
          </a:p>
          <a:p>
            <a:endParaRPr lang="en-GB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122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 Volkswirtschaft - Team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539552" y="1561356"/>
            <a:ext cx="7848872" cy="3656657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Organisation</a:t>
            </a:r>
            <a:r>
              <a:rPr lang="en-US" dirty="0" smtClean="0"/>
              <a:t>: </a:t>
            </a:r>
          </a:p>
          <a:p>
            <a:pPr marL="255562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Stephanie Calhoun (</a:t>
            </a:r>
            <a:r>
              <a:rPr lang="en-US" sz="2000" dirty="0" err="1" smtClean="0"/>
              <a:t>Programmkoordination</a:t>
            </a:r>
            <a:r>
              <a:rPr lang="en-US" sz="2000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Inhaltliche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Fragen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zum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Masterstudium</a:t>
            </a:r>
            <a:r>
              <a:rPr lang="en-US" dirty="0" smtClean="0"/>
              <a:t>: </a:t>
            </a:r>
          </a:p>
          <a:p>
            <a:pPr marL="255562" lvl="1" indent="0">
              <a:buNone/>
            </a:pPr>
            <a:r>
              <a:rPr lang="en-US" sz="2000" dirty="0" smtClean="0"/>
              <a:t>	Guido </a:t>
            </a:r>
            <a:r>
              <a:rPr lang="en-US" sz="2000" dirty="0" err="1" smtClean="0"/>
              <a:t>Schäfer</a:t>
            </a:r>
            <a:r>
              <a:rPr lang="en-US" sz="2000" dirty="0" smtClean="0"/>
              <a:t>, </a:t>
            </a:r>
            <a:r>
              <a:rPr lang="en-US" sz="2000" dirty="0"/>
              <a:t>Jesus Crespo </a:t>
            </a:r>
            <a:r>
              <a:rPr lang="en-US" sz="2000" dirty="0" err="1"/>
              <a:t>Cuaresma</a:t>
            </a:r>
            <a:r>
              <a:rPr lang="en-US" sz="2000" dirty="0"/>
              <a:t> </a:t>
            </a:r>
            <a:r>
              <a:rPr lang="en-US" sz="2000" dirty="0" smtClean="0"/>
              <a:t>	(</a:t>
            </a:r>
            <a:r>
              <a:rPr lang="en-US" sz="2000" dirty="0" err="1" smtClean="0"/>
              <a:t>Programmleitung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0259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Überblick</a:t>
            </a:r>
            <a:endParaRPr lang="de-AT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154783"/>
              </p:ext>
            </p:extLst>
          </p:nvPr>
        </p:nvGraphicFramePr>
        <p:xfrm>
          <a:off x="1110035" y="1541463"/>
          <a:ext cx="6846341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438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22" y="320824"/>
            <a:ext cx="6414234" cy="952500"/>
          </a:xfrm>
        </p:spPr>
        <p:txBody>
          <a:bodyPr>
            <a:normAutofit/>
          </a:bodyPr>
          <a:lstStyle/>
          <a:p>
            <a:r>
              <a:rPr lang="de-AT" dirty="0" smtClean="0"/>
              <a:t>Besonderheiten des WU Masterprogramms Volkswirtschaft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705372"/>
            <a:ext cx="7056784" cy="30963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e-AT" sz="1800" dirty="0" smtClean="0"/>
              <a:t>Fokus auf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Applied Economics </a:t>
            </a:r>
            <a:r>
              <a:rPr lang="de-AT" sz="1800" dirty="0" smtClean="0"/>
              <a:t>und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analytischen Fähigkeiten</a:t>
            </a:r>
          </a:p>
          <a:p>
            <a:pPr>
              <a:spcAft>
                <a:spcPts val="1200"/>
              </a:spcAft>
            </a:pPr>
            <a:r>
              <a:rPr lang="de-AT" sz="1800" dirty="0" smtClean="0"/>
              <a:t>Zahlreiche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Spezialisierungsmöglichkeiten</a:t>
            </a:r>
            <a:r>
              <a:rPr lang="de-AT" sz="1800" dirty="0" smtClean="0"/>
              <a:t>, viele attraktive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Partneruniversitäten</a:t>
            </a:r>
          </a:p>
          <a:p>
            <a:pPr>
              <a:spcAft>
                <a:spcPts val="1200"/>
              </a:spcAft>
            </a:pPr>
            <a:r>
              <a:rPr lang="de-AT" sz="18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Forschungsstarkes Department</a:t>
            </a:r>
          </a:p>
          <a:p>
            <a:pPr>
              <a:spcAft>
                <a:spcPts val="1200"/>
              </a:spcAft>
            </a:pPr>
            <a:r>
              <a:rPr lang="de-AT" sz="1800" dirty="0" smtClean="0"/>
              <a:t>Intakte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Jobperspektiven</a:t>
            </a:r>
          </a:p>
          <a:p>
            <a:pPr>
              <a:spcAft>
                <a:spcPts val="1200"/>
              </a:spcAft>
            </a:pPr>
            <a:r>
              <a:rPr lang="de-AT" sz="1800" dirty="0" smtClean="0"/>
              <a:t>Wien als </a:t>
            </a: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interessanter Ort </a:t>
            </a:r>
            <a:r>
              <a:rPr lang="de-AT" sz="1800" dirty="0" smtClean="0"/>
              <a:t>für ein Ökonomiestudium</a:t>
            </a:r>
          </a:p>
          <a:p>
            <a:pPr>
              <a:spcAft>
                <a:spcPts val="1200"/>
              </a:spcAft>
            </a:pPr>
            <a:r>
              <a:rPr lang="de-AT" sz="18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40%</a:t>
            </a:r>
            <a:r>
              <a:rPr lang="de-AT" sz="1800" dirty="0" smtClean="0"/>
              <a:t> mehr </a:t>
            </a:r>
            <a:r>
              <a:rPr lang="de-AT" sz="1800" dirty="0" err="1" smtClean="0"/>
              <a:t>StudienanfängerInnen</a:t>
            </a:r>
            <a:r>
              <a:rPr lang="de-AT" sz="1800" dirty="0" smtClean="0"/>
              <a:t> im heurigen Jahr!</a:t>
            </a:r>
            <a:endParaRPr lang="de-AT" sz="1800" dirty="0"/>
          </a:p>
          <a:p>
            <a:pPr marL="0" indent="0">
              <a:buNone/>
            </a:pPr>
            <a:endParaRPr lang="de-AT" sz="1800" dirty="0" smtClean="0"/>
          </a:p>
        </p:txBody>
      </p:sp>
      <p:sp>
        <p:nvSpPr>
          <p:cNvPr id="6" name="AutoShape 2" descr="Bildergebnis für immanuel kant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" name="AutoShape 4" descr="Bildergebnis für immanuel kant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2857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Applied Economics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1633364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Applied Economics =</a:t>
            </a:r>
          </a:p>
          <a:p>
            <a:r>
              <a:rPr lang="de-AT" dirty="0" smtClean="0"/>
              <a:t>	</a:t>
            </a:r>
            <a:r>
              <a:rPr lang="de-AT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Anwendung ökonomischer Theorien und Methoden </a:t>
            </a:r>
            <a:r>
              <a:rPr lang="de-AT" dirty="0" smtClean="0"/>
              <a:t>	auf Arbeitsmarkt, Verteilung, Außenhandel, 	Geldpolitik, Finanzsektor, Fiskalpolitik, Sozialpolitik, 	Regulierung, Entwicklung, Industrieökonomik …</a:t>
            </a:r>
          </a:p>
          <a:p>
            <a:endParaRPr lang="de-AT" dirty="0"/>
          </a:p>
          <a:p>
            <a:r>
              <a:rPr lang="de-AT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Die Vielfalt an Vertiefungsfächern ist ein Herzstück der VW-Ausbildung an der WU.</a:t>
            </a:r>
            <a:r>
              <a:rPr lang="de-AT" dirty="0"/>
              <a:t> </a:t>
            </a:r>
            <a:r>
              <a:rPr lang="de-AT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Wählen Sie gezielt die Vertiefungsfächer in Hinblick auf persönliche Interessen, berufliche Perspektiven,… aus.</a:t>
            </a:r>
          </a:p>
          <a:p>
            <a:endParaRPr lang="de-AT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3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Tipps Vertiefungsfächer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de-AT" dirty="0" smtClean="0"/>
              <a:t>Unsere Hilfestellungen: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 smtClean="0"/>
              <a:t>Jedes Semester </a:t>
            </a:r>
            <a:r>
              <a:rPr lang="de-AT" dirty="0" smtClean="0">
                <a:solidFill>
                  <a:srgbClr val="3366CC"/>
                </a:solidFill>
              </a:rPr>
              <a:t>Informationsveranstaltung</a:t>
            </a:r>
            <a:r>
              <a:rPr lang="de-AT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 smtClean="0"/>
              <a:t>Zu Semesterbeginn erhalten Sie nicht nur Angebot des aktuellen Semesters, sondern auch </a:t>
            </a:r>
            <a:r>
              <a:rPr lang="de-AT" dirty="0" smtClean="0">
                <a:solidFill>
                  <a:srgbClr val="3366CC"/>
                </a:solidFill>
              </a:rPr>
              <a:t>Vorschau</a:t>
            </a:r>
            <a:r>
              <a:rPr lang="de-AT" dirty="0" smtClean="0"/>
              <a:t> für kommendes Semester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 smtClean="0"/>
              <a:t>Zu beachten: </a:t>
            </a:r>
            <a:r>
              <a:rPr lang="de-AT" dirty="0" smtClean="0">
                <a:solidFill>
                  <a:srgbClr val="3366CC"/>
                </a:solidFill>
              </a:rPr>
              <a:t>Anmeldung </a:t>
            </a:r>
            <a:r>
              <a:rPr lang="de-AT" dirty="0" smtClean="0"/>
              <a:t>Vertiefungsfächer an anderem Datum als Pflichtfächer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6371434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Auslandssemester an einer Partneruniversität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683568" y="1561356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AT" dirty="0"/>
              <a:t>Die WU hat mit über 120 Unis </a:t>
            </a:r>
            <a:r>
              <a:rPr lang="de-AT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eines der größten Netzwerke</a:t>
            </a:r>
            <a:r>
              <a:rPr lang="de-AT" b="1" dirty="0">
                <a:solidFill>
                  <a:srgbClr val="7030A0"/>
                </a:solidFill>
              </a:rPr>
              <a:t> </a:t>
            </a:r>
            <a:r>
              <a:rPr lang="de-AT" dirty="0"/>
              <a:t>an Partnerunis in Europa.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AT" dirty="0"/>
              <a:t>Man kann </a:t>
            </a:r>
            <a:r>
              <a:rPr lang="de-AT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praktisch jedes Themengebiet </a:t>
            </a:r>
            <a:r>
              <a:rPr lang="de-AT" dirty="0"/>
              <a:t>bei international </a:t>
            </a:r>
            <a:r>
              <a:rPr lang="de-AT" dirty="0" smtClean="0"/>
              <a:t>renommierten WissenschaftlerInnen </a:t>
            </a:r>
            <a:r>
              <a:rPr lang="de-AT" dirty="0"/>
              <a:t>studieren.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Z.B.: Arbeitsmarkt und Sozialpolitik in Skandinavien</a:t>
            </a: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, Geldpolitik in Frankfurt, Finanzsektor in der Schweiz und Großbritannien, Fiskalpolitik in Berlin, Transformationsökonomik in Prag, Wirtschaftswachstum in Asien, Energieökonomie in Norwegen, Wirtschaftstheorie in Mannheim, </a:t>
            </a:r>
            <a:r>
              <a:rPr lang="de-AT" sz="1400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Louvain</a:t>
            </a: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&amp; Zürich …</a:t>
            </a:r>
          </a:p>
        </p:txBody>
      </p:sp>
    </p:spTree>
    <p:extLst>
      <p:ext uri="{BB962C8B-B14F-4D97-AF65-F5344CB8AC3E}">
        <p14:creationId xmlns:p14="http://schemas.microsoft.com/office/powerpoint/2010/main" val="3637208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Tipps zum Thema Auslandssemester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de-AT" dirty="0" smtClean="0"/>
              <a:t>Zentrum für Auslandsstudien (ZAS): </a:t>
            </a:r>
            <a:br>
              <a:rPr lang="de-AT" dirty="0" smtClean="0"/>
            </a:b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Informationen auf der </a:t>
            </a: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  <a:hlinkClick r:id="rId2" action="ppaction://hlinkfile"/>
              </a:rPr>
              <a:t>ZAS-Website</a:t>
            </a: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-&gt; auch zu finden: umfangreiche Kursanrechnungslisten für VW-Master</a:t>
            </a:r>
            <a:endParaRPr lang="de-AT" sz="1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r>
              <a:rPr lang="de-AT" dirty="0" smtClean="0"/>
              <a:t>Bewerbungstermin 1 für Wintersemester 2017/18: </a:t>
            </a:r>
            <a:br>
              <a:rPr lang="de-AT" dirty="0" smtClean="0"/>
            </a:b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5. Dezember 2016 bis 15. Dezember 2016 !!!</a:t>
            </a:r>
          </a:p>
          <a:p>
            <a:r>
              <a:rPr lang="de-AT" dirty="0" smtClean="0"/>
              <a:t>Infoveranstaltungen ZAS: </a:t>
            </a:r>
            <a:br>
              <a:rPr lang="de-AT" dirty="0" smtClean="0"/>
            </a:b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- Messe „Go </a:t>
            </a: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Global“:</a:t>
            </a:r>
            <a:b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	Mi. </a:t>
            </a: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19. Oktober 11-15 Uhr, LC (Forum, Festsaal 1 &amp; 2, Galerie</a:t>
            </a: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)</a:t>
            </a: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- Infosession für </a:t>
            </a: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Masterstudierende </a:t>
            </a: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(deutsch):</a:t>
            </a:r>
            <a:b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	Mi</a:t>
            </a: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, 30. November 18:00-19:30, TC.0.02 </a:t>
            </a:r>
            <a:r>
              <a:rPr lang="de-AT" sz="1400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Red</a:t>
            </a: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Bull </a:t>
            </a: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Hörsaal</a:t>
            </a:r>
          </a:p>
          <a:p>
            <a:r>
              <a:rPr lang="de-AT" dirty="0"/>
              <a:t>Eigene Informationsveranstaltung des Masterprogramms: </a:t>
            </a:r>
            <a: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de-AT" sz="1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de-AT" sz="1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7. November 17:00-18:00 Ernst &amp; Young Hörsaal TC.2.02</a:t>
            </a:r>
          </a:p>
          <a:p>
            <a:endParaRPr lang="de-AT" sz="1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01.10.2015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3466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014-10-09 Welcome-Veranstaltung">
  <a:themeElements>
    <a:clrScheme name="WU Farbschema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16zu10.potx" id="{7DE3010F-DEF5-46CE-AE0B-5F0EF47AF79D}" vid="{02F2F115-F86A-4181-882D-DFCB3FA9A1E9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mit Beispielfolien im Format 16 :10 für den neuen WU-Campus im Farbschema Blau</Beschreibung>
    <TaxCatchAll xmlns="08b0a3ee-3d2a-451c-9a1a-7e5d5b0c9c77">
      <Value>403</Value>
      <Value>1028</Value>
      <Value>266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  <TermInfo xmlns="http://schemas.microsoft.com/office/infopath/2007/PartnerControls">
          <TermName xmlns="http://schemas.microsoft.com/office/infopath/2007/PartnerControls">WU Vorlagen</TermName>
          <TermId xmlns="http://schemas.microsoft.com/office/infopath/2007/PartnerControls">e1b88cb0-f013-4860-af99-230b47ac7aa3</TermId>
        </TermInfo>
      </Terms>
    </WU_x0020_ThemaTaxHTField0>
    <Format xmlns="dde413db-0745-4f3a-8dca-564dc7ff6f7d">Office 2007/2010</Forma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" ma:contentTypeDescription="Ein neues Dokument erstellen." ma:contentTypeScope="" ma:versionID="a90e63e2b91c4c0bb886c36541ac69f1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d9fa4ce349b21dac963f2fd6ee575b08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readOnly="false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default="Office 2007/2010" ma:format="Dropdown" ma:internalName="Format">
      <xsd:simpleType>
        <xsd:restriction base="dms:Choice">
          <xsd:enumeration value="LaTeX"/>
          <xsd:enumeration value="Office 2003"/>
          <xsd:enumeration value="Office 2007/2010"/>
          <xsd:enumeration value="OpenOffice 3.0"/>
        </xsd:restrict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AA34EF-D584-4BC1-B0D8-B8211D1336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0BE6F3-9311-49E3-99E3-4863B13AEFF6}">
  <ds:schemaRefs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dde413db-0745-4f3a-8dca-564dc7ff6f7d"/>
    <ds:schemaRef ds:uri="08b0a3ee-3d2a-451c-9a1a-7e5d5b0c9c77"/>
    <ds:schemaRef ds:uri="1a8d9a65-8471-4209-a900-f8e11db75e0a"/>
  </ds:schemaRefs>
</ds:datastoreItem>
</file>

<file path=customXml/itemProps3.xml><?xml version="1.0" encoding="utf-8"?>
<ds:datastoreItem xmlns:ds="http://schemas.openxmlformats.org/officeDocument/2006/customXml" ds:itemID="{22A1CB95-37D7-440C-9E11-A83511D3B7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2014-10-09 Welcome-Veranstaltung.pptx</Template>
  <TotalTime>0</TotalTime>
  <Words>951</Words>
  <Application>Microsoft Office PowerPoint</Application>
  <PresentationFormat>Bildschirmpräsentation (16:10)</PresentationFormat>
  <Paragraphs>209</Paragraphs>
  <Slides>25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Verdana</vt:lpstr>
      <vt:lpstr>Wingdings</vt:lpstr>
      <vt:lpstr>2014-10-09 Welcome-Veranstaltung</vt:lpstr>
      <vt:lpstr>Welcome-Veranstaltung  Master Volkswirtschaft</vt:lpstr>
      <vt:lpstr>PowerPoint-Präsentation</vt:lpstr>
      <vt:lpstr>Master Volkswirtschaft - Team</vt:lpstr>
      <vt:lpstr>Überblick</vt:lpstr>
      <vt:lpstr>Besonderheiten des WU Masterprogramms Volkswirtschaft</vt:lpstr>
      <vt:lpstr>Applied Economics </vt:lpstr>
      <vt:lpstr>Tipps Vertiefungsfächer </vt:lpstr>
      <vt:lpstr>Auslandssemester an einer Partneruniversität</vt:lpstr>
      <vt:lpstr>Tipps zum Thema Auslandssemester</vt:lpstr>
      <vt:lpstr>Department Volkswirtschaft</vt:lpstr>
      <vt:lpstr>Jobperspektiven</vt:lpstr>
      <vt:lpstr>Jobeinstieg von AbsolventInnen             Quelle: PD-Report</vt:lpstr>
      <vt:lpstr>Ökonomiestudium in Wien</vt:lpstr>
      <vt:lpstr>Tipps „VW in Wien“</vt:lpstr>
      <vt:lpstr>Tolle Studierende!</vt:lpstr>
      <vt:lpstr>Studienaufbau &amp; -inhalte Eingangsphase </vt:lpstr>
      <vt:lpstr>Studienaufbau &amp; -inhalte Pflichtfächer</vt:lpstr>
      <vt:lpstr>Studienaufbau &amp; -inhalte Vertiefungsfächer</vt:lpstr>
      <vt:lpstr>Studienaufbau &amp; -inhalte Ergänzende Wahlfächer</vt:lpstr>
      <vt:lpstr>Studienaufbau &amp; -inhalte Studienabschluss</vt:lpstr>
      <vt:lpstr>Außercurriculares Angebot (Freiwillig)</vt:lpstr>
      <vt:lpstr>Kontakt und Info</vt:lpstr>
      <vt:lpstr>Danke für Ihre Aufmerksamkeit!</vt:lpstr>
      <vt:lpstr>VW Zentrum für Studierende</vt:lpstr>
      <vt:lpstr>Mastervertretung VW.SozÖK.SEEP</vt:lpstr>
    </vt:vector>
  </TitlesOfParts>
  <Company>WU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Welcome-Veranstaltung  Master Volkswirtschaft</dc:title>
  <dc:creator>Straka, Heidemarie</dc:creator>
  <cp:lastModifiedBy>Calhoun, Stephanie Manuela</cp:lastModifiedBy>
  <cp:revision>128</cp:revision>
  <cp:lastPrinted>2015-09-30T14:30:10Z</cp:lastPrinted>
  <dcterms:created xsi:type="dcterms:W3CDTF">2014-10-08T07:28:24Z</dcterms:created>
  <dcterms:modified xsi:type="dcterms:W3CDTF">2016-10-05T11:51:26Z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0x010100BCF651A35DF3154DB01328AF51148DAE</vt:lpwstr>
  </property>
  <property fmtid="{D5CDD505-2E9C-101B-9397-08002B2CF9AE}" pid="3" name="Order">
    <vt:r8>23500</vt:r8>
  </property>
  <property fmtid="{D5CDD505-2E9C-101B-9397-08002B2CF9AE}" pid="4" name="WU Thema">
    <vt:lpwstr>403;#Corporate Design|19895bcd-b158-45ae-ab7b-f5ca217dfcec;#1028;#WU Vorlagen|e1b88cb0-f013-4860-af99-230b47ac7aa3</vt:lpwstr>
  </property>
  <property fmtid="{D5CDD505-2E9C-101B-9397-08002B2CF9AE}" pid="5" name="Dokumentenart">
    <vt:lpwstr>266;#Vorlagen|17fc50ed-8ad1-47be-ab12-04243fd74ddb</vt:lpwstr>
  </property>
</Properties>
</file>