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76" r:id="rId6"/>
    <p:sldId id="274" r:id="rId7"/>
    <p:sldId id="269" r:id="rId8"/>
    <p:sldId id="280" r:id="rId9"/>
    <p:sldId id="273" r:id="rId10"/>
    <p:sldId id="270" r:id="rId11"/>
    <p:sldId id="271" r:id="rId12"/>
    <p:sldId id="278" r:id="rId13"/>
    <p:sldId id="268" r:id="rId14"/>
    <p:sldId id="267" r:id="rId15"/>
    <p:sldId id="277" r:id="rId16"/>
    <p:sldId id="272" r:id="rId17"/>
    <p:sldId id="259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00160-D432-4E24-BDA2-4744B71F73D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D5E838E-A0A5-48BA-B1F1-4D6E7EB6BECE}" type="pres">
      <dgm:prSet presAssocID="{74800160-D432-4E24-BDA2-4744B71F73DC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6E285F2-6C5E-45EE-9D90-14D3334DDF30}" type="presOf" srcId="{74800160-D432-4E24-BDA2-4744B71F73DC}" destId="{BD5E838E-A0A5-48BA-B1F1-4D6E7EB6BEC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762C5F-2973-49FC-9064-AEC0F795CBB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B808E287-D978-4B2F-97D6-F4F6BB71553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AT" dirty="0" smtClean="0"/>
            <a:t>Idee</a:t>
          </a:r>
          <a:endParaRPr lang="de-AT" dirty="0"/>
        </a:p>
      </dgm:t>
    </dgm:pt>
    <dgm:pt modelId="{A5FEC6C7-52B6-46E8-97D9-35B2C1EA2B43}" type="parTrans" cxnId="{541F3BB1-CCDA-4A23-8550-E2102FCA3A93}">
      <dgm:prSet/>
      <dgm:spPr/>
      <dgm:t>
        <a:bodyPr/>
        <a:lstStyle/>
        <a:p>
          <a:endParaRPr lang="de-AT"/>
        </a:p>
      </dgm:t>
    </dgm:pt>
    <dgm:pt modelId="{71F538A4-D5FE-4CF3-AB84-9C99201D87F8}" type="sibTrans" cxnId="{541F3BB1-CCDA-4A23-8550-E2102FCA3A93}">
      <dgm:prSet/>
      <dgm:spPr/>
      <dgm:t>
        <a:bodyPr/>
        <a:lstStyle/>
        <a:p>
          <a:endParaRPr lang="de-AT"/>
        </a:p>
      </dgm:t>
    </dgm:pt>
    <dgm:pt modelId="{5C725F70-9262-4085-93A1-48A1E6B6EB1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AT" dirty="0" smtClean="0"/>
            <a:t>Literaturrecherche</a:t>
          </a:r>
          <a:endParaRPr lang="de-AT" dirty="0"/>
        </a:p>
      </dgm:t>
    </dgm:pt>
    <dgm:pt modelId="{A6AFBF6C-2037-43DE-8560-CCB4C5CA5637}" type="parTrans" cxnId="{2C4B68AF-CE8E-4C88-8527-E44C3F626EAF}">
      <dgm:prSet/>
      <dgm:spPr/>
      <dgm:t>
        <a:bodyPr/>
        <a:lstStyle/>
        <a:p>
          <a:endParaRPr lang="de-AT"/>
        </a:p>
      </dgm:t>
    </dgm:pt>
    <dgm:pt modelId="{5AE081FA-7D17-4388-8C24-47ACCEAC3BED}" type="sibTrans" cxnId="{2C4B68AF-CE8E-4C88-8527-E44C3F626EAF}">
      <dgm:prSet/>
      <dgm:spPr/>
      <dgm:t>
        <a:bodyPr/>
        <a:lstStyle/>
        <a:p>
          <a:endParaRPr lang="de-AT"/>
        </a:p>
      </dgm:t>
    </dgm:pt>
    <dgm:pt modelId="{34458206-841A-44FF-9DF7-53FF41175D0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AT" dirty="0" smtClean="0"/>
            <a:t>Arbeitskonzept</a:t>
          </a:r>
          <a:endParaRPr lang="de-AT" dirty="0"/>
        </a:p>
      </dgm:t>
    </dgm:pt>
    <dgm:pt modelId="{775143E7-CFDE-4C90-ADED-69D0404D96BC}" type="parTrans" cxnId="{4D7C90A2-DB58-4945-8F58-96F5FC9F5049}">
      <dgm:prSet/>
      <dgm:spPr/>
      <dgm:t>
        <a:bodyPr/>
        <a:lstStyle/>
        <a:p>
          <a:endParaRPr lang="de-AT"/>
        </a:p>
      </dgm:t>
    </dgm:pt>
    <dgm:pt modelId="{7EC88A3E-38D2-4B82-8662-81A93A076780}" type="sibTrans" cxnId="{4D7C90A2-DB58-4945-8F58-96F5FC9F5049}">
      <dgm:prSet/>
      <dgm:spPr/>
      <dgm:t>
        <a:bodyPr/>
        <a:lstStyle/>
        <a:p>
          <a:endParaRPr lang="de-AT"/>
        </a:p>
      </dgm:t>
    </dgm:pt>
    <dgm:pt modelId="{969739F8-5892-46E4-AFEF-D35E85B861B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AT" dirty="0" smtClean="0"/>
            <a:t>Durchführung</a:t>
          </a:r>
          <a:endParaRPr lang="de-AT" dirty="0"/>
        </a:p>
      </dgm:t>
    </dgm:pt>
    <dgm:pt modelId="{E979E2AD-8EEA-4524-A2F6-9EBB038EE26D}" type="parTrans" cxnId="{764DC21B-C7DB-4102-931A-885A03C24061}">
      <dgm:prSet/>
      <dgm:spPr/>
      <dgm:t>
        <a:bodyPr/>
        <a:lstStyle/>
        <a:p>
          <a:endParaRPr lang="de-AT"/>
        </a:p>
      </dgm:t>
    </dgm:pt>
    <dgm:pt modelId="{7598AF58-FABF-43CA-AFC0-724D68198648}" type="sibTrans" cxnId="{764DC21B-C7DB-4102-931A-885A03C24061}">
      <dgm:prSet/>
      <dgm:spPr/>
      <dgm:t>
        <a:bodyPr/>
        <a:lstStyle/>
        <a:p>
          <a:endParaRPr lang="de-AT"/>
        </a:p>
      </dgm:t>
    </dgm:pt>
    <dgm:pt modelId="{0CD8FC69-8290-4271-8291-A3F3740D45E5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AT" dirty="0" smtClean="0"/>
            <a:t>Diskussion, Weiterentwicklung, Überarbeitung </a:t>
          </a:r>
          <a:endParaRPr lang="de-AT" dirty="0"/>
        </a:p>
      </dgm:t>
    </dgm:pt>
    <dgm:pt modelId="{4B6945C3-D602-4F0C-A19A-B969C15CC335}" type="parTrans" cxnId="{1C4C1F15-E1C2-4FCC-A6AB-15FF3A7641A9}">
      <dgm:prSet/>
      <dgm:spPr/>
      <dgm:t>
        <a:bodyPr/>
        <a:lstStyle/>
        <a:p>
          <a:endParaRPr lang="de-AT"/>
        </a:p>
      </dgm:t>
    </dgm:pt>
    <dgm:pt modelId="{63CADF08-980E-4415-A1E6-3DCA5789D76F}" type="sibTrans" cxnId="{1C4C1F15-E1C2-4FCC-A6AB-15FF3A7641A9}">
      <dgm:prSet/>
      <dgm:spPr/>
      <dgm:t>
        <a:bodyPr/>
        <a:lstStyle/>
        <a:p>
          <a:endParaRPr lang="de-AT"/>
        </a:p>
      </dgm:t>
    </dgm:pt>
    <dgm:pt modelId="{97F36D4C-AD71-44C4-9FDE-4590BDCCD2E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AT" dirty="0" smtClean="0"/>
            <a:t>Abschluss der Masterarbeit</a:t>
          </a:r>
          <a:endParaRPr lang="de-AT" dirty="0"/>
        </a:p>
      </dgm:t>
    </dgm:pt>
    <dgm:pt modelId="{1CF55DA6-4F46-4C7D-9D92-86D9E9D720F7}" type="parTrans" cxnId="{67CB3E33-3C5E-4BF5-BD83-A85786BAAF3B}">
      <dgm:prSet/>
      <dgm:spPr/>
      <dgm:t>
        <a:bodyPr/>
        <a:lstStyle/>
        <a:p>
          <a:endParaRPr lang="de-AT"/>
        </a:p>
      </dgm:t>
    </dgm:pt>
    <dgm:pt modelId="{17E20E3F-BEC0-4606-874D-BEC1E4D85105}" type="sibTrans" cxnId="{67CB3E33-3C5E-4BF5-BD83-A85786BAAF3B}">
      <dgm:prSet/>
      <dgm:spPr/>
      <dgm:t>
        <a:bodyPr/>
        <a:lstStyle/>
        <a:p>
          <a:endParaRPr lang="de-AT"/>
        </a:p>
      </dgm:t>
    </dgm:pt>
    <dgm:pt modelId="{F4CABE33-78EB-40AE-8943-FECD7ACE0368}" type="pres">
      <dgm:prSet presAssocID="{4D762C5F-2973-49FC-9064-AEC0F795CB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FDD34E45-07FA-4ECA-8901-5396D6DFC1E3}" type="pres">
      <dgm:prSet presAssocID="{97F36D4C-AD71-44C4-9FDE-4590BDCCD2E6}" presName="boxAndChildren" presStyleCnt="0"/>
      <dgm:spPr/>
    </dgm:pt>
    <dgm:pt modelId="{D94FFE32-2C9D-4C7F-B3C8-C4C6E5076C68}" type="pres">
      <dgm:prSet presAssocID="{97F36D4C-AD71-44C4-9FDE-4590BDCCD2E6}" presName="parentTextBox" presStyleLbl="node1" presStyleIdx="0" presStyleCnt="6"/>
      <dgm:spPr/>
      <dgm:t>
        <a:bodyPr/>
        <a:lstStyle/>
        <a:p>
          <a:endParaRPr lang="de-AT"/>
        </a:p>
      </dgm:t>
    </dgm:pt>
    <dgm:pt modelId="{05731802-477D-4919-9ACA-8CDBF5503A1B}" type="pres">
      <dgm:prSet presAssocID="{63CADF08-980E-4415-A1E6-3DCA5789D76F}" presName="sp" presStyleCnt="0"/>
      <dgm:spPr/>
    </dgm:pt>
    <dgm:pt modelId="{D1AE1FF4-8D48-49D1-9C25-1B8DDEDD3521}" type="pres">
      <dgm:prSet presAssocID="{0CD8FC69-8290-4271-8291-A3F3740D45E5}" presName="arrowAndChildren" presStyleCnt="0"/>
      <dgm:spPr/>
    </dgm:pt>
    <dgm:pt modelId="{23CFADB0-A749-41B1-A5C1-CDFDD8CA78D1}" type="pres">
      <dgm:prSet presAssocID="{0CD8FC69-8290-4271-8291-A3F3740D45E5}" presName="parentTextArrow" presStyleLbl="node1" presStyleIdx="1" presStyleCnt="6"/>
      <dgm:spPr/>
      <dgm:t>
        <a:bodyPr/>
        <a:lstStyle/>
        <a:p>
          <a:endParaRPr lang="de-AT"/>
        </a:p>
      </dgm:t>
    </dgm:pt>
    <dgm:pt modelId="{54882FE1-3076-48C9-9523-6CFE388B0C71}" type="pres">
      <dgm:prSet presAssocID="{7598AF58-FABF-43CA-AFC0-724D68198648}" presName="sp" presStyleCnt="0"/>
      <dgm:spPr/>
    </dgm:pt>
    <dgm:pt modelId="{06E0CC98-0676-49C3-AB21-DC95118122F7}" type="pres">
      <dgm:prSet presAssocID="{969739F8-5892-46E4-AFEF-D35E85B861B6}" presName="arrowAndChildren" presStyleCnt="0"/>
      <dgm:spPr/>
    </dgm:pt>
    <dgm:pt modelId="{2A6DAE76-CADD-41CE-9402-F4081F18BB7C}" type="pres">
      <dgm:prSet presAssocID="{969739F8-5892-46E4-AFEF-D35E85B861B6}" presName="parentTextArrow" presStyleLbl="node1" presStyleIdx="2" presStyleCnt="6"/>
      <dgm:spPr/>
      <dgm:t>
        <a:bodyPr/>
        <a:lstStyle/>
        <a:p>
          <a:endParaRPr lang="de-AT"/>
        </a:p>
      </dgm:t>
    </dgm:pt>
    <dgm:pt modelId="{A175EE77-A7B8-4948-BCDA-174EC98FB08B}" type="pres">
      <dgm:prSet presAssocID="{7EC88A3E-38D2-4B82-8662-81A93A076780}" presName="sp" presStyleCnt="0"/>
      <dgm:spPr/>
    </dgm:pt>
    <dgm:pt modelId="{6A893564-2FC4-416A-A335-0BE9708EFEAA}" type="pres">
      <dgm:prSet presAssocID="{34458206-841A-44FF-9DF7-53FF41175D06}" presName="arrowAndChildren" presStyleCnt="0"/>
      <dgm:spPr/>
    </dgm:pt>
    <dgm:pt modelId="{1FC11470-EB4C-43EF-99A6-966007E8AA3D}" type="pres">
      <dgm:prSet presAssocID="{34458206-841A-44FF-9DF7-53FF41175D06}" presName="parentTextArrow" presStyleLbl="node1" presStyleIdx="3" presStyleCnt="6"/>
      <dgm:spPr/>
      <dgm:t>
        <a:bodyPr/>
        <a:lstStyle/>
        <a:p>
          <a:endParaRPr lang="de-AT"/>
        </a:p>
      </dgm:t>
    </dgm:pt>
    <dgm:pt modelId="{6D04CC57-7BF1-4639-9260-1FF4B026A043}" type="pres">
      <dgm:prSet presAssocID="{5AE081FA-7D17-4388-8C24-47ACCEAC3BED}" presName="sp" presStyleCnt="0"/>
      <dgm:spPr/>
    </dgm:pt>
    <dgm:pt modelId="{13E4D9AA-9EE8-4D9C-9C48-36F8050B1D5B}" type="pres">
      <dgm:prSet presAssocID="{5C725F70-9262-4085-93A1-48A1E6B6EB19}" presName="arrowAndChildren" presStyleCnt="0"/>
      <dgm:spPr/>
    </dgm:pt>
    <dgm:pt modelId="{AA613B05-85C8-4E18-A15E-1AAF99738DE1}" type="pres">
      <dgm:prSet presAssocID="{5C725F70-9262-4085-93A1-48A1E6B6EB19}" presName="parentTextArrow" presStyleLbl="node1" presStyleIdx="4" presStyleCnt="6"/>
      <dgm:spPr/>
      <dgm:t>
        <a:bodyPr/>
        <a:lstStyle/>
        <a:p>
          <a:endParaRPr lang="de-AT"/>
        </a:p>
      </dgm:t>
    </dgm:pt>
    <dgm:pt modelId="{7A11E8BA-2B7D-45A5-A937-6DD1AEB60ECC}" type="pres">
      <dgm:prSet presAssocID="{71F538A4-D5FE-4CF3-AB84-9C99201D87F8}" presName="sp" presStyleCnt="0"/>
      <dgm:spPr/>
    </dgm:pt>
    <dgm:pt modelId="{F2B0A70C-CAA6-42E7-AAE1-4FAA8F2C8F7C}" type="pres">
      <dgm:prSet presAssocID="{B808E287-D978-4B2F-97D6-F4F6BB71553C}" presName="arrowAndChildren" presStyleCnt="0"/>
      <dgm:spPr/>
    </dgm:pt>
    <dgm:pt modelId="{4A2D4F25-7797-4D6B-8E6E-5376F97B569E}" type="pres">
      <dgm:prSet presAssocID="{B808E287-D978-4B2F-97D6-F4F6BB71553C}" presName="parentTextArrow" presStyleLbl="node1" presStyleIdx="5" presStyleCnt="6"/>
      <dgm:spPr/>
      <dgm:t>
        <a:bodyPr/>
        <a:lstStyle/>
        <a:p>
          <a:endParaRPr lang="de-AT"/>
        </a:p>
      </dgm:t>
    </dgm:pt>
  </dgm:ptLst>
  <dgm:cxnLst>
    <dgm:cxn modelId="{2C4B68AF-CE8E-4C88-8527-E44C3F626EAF}" srcId="{4D762C5F-2973-49FC-9064-AEC0F795CBBE}" destId="{5C725F70-9262-4085-93A1-48A1E6B6EB19}" srcOrd="1" destOrd="0" parTransId="{A6AFBF6C-2037-43DE-8560-CCB4C5CA5637}" sibTransId="{5AE081FA-7D17-4388-8C24-47ACCEAC3BED}"/>
    <dgm:cxn modelId="{67CB3E33-3C5E-4BF5-BD83-A85786BAAF3B}" srcId="{4D762C5F-2973-49FC-9064-AEC0F795CBBE}" destId="{97F36D4C-AD71-44C4-9FDE-4590BDCCD2E6}" srcOrd="5" destOrd="0" parTransId="{1CF55DA6-4F46-4C7D-9D92-86D9E9D720F7}" sibTransId="{17E20E3F-BEC0-4606-874D-BEC1E4D85105}"/>
    <dgm:cxn modelId="{F5D9CF84-805B-4F31-856B-D62AA97B8AC9}" type="presOf" srcId="{0CD8FC69-8290-4271-8291-A3F3740D45E5}" destId="{23CFADB0-A749-41B1-A5C1-CDFDD8CA78D1}" srcOrd="0" destOrd="0" presId="urn:microsoft.com/office/officeart/2005/8/layout/process4"/>
    <dgm:cxn modelId="{5DF117DB-D120-4A57-9ED8-F60E9FDFDFD2}" type="presOf" srcId="{969739F8-5892-46E4-AFEF-D35E85B861B6}" destId="{2A6DAE76-CADD-41CE-9402-F4081F18BB7C}" srcOrd="0" destOrd="0" presId="urn:microsoft.com/office/officeart/2005/8/layout/process4"/>
    <dgm:cxn modelId="{4D7C90A2-DB58-4945-8F58-96F5FC9F5049}" srcId="{4D762C5F-2973-49FC-9064-AEC0F795CBBE}" destId="{34458206-841A-44FF-9DF7-53FF41175D06}" srcOrd="2" destOrd="0" parTransId="{775143E7-CFDE-4C90-ADED-69D0404D96BC}" sibTransId="{7EC88A3E-38D2-4B82-8662-81A93A076780}"/>
    <dgm:cxn modelId="{5C87251F-8B39-46B3-9FBB-778153A039E8}" type="presOf" srcId="{B808E287-D978-4B2F-97D6-F4F6BB71553C}" destId="{4A2D4F25-7797-4D6B-8E6E-5376F97B569E}" srcOrd="0" destOrd="0" presId="urn:microsoft.com/office/officeart/2005/8/layout/process4"/>
    <dgm:cxn modelId="{8C923897-A2C3-4B9E-B2D7-EDDC61FD4494}" type="presOf" srcId="{34458206-841A-44FF-9DF7-53FF41175D06}" destId="{1FC11470-EB4C-43EF-99A6-966007E8AA3D}" srcOrd="0" destOrd="0" presId="urn:microsoft.com/office/officeart/2005/8/layout/process4"/>
    <dgm:cxn modelId="{541F3BB1-CCDA-4A23-8550-E2102FCA3A93}" srcId="{4D762C5F-2973-49FC-9064-AEC0F795CBBE}" destId="{B808E287-D978-4B2F-97D6-F4F6BB71553C}" srcOrd="0" destOrd="0" parTransId="{A5FEC6C7-52B6-46E8-97D9-35B2C1EA2B43}" sibTransId="{71F538A4-D5FE-4CF3-AB84-9C99201D87F8}"/>
    <dgm:cxn modelId="{7A0760B2-72D1-4B10-A512-47740245A23A}" type="presOf" srcId="{4D762C5F-2973-49FC-9064-AEC0F795CBBE}" destId="{F4CABE33-78EB-40AE-8943-FECD7ACE0368}" srcOrd="0" destOrd="0" presId="urn:microsoft.com/office/officeart/2005/8/layout/process4"/>
    <dgm:cxn modelId="{764DC21B-C7DB-4102-931A-885A03C24061}" srcId="{4D762C5F-2973-49FC-9064-AEC0F795CBBE}" destId="{969739F8-5892-46E4-AFEF-D35E85B861B6}" srcOrd="3" destOrd="0" parTransId="{E979E2AD-8EEA-4524-A2F6-9EBB038EE26D}" sibTransId="{7598AF58-FABF-43CA-AFC0-724D68198648}"/>
    <dgm:cxn modelId="{59FB486A-83B4-484C-A5F2-ADEA6F36B6D3}" type="presOf" srcId="{5C725F70-9262-4085-93A1-48A1E6B6EB19}" destId="{AA613B05-85C8-4E18-A15E-1AAF99738DE1}" srcOrd="0" destOrd="0" presId="urn:microsoft.com/office/officeart/2005/8/layout/process4"/>
    <dgm:cxn modelId="{1C4C1F15-E1C2-4FCC-A6AB-15FF3A7641A9}" srcId="{4D762C5F-2973-49FC-9064-AEC0F795CBBE}" destId="{0CD8FC69-8290-4271-8291-A3F3740D45E5}" srcOrd="4" destOrd="0" parTransId="{4B6945C3-D602-4F0C-A19A-B969C15CC335}" sibTransId="{63CADF08-980E-4415-A1E6-3DCA5789D76F}"/>
    <dgm:cxn modelId="{FFF14F73-DD0E-4820-945C-10F4BDD24320}" type="presOf" srcId="{97F36D4C-AD71-44C4-9FDE-4590BDCCD2E6}" destId="{D94FFE32-2C9D-4C7F-B3C8-C4C6E5076C68}" srcOrd="0" destOrd="0" presId="urn:microsoft.com/office/officeart/2005/8/layout/process4"/>
    <dgm:cxn modelId="{C9B704E8-C4C6-41DB-B135-7D8266616F8C}" type="presParOf" srcId="{F4CABE33-78EB-40AE-8943-FECD7ACE0368}" destId="{FDD34E45-07FA-4ECA-8901-5396D6DFC1E3}" srcOrd="0" destOrd="0" presId="urn:microsoft.com/office/officeart/2005/8/layout/process4"/>
    <dgm:cxn modelId="{54CB8758-0678-4DF8-A38F-44AA1922E5AB}" type="presParOf" srcId="{FDD34E45-07FA-4ECA-8901-5396D6DFC1E3}" destId="{D94FFE32-2C9D-4C7F-B3C8-C4C6E5076C68}" srcOrd="0" destOrd="0" presId="urn:microsoft.com/office/officeart/2005/8/layout/process4"/>
    <dgm:cxn modelId="{F5F520C2-33A4-463D-B576-CD736353D25D}" type="presParOf" srcId="{F4CABE33-78EB-40AE-8943-FECD7ACE0368}" destId="{05731802-477D-4919-9ACA-8CDBF5503A1B}" srcOrd="1" destOrd="0" presId="urn:microsoft.com/office/officeart/2005/8/layout/process4"/>
    <dgm:cxn modelId="{5C4F854F-F473-4F77-816D-5A353B7869BA}" type="presParOf" srcId="{F4CABE33-78EB-40AE-8943-FECD7ACE0368}" destId="{D1AE1FF4-8D48-49D1-9C25-1B8DDEDD3521}" srcOrd="2" destOrd="0" presId="urn:microsoft.com/office/officeart/2005/8/layout/process4"/>
    <dgm:cxn modelId="{A1E29AE9-33BE-42AD-8AA6-F535F71C94D6}" type="presParOf" srcId="{D1AE1FF4-8D48-49D1-9C25-1B8DDEDD3521}" destId="{23CFADB0-A749-41B1-A5C1-CDFDD8CA78D1}" srcOrd="0" destOrd="0" presId="urn:microsoft.com/office/officeart/2005/8/layout/process4"/>
    <dgm:cxn modelId="{38ADEBB0-7A91-46F8-A17D-E031B0C7C31C}" type="presParOf" srcId="{F4CABE33-78EB-40AE-8943-FECD7ACE0368}" destId="{54882FE1-3076-48C9-9523-6CFE388B0C71}" srcOrd="3" destOrd="0" presId="urn:microsoft.com/office/officeart/2005/8/layout/process4"/>
    <dgm:cxn modelId="{D1142CC5-B3B3-44FD-BF7C-73DE2BC99A00}" type="presParOf" srcId="{F4CABE33-78EB-40AE-8943-FECD7ACE0368}" destId="{06E0CC98-0676-49C3-AB21-DC95118122F7}" srcOrd="4" destOrd="0" presId="urn:microsoft.com/office/officeart/2005/8/layout/process4"/>
    <dgm:cxn modelId="{60565551-507F-4D7E-9FE4-896FBFC1C9C1}" type="presParOf" srcId="{06E0CC98-0676-49C3-AB21-DC95118122F7}" destId="{2A6DAE76-CADD-41CE-9402-F4081F18BB7C}" srcOrd="0" destOrd="0" presId="urn:microsoft.com/office/officeart/2005/8/layout/process4"/>
    <dgm:cxn modelId="{D4255898-BAFE-4980-80CD-34B6F27C386B}" type="presParOf" srcId="{F4CABE33-78EB-40AE-8943-FECD7ACE0368}" destId="{A175EE77-A7B8-4948-BCDA-174EC98FB08B}" srcOrd="5" destOrd="0" presId="urn:microsoft.com/office/officeart/2005/8/layout/process4"/>
    <dgm:cxn modelId="{2558241D-3EC7-4476-8F87-C330673B8FB0}" type="presParOf" srcId="{F4CABE33-78EB-40AE-8943-FECD7ACE0368}" destId="{6A893564-2FC4-416A-A335-0BE9708EFEAA}" srcOrd="6" destOrd="0" presId="urn:microsoft.com/office/officeart/2005/8/layout/process4"/>
    <dgm:cxn modelId="{5E431C01-2497-4782-8A75-D49969C50930}" type="presParOf" srcId="{6A893564-2FC4-416A-A335-0BE9708EFEAA}" destId="{1FC11470-EB4C-43EF-99A6-966007E8AA3D}" srcOrd="0" destOrd="0" presId="urn:microsoft.com/office/officeart/2005/8/layout/process4"/>
    <dgm:cxn modelId="{23D65A65-5B0B-42E7-A4B8-C5E47A85FDA5}" type="presParOf" srcId="{F4CABE33-78EB-40AE-8943-FECD7ACE0368}" destId="{6D04CC57-7BF1-4639-9260-1FF4B026A043}" srcOrd="7" destOrd="0" presId="urn:microsoft.com/office/officeart/2005/8/layout/process4"/>
    <dgm:cxn modelId="{C460F81F-526E-4873-8D16-8FCB1F01E3DF}" type="presParOf" srcId="{F4CABE33-78EB-40AE-8943-FECD7ACE0368}" destId="{13E4D9AA-9EE8-4D9C-9C48-36F8050B1D5B}" srcOrd="8" destOrd="0" presId="urn:microsoft.com/office/officeart/2005/8/layout/process4"/>
    <dgm:cxn modelId="{E61BEAB4-9276-4DCE-9AC2-A653E7A9B9F2}" type="presParOf" srcId="{13E4D9AA-9EE8-4D9C-9C48-36F8050B1D5B}" destId="{AA613B05-85C8-4E18-A15E-1AAF99738DE1}" srcOrd="0" destOrd="0" presId="urn:microsoft.com/office/officeart/2005/8/layout/process4"/>
    <dgm:cxn modelId="{9FD4F8CB-B501-4BFA-9FF8-669BCA7E9ED9}" type="presParOf" srcId="{F4CABE33-78EB-40AE-8943-FECD7ACE0368}" destId="{7A11E8BA-2B7D-45A5-A937-6DD1AEB60ECC}" srcOrd="9" destOrd="0" presId="urn:microsoft.com/office/officeart/2005/8/layout/process4"/>
    <dgm:cxn modelId="{999CD462-0934-4B31-9D46-7043DD57EFE7}" type="presParOf" srcId="{F4CABE33-78EB-40AE-8943-FECD7ACE0368}" destId="{F2B0A70C-CAA6-42E7-AAE1-4FAA8F2C8F7C}" srcOrd="10" destOrd="0" presId="urn:microsoft.com/office/officeart/2005/8/layout/process4"/>
    <dgm:cxn modelId="{DD28BCA9-D78A-4106-997A-A118AFBBF364}" type="presParOf" srcId="{F2B0A70C-CAA6-42E7-AAE1-4FAA8F2C8F7C}" destId="{4A2D4F25-7797-4D6B-8E6E-5376F97B56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FFE32-2C9D-4C7F-B3C8-C4C6E5076C68}">
      <dsp:nvSpPr>
        <dsp:cNvPr id="0" name=""/>
        <dsp:cNvSpPr/>
      </dsp:nvSpPr>
      <dsp:spPr>
        <a:xfrm>
          <a:off x="0" y="4403953"/>
          <a:ext cx="6096000" cy="57801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Abschluss der Masterarbeit</a:t>
          </a:r>
          <a:endParaRPr lang="de-AT" sz="2000" kern="1200" dirty="0"/>
        </a:p>
      </dsp:txBody>
      <dsp:txXfrm>
        <a:off x="0" y="4403953"/>
        <a:ext cx="6096000" cy="578016"/>
      </dsp:txXfrm>
    </dsp:sp>
    <dsp:sp modelId="{23CFADB0-A749-41B1-A5C1-CDFDD8CA78D1}">
      <dsp:nvSpPr>
        <dsp:cNvPr id="0" name=""/>
        <dsp:cNvSpPr/>
      </dsp:nvSpPr>
      <dsp:spPr>
        <a:xfrm rot="10800000">
          <a:off x="0" y="3523634"/>
          <a:ext cx="6096000" cy="888989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Diskussion, Weiterentwicklung, Überarbeitung </a:t>
          </a:r>
          <a:endParaRPr lang="de-AT" sz="2000" kern="1200" dirty="0"/>
        </a:p>
      </dsp:txBody>
      <dsp:txXfrm rot="10800000">
        <a:off x="0" y="3523634"/>
        <a:ext cx="6096000" cy="577638"/>
      </dsp:txXfrm>
    </dsp:sp>
    <dsp:sp modelId="{2A6DAE76-CADD-41CE-9402-F4081F18BB7C}">
      <dsp:nvSpPr>
        <dsp:cNvPr id="0" name=""/>
        <dsp:cNvSpPr/>
      </dsp:nvSpPr>
      <dsp:spPr>
        <a:xfrm rot="10800000">
          <a:off x="0" y="2643315"/>
          <a:ext cx="6096000" cy="888989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Durchführung</a:t>
          </a:r>
          <a:endParaRPr lang="de-AT" sz="2000" kern="1200" dirty="0"/>
        </a:p>
      </dsp:txBody>
      <dsp:txXfrm rot="10800000">
        <a:off x="0" y="2643315"/>
        <a:ext cx="6096000" cy="577638"/>
      </dsp:txXfrm>
    </dsp:sp>
    <dsp:sp modelId="{1FC11470-EB4C-43EF-99A6-966007E8AA3D}">
      <dsp:nvSpPr>
        <dsp:cNvPr id="0" name=""/>
        <dsp:cNvSpPr/>
      </dsp:nvSpPr>
      <dsp:spPr>
        <a:xfrm rot="10800000">
          <a:off x="0" y="1762996"/>
          <a:ext cx="6096000" cy="888989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Arbeitskonzept</a:t>
          </a:r>
          <a:endParaRPr lang="de-AT" sz="2000" kern="1200" dirty="0"/>
        </a:p>
      </dsp:txBody>
      <dsp:txXfrm rot="10800000">
        <a:off x="0" y="1762996"/>
        <a:ext cx="6096000" cy="577638"/>
      </dsp:txXfrm>
    </dsp:sp>
    <dsp:sp modelId="{AA613B05-85C8-4E18-A15E-1AAF99738DE1}">
      <dsp:nvSpPr>
        <dsp:cNvPr id="0" name=""/>
        <dsp:cNvSpPr/>
      </dsp:nvSpPr>
      <dsp:spPr>
        <a:xfrm rot="10800000">
          <a:off x="0" y="882676"/>
          <a:ext cx="6096000" cy="888989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Literaturrecherche</a:t>
          </a:r>
          <a:endParaRPr lang="de-AT" sz="2000" kern="1200" dirty="0"/>
        </a:p>
      </dsp:txBody>
      <dsp:txXfrm rot="10800000">
        <a:off x="0" y="882676"/>
        <a:ext cx="6096000" cy="577638"/>
      </dsp:txXfrm>
    </dsp:sp>
    <dsp:sp modelId="{4A2D4F25-7797-4D6B-8E6E-5376F97B569E}">
      <dsp:nvSpPr>
        <dsp:cNvPr id="0" name=""/>
        <dsp:cNvSpPr/>
      </dsp:nvSpPr>
      <dsp:spPr>
        <a:xfrm rot="10800000">
          <a:off x="0" y="2357"/>
          <a:ext cx="6096000" cy="888989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Idee</a:t>
          </a:r>
          <a:endParaRPr lang="de-AT" sz="2000" kern="1200" dirty="0"/>
        </a:p>
      </dsp:txBody>
      <dsp:txXfrm rot="10800000">
        <a:off x="0" y="2357"/>
        <a:ext cx="6096000" cy="577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63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7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6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39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24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25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624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54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521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4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97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A355-1B37-490A-8B09-C255E5623232}" type="datetimeFigureOut">
              <a:rPr lang="de-AT" smtClean="0"/>
              <a:t>14.12.2016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A166-AF73-4E17-BF3F-FF8D6E3200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42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stervw@wu.ac.a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de-AT" dirty="0" smtClean="0">
                <a:solidFill>
                  <a:srgbClr val="002060"/>
                </a:solidFill>
              </a:rPr>
              <a:t>Informationsveranstaltung Masterarbeit</a:t>
            </a:r>
            <a:endParaRPr lang="de-AT" dirty="0">
              <a:solidFill>
                <a:srgbClr val="00206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de-AT" dirty="0" smtClean="0"/>
              <a:t>Guido Schäfer</a:t>
            </a:r>
          </a:p>
          <a:p>
            <a:r>
              <a:rPr lang="de-AT" dirty="0" smtClean="0"/>
              <a:t>Department Volkswirtschaft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3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Wie gestalte ich den Arbeitsprozess?</a:t>
            </a:r>
            <a:endParaRPr lang="de-AT" sz="4000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891662000"/>
              </p:ext>
            </p:extLst>
          </p:nvPr>
        </p:nvGraphicFramePr>
        <p:xfrm>
          <a:off x="179512" y="139700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448697324"/>
              </p:ext>
            </p:extLst>
          </p:nvPr>
        </p:nvGraphicFramePr>
        <p:xfrm>
          <a:off x="1524000" y="1397000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5033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Tipps zur Durchführung der Arbeit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484784"/>
            <a:ext cx="8964488" cy="547260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200"/>
              </a:spcAft>
            </a:pPr>
            <a:r>
              <a:rPr lang="de-AT" sz="2300" dirty="0">
                <a:solidFill>
                  <a:srgbClr val="002060"/>
                </a:solidFill>
              </a:rPr>
              <a:t>Nutzen Sie die </a:t>
            </a:r>
            <a:r>
              <a:rPr lang="de-AT" sz="2300" u="sng" dirty="0">
                <a:solidFill>
                  <a:srgbClr val="002060"/>
                </a:solidFill>
              </a:rPr>
              <a:t>Chance</a:t>
            </a:r>
            <a:r>
              <a:rPr lang="de-AT" sz="2300" dirty="0">
                <a:solidFill>
                  <a:srgbClr val="002060"/>
                </a:solidFill>
              </a:rPr>
              <a:t>, sich tiefer mit einem Thema zu beschäftigen, das Sie wirklich interessiert!</a:t>
            </a:r>
          </a:p>
          <a:p>
            <a:pPr>
              <a:spcAft>
                <a:spcPts val="2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Kümmern </a:t>
            </a:r>
            <a:r>
              <a:rPr lang="de-AT" sz="2300" dirty="0">
                <a:solidFill>
                  <a:srgbClr val="002060"/>
                </a:solidFill>
              </a:rPr>
              <a:t>Sie sich </a:t>
            </a:r>
            <a:r>
              <a:rPr lang="de-AT" sz="2300" u="sng" dirty="0">
                <a:solidFill>
                  <a:srgbClr val="002060"/>
                </a:solidFill>
              </a:rPr>
              <a:t>frühzeitig</a:t>
            </a:r>
            <a:r>
              <a:rPr lang="de-AT" sz="2300" dirty="0">
                <a:solidFill>
                  <a:srgbClr val="002060"/>
                </a:solidFill>
              </a:rPr>
              <a:t> um Thema und Betreuungsperson!</a:t>
            </a:r>
          </a:p>
          <a:p>
            <a:pPr>
              <a:spcAft>
                <a:spcPts val="200"/>
              </a:spcAft>
            </a:pPr>
            <a:r>
              <a:rPr lang="de-AT" sz="2300" dirty="0">
                <a:solidFill>
                  <a:srgbClr val="002060"/>
                </a:solidFill>
              </a:rPr>
              <a:t>Ziehen Sie </a:t>
            </a:r>
            <a:r>
              <a:rPr lang="de-AT" sz="2300" u="sng" dirty="0">
                <a:solidFill>
                  <a:srgbClr val="002060"/>
                </a:solidFill>
              </a:rPr>
              <a:t>nicht nur Profs </a:t>
            </a:r>
            <a:r>
              <a:rPr lang="de-AT" sz="2300" dirty="0">
                <a:solidFill>
                  <a:srgbClr val="002060"/>
                </a:solidFill>
              </a:rPr>
              <a:t>als Betreuungspersonen in Erwägung!</a:t>
            </a:r>
          </a:p>
          <a:p>
            <a:pPr>
              <a:spcAft>
                <a:spcPts val="2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Beginnen </a:t>
            </a:r>
            <a:r>
              <a:rPr lang="de-AT" sz="2300" dirty="0">
                <a:solidFill>
                  <a:srgbClr val="002060"/>
                </a:solidFill>
              </a:rPr>
              <a:t>Sie bereits bei der Themenfindung mit </a:t>
            </a:r>
            <a:r>
              <a:rPr lang="de-AT" sz="2300" u="sng" dirty="0">
                <a:solidFill>
                  <a:srgbClr val="002060"/>
                </a:solidFill>
              </a:rPr>
              <a:t>Literaturrecherchen</a:t>
            </a:r>
            <a:r>
              <a:rPr lang="de-AT" sz="2300" dirty="0" smtClean="0">
                <a:solidFill>
                  <a:srgbClr val="002060"/>
                </a:solidFill>
              </a:rPr>
              <a:t>!</a:t>
            </a:r>
          </a:p>
          <a:p>
            <a:pPr>
              <a:spcAft>
                <a:spcPts val="2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Beschäftigen Sie sich zuerst breiter mit dem Thema, setzen Sie dann jedoch bewusst </a:t>
            </a:r>
            <a:r>
              <a:rPr lang="de-AT" sz="2300" u="sng" dirty="0" smtClean="0">
                <a:solidFill>
                  <a:srgbClr val="002060"/>
                </a:solidFill>
              </a:rPr>
              <a:t>inhaltliche Schwerpunkte</a:t>
            </a:r>
            <a:r>
              <a:rPr lang="de-AT" sz="2300" dirty="0" smtClean="0">
                <a:solidFill>
                  <a:srgbClr val="002060"/>
                </a:solidFill>
              </a:rPr>
              <a:t>!</a:t>
            </a:r>
          </a:p>
          <a:p>
            <a:pPr lvl="1">
              <a:spcAft>
                <a:spcPts val="200"/>
              </a:spcAft>
            </a:pPr>
            <a:r>
              <a:rPr lang="de-AT" sz="2000" dirty="0" smtClean="0">
                <a:solidFill>
                  <a:srgbClr val="002060"/>
                </a:solidFill>
              </a:rPr>
              <a:t>Die Arbeit wird sonst zu umfangreich und es gibt keine konkreten Ergebnisse</a:t>
            </a:r>
            <a:endParaRPr lang="de-AT" sz="2000" dirty="0">
              <a:solidFill>
                <a:srgbClr val="002060"/>
              </a:solidFill>
            </a:endParaRPr>
          </a:p>
          <a:p>
            <a:pPr>
              <a:spcAft>
                <a:spcPts val="200"/>
              </a:spcAft>
            </a:pPr>
            <a:r>
              <a:rPr lang="de-AT" sz="2300" dirty="0">
                <a:solidFill>
                  <a:srgbClr val="002060"/>
                </a:solidFill>
              </a:rPr>
              <a:t>Diskutieren Sie </a:t>
            </a:r>
            <a:r>
              <a:rPr lang="de-AT" sz="2300" u="sng" dirty="0">
                <a:solidFill>
                  <a:srgbClr val="002060"/>
                </a:solidFill>
              </a:rPr>
              <a:t>zu Beginn </a:t>
            </a:r>
            <a:r>
              <a:rPr lang="de-AT" sz="2300" u="sng" dirty="0" smtClean="0">
                <a:solidFill>
                  <a:srgbClr val="002060"/>
                </a:solidFill>
              </a:rPr>
              <a:t>eine Literaturliste </a:t>
            </a:r>
            <a:r>
              <a:rPr lang="de-AT" sz="2300" dirty="0">
                <a:solidFill>
                  <a:srgbClr val="002060"/>
                </a:solidFill>
              </a:rPr>
              <a:t>mit der </a:t>
            </a:r>
            <a:r>
              <a:rPr lang="de-AT" sz="2300" dirty="0" smtClean="0">
                <a:solidFill>
                  <a:srgbClr val="002060"/>
                </a:solidFill>
              </a:rPr>
              <a:t>Betreuungsperson! </a:t>
            </a:r>
            <a:endParaRPr lang="de-AT" sz="2300" dirty="0">
              <a:solidFill>
                <a:srgbClr val="002060"/>
              </a:solidFill>
            </a:endParaRPr>
          </a:p>
          <a:p>
            <a:pPr lvl="1">
              <a:spcAft>
                <a:spcPts val="200"/>
              </a:spcAft>
            </a:pPr>
            <a:r>
              <a:rPr lang="de-AT" sz="1900" dirty="0" smtClean="0">
                <a:solidFill>
                  <a:srgbClr val="002060"/>
                </a:solidFill>
              </a:rPr>
              <a:t>Die Betreuungsperson kann </a:t>
            </a:r>
            <a:r>
              <a:rPr lang="de-AT" sz="1900" dirty="0">
                <a:solidFill>
                  <a:srgbClr val="002060"/>
                </a:solidFill>
              </a:rPr>
              <a:t>daraus frühzeitig erkennen, in welche Richtung die Arbeit geht und Sie können noch wertvolles Feedback erhalten.</a:t>
            </a:r>
          </a:p>
        </p:txBody>
      </p:sp>
    </p:spTree>
    <p:extLst>
      <p:ext uri="{BB962C8B-B14F-4D97-AF65-F5344CB8AC3E}">
        <p14:creationId xmlns:p14="http://schemas.microsoft.com/office/powerpoint/2010/main" val="27071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Tipps zur Durchführung der Arbeit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Erkundigen Sie sich nach </a:t>
            </a:r>
            <a:r>
              <a:rPr lang="de-AT" sz="2300" u="sng" dirty="0" smtClean="0">
                <a:solidFill>
                  <a:srgbClr val="002060"/>
                </a:solidFill>
              </a:rPr>
              <a:t>spezifischen Vorgaben </a:t>
            </a:r>
            <a:r>
              <a:rPr lang="de-AT" sz="2300" dirty="0" smtClean="0">
                <a:solidFill>
                  <a:srgbClr val="002060"/>
                </a:solidFill>
              </a:rPr>
              <a:t>der Betreuungsperson für die Verfassung einer Masterarbeit (z.B. </a:t>
            </a:r>
            <a:r>
              <a:rPr lang="de-AT" sz="2300" dirty="0" err="1" smtClean="0">
                <a:solidFill>
                  <a:srgbClr val="002060"/>
                </a:solidFill>
              </a:rPr>
              <a:t>Proposal</a:t>
            </a:r>
            <a:r>
              <a:rPr lang="de-AT" sz="2300" dirty="0" smtClean="0">
                <a:solidFill>
                  <a:srgbClr val="002060"/>
                </a:solidFill>
              </a:rPr>
              <a:t>, Formvorschriften, Zitierregeln etc.) </a:t>
            </a:r>
            <a:endParaRPr lang="de-AT" sz="2300" dirty="0">
              <a:solidFill>
                <a:srgbClr val="002060"/>
              </a:solidFill>
            </a:endParaRPr>
          </a:p>
          <a:p>
            <a:pPr lvl="1">
              <a:spcAft>
                <a:spcPts val="600"/>
              </a:spcAft>
            </a:pPr>
            <a:r>
              <a:rPr lang="de-AT" sz="2000" dirty="0" smtClean="0">
                <a:solidFill>
                  <a:srgbClr val="002060"/>
                </a:solidFill>
              </a:rPr>
              <a:t>Der Detailgrad der Vorgaben und die Gewichtung verschiedener Elemente variieren teilweise individuell.</a:t>
            </a:r>
          </a:p>
          <a:p>
            <a:pPr>
              <a:spcAft>
                <a:spcPts val="6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Bleiben Sie in </a:t>
            </a:r>
            <a:r>
              <a:rPr lang="de-AT" sz="2300" u="sng" dirty="0" smtClean="0">
                <a:solidFill>
                  <a:srgbClr val="002060"/>
                </a:solidFill>
              </a:rPr>
              <a:t>stetem Kontakt </a:t>
            </a:r>
            <a:r>
              <a:rPr lang="de-AT" sz="2300" dirty="0" smtClean="0">
                <a:solidFill>
                  <a:srgbClr val="002060"/>
                </a:solidFill>
              </a:rPr>
              <a:t>mit der Betreuungsperson!</a:t>
            </a:r>
          </a:p>
          <a:p>
            <a:pPr>
              <a:spcAft>
                <a:spcPts val="6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Geben Sie die </a:t>
            </a:r>
            <a:r>
              <a:rPr lang="de-AT" sz="2300" u="sng" dirty="0" smtClean="0">
                <a:solidFill>
                  <a:srgbClr val="002060"/>
                </a:solidFill>
              </a:rPr>
              <a:t>Arbeit in Teilen </a:t>
            </a:r>
            <a:r>
              <a:rPr lang="de-AT" sz="2300" dirty="0" smtClean="0">
                <a:solidFill>
                  <a:srgbClr val="002060"/>
                </a:solidFill>
              </a:rPr>
              <a:t>ab – so können Sie zwischendurch noch Feedback erhalten. </a:t>
            </a:r>
          </a:p>
          <a:p>
            <a:pPr lvl="1">
              <a:spcAft>
                <a:spcPts val="600"/>
              </a:spcAft>
            </a:pPr>
            <a:r>
              <a:rPr lang="de-AT" sz="2000" dirty="0" smtClean="0">
                <a:solidFill>
                  <a:srgbClr val="002060"/>
                </a:solidFill>
              </a:rPr>
              <a:t>Die abgegebenen Kapitel sollten jedoch weitgehend fertig sein.</a:t>
            </a:r>
          </a:p>
          <a:p>
            <a:pPr>
              <a:spcAft>
                <a:spcPts val="600"/>
              </a:spcAft>
            </a:pPr>
            <a:r>
              <a:rPr lang="de-AT" sz="2300" dirty="0" smtClean="0">
                <a:solidFill>
                  <a:srgbClr val="002060"/>
                </a:solidFill>
              </a:rPr>
              <a:t>Die </a:t>
            </a:r>
            <a:r>
              <a:rPr lang="de-AT" sz="2300" u="sng" dirty="0" smtClean="0">
                <a:solidFill>
                  <a:srgbClr val="002060"/>
                </a:solidFill>
              </a:rPr>
              <a:t>allgemeineren Teile </a:t>
            </a:r>
            <a:r>
              <a:rPr lang="de-AT" sz="2300" dirty="0" smtClean="0">
                <a:solidFill>
                  <a:srgbClr val="002060"/>
                </a:solidFill>
              </a:rPr>
              <a:t>der Arbeit lassen sich bereits in einer frühen Phase </a:t>
            </a:r>
            <a:r>
              <a:rPr lang="de-AT" sz="2300" u="sng" dirty="0" smtClean="0">
                <a:solidFill>
                  <a:srgbClr val="002060"/>
                </a:solidFill>
              </a:rPr>
              <a:t>schriftlich festhalten </a:t>
            </a:r>
            <a:r>
              <a:rPr lang="de-AT" sz="2300" dirty="0" smtClean="0">
                <a:solidFill>
                  <a:srgbClr val="002060"/>
                </a:solidFill>
              </a:rPr>
              <a:t>– damit haben Sie den Einstieg in die Arbeit bereits geschafft, weitere Teile können dann hinzugefügt werden.</a:t>
            </a:r>
            <a:endParaRPr lang="de-AT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961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Zeitlicher Rahmen und wissenschaftliches Seminar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7992888" cy="48531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Die Aufgabenstellung ist so zu wählen, dass eine Bearbeitung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innerhalb von sechs Monaten 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möglich ist.</a:t>
            </a:r>
          </a:p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Für die Beurteilung der Masterarbeit hat der/die Betreuer/in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zwei Monate ab dem Abgabedatum 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Zeit.</a:t>
            </a:r>
          </a:p>
          <a:p>
            <a:r>
              <a:rPr lang="de-DE" sz="2400" dirty="0">
                <a:solidFill>
                  <a:srgbClr val="002060"/>
                </a:solidFill>
              </a:rPr>
              <a:t>Bis zur Einreichung der Masterarbeit ist ein </a:t>
            </a:r>
            <a:r>
              <a:rPr lang="de-DE" sz="2400" u="sng" dirty="0">
                <a:solidFill>
                  <a:srgbClr val="002060"/>
                </a:solidFill>
              </a:rPr>
              <a:t>Wechsel</a:t>
            </a:r>
            <a:r>
              <a:rPr lang="de-DE" sz="2400" dirty="0">
                <a:solidFill>
                  <a:srgbClr val="002060"/>
                </a:solidFill>
              </a:rPr>
              <a:t> des </a:t>
            </a:r>
            <a:r>
              <a:rPr lang="de-DE" sz="2400" dirty="0" smtClean="0">
                <a:solidFill>
                  <a:srgbClr val="002060"/>
                </a:solidFill>
              </a:rPr>
              <a:t>Betreuers bzw</a:t>
            </a:r>
            <a:r>
              <a:rPr lang="de-DE" sz="2400" dirty="0">
                <a:solidFill>
                  <a:srgbClr val="002060"/>
                </a:solidFill>
              </a:rPr>
              <a:t>. der Betreuerin </a:t>
            </a:r>
            <a:r>
              <a:rPr lang="de-DE" sz="2400" u="sng" dirty="0" smtClean="0">
                <a:solidFill>
                  <a:srgbClr val="002060"/>
                </a:solidFill>
              </a:rPr>
              <a:t>möglich</a:t>
            </a:r>
            <a:r>
              <a:rPr lang="de-DE" sz="2400" dirty="0" smtClean="0">
                <a:solidFill>
                  <a:srgbClr val="002060"/>
                </a:solidFill>
              </a:rPr>
              <a:t>.</a:t>
            </a:r>
            <a:endParaRPr lang="de-AT" sz="24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</a:rPr>
              <a:t>Zur </a:t>
            </a:r>
            <a:r>
              <a:rPr lang="de-DE" sz="2400" dirty="0">
                <a:solidFill>
                  <a:srgbClr val="002060"/>
                </a:solidFill>
              </a:rPr>
              <a:t>Begleitung der Masterarbeit ist ein </a:t>
            </a:r>
            <a:r>
              <a:rPr lang="de-DE" sz="2400" u="sng" dirty="0">
                <a:solidFill>
                  <a:srgbClr val="002060"/>
                </a:solidFill>
              </a:rPr>
              <a:t>wissenschaftliches </a:t>
            </a:r>
            <a:r>
              <a:rPr lang="de-DE" sz="2400" u="sng" dirty="0" smtClean="0">
                <a:solidFill>
                  <a:srgbClr val="002060"/>
                </a:solidFill>
              </a:rPr>
              <a:t>Seminar</a:t>
            </a:r>
            <a:r>
              <a:rPr lang="de-DE" sz="2400" dirty="0" smtClean="0">
                <a:solidFill>
                  <a:srgbClr val="002060"/>
                </a:solidFill>
              </a:rPr>
              <a:t> im Umfang von </a:t>
            </a:r>
            <a:r>
              <a:rPr lang="de-DE" sz="2400" dirty="0">
                <a:solidFill>
                  <a:srgbClr val="002060"/>
                </a:solidFill>
              </a:rPr>
              <a:t>5 ECTS-Anrechnungspunkten und 2 Semesterstunden </a:t>
            </a:r>
            <a:r>
              <a:rPr lang="de-DE" sz="2400" dirty="0" smtClean="0">
                <a:solidFill>
                  <a:srgbClr val="002060"/>
                </a:solidFill>
              </a:rPr>
              <a:t>zu </a:t>
            </a:r>
            <a:r>
              <a:rPr lang="de-AT" sz="2400" dirty="0" smtClean="0">
                <a:solidFill>
                  <a:srgbClr val="002060"/>
                </a:solidFill>
              </a:rPr>
              <a:t>absolvieren</a:t>
            </a:r>
            <a:endParaRPr lang="de-AT" sz="2000" dirty="0">
              <a:solidFill>
                <a:srgbClr val="002060"/>
              </a:solidFill>
            </a:endParaRPr>
          </a:p>
          <a:p>
            <a:pPr lvl="1">
              <a:spcAft>
                <a:spcPts val="600"/>
              </a:spcAft>
            </a:pPr>
            <a:r>
              <a:rPr lang="de-AT" sz="2000" dirty="0" smtClean="0">
                <a:solidFill>
                  <a:srgbClr val="002060"/>
                </a:solidFill>
              </a:rPr>
              <a:t>„</a:t>
            </a:r>
            <a:r>
              <a:rPr lang="de-AT" sz="2000" dirty="0">
                <a:solidFill>
                  <a:srgbClr val="002060"/>
                </a:solidFill>
              </a:rPr>
              <a:t>60%“ der Arbeit sollten für die Absolvierung des wissenschaftlichen Seminars vorliegen</a:t>
            </a:r>
            <a:r>
              <a:rPr lang="de-AT" sz="20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de-AT" sz="2000" dirty="0" smtClean="0">
                <a:solidFill>
                  <a:srgbClr val="002060"/>
                </a:solidFill>
              </a:rPr>
              <a:t>Präsentation der Arbeit und externes Feedback</a:t>
            </a:r>
            <a:endParaRPr lang="de-A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Gruppenarbeiten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Die gemeinsame Bearbeitung eines Themas durch mehrere Studierende ist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zulässig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, wenn die Leistungen der einzelnen Studierenden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gesondert beurteilbar 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bleiben. </a:t>
            </a:r>
          </a:p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Die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Entscheidung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, ob ein Thema zur gemeinsamen Bearbeitung geeignet ist, liegt bei dem/der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Betreuer/in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Wie schließe ich die Arbeit ab?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968552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>
                <a:solidFill>
                  <a:srgbClr val="002060"/>
                </a:solidFill>
                <a:effectLst/>
              </a:rPr>
              <a:t>Zögern Sie den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Abschluss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 der Arbeit nicht unnötig hinaus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.</a:t>
            </a:r>
          </a:p>
          <a:p>
            <a:pPr lvl="1"/>
            <a:r>
              <a:rPr lang="de-DE" sz="2000" dirty="0" smtClean="0">
                <a:solidFill>
                  <a:srgbClr val="002060"/>
                </a:solidFill>
              </a:rPr>
              <a:t>Manchmal bestehen zeitliche Konflikte mit dem Antreten einer Vollzeitstelle.</a:t>
            </a:r>
          </a:p>
          <a:p>
            <a:pPr lvl="1"/>
            <a:r>
              <a:rPr lang="de-DE" sz="2000" dirty="0" smtClean="0">
                <a:solidFill>
                  <a:srgbClr val="002060"/>
                </a:solidFill>
              </a:rPr>
              <a:t>In 4 x 2 Stunden macht man wesentlich geringere Fortschritte als in 1 x 8 Stunden!</a:t>
            </a:r>
            <a:endParaRPr lang="de-DE" sz="2000" dirty="0" smtClean="0">
              <a:solidFill>
                <a:srgbClr val="002060"/>
              </a:solidFill>
              <a:effectLst/>
            </a:endParaRPr>
          </a:p>
          <a:p>
            <a:r>
              <a:rPr lang="de-DE" sz="2400" dirty="0" smtClean="0">
                <a:solidFill>
                  <a:srgbClr val="002060"/>
                </a:solidFill>
                <a:effectLst/>
              </a:rPr>
              <a:t>Die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Freigabe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 zum formellen Abschluss der Arbeit erfolgt durch die Betreuungsperson.</a:t>
            </a:r>
          </a:p>
          <a:p>
            <a:r>
              <a:rPr lang="de-DE" sz="2400" u="sng" dirty="0" smtClean="0">
                <a:solidFill>
                  <a:srgbClr val="002060"/>
                </a:solidFill>
              </a:rPr>
              <a:t>Deckblatt</a:t>
            </a:r>
            <a:r>
              <a:rPr lang="de-DE" sz="2400" dirty="0" smtClean="0">
                <a:solidFill>
                  <a:srgbClr val="002060"/>
                </a:solidFill>
              </a:rPr>
              <a:t> einfügen („Ich versichere, dass ich …“)</a:t>
            </a:r>
          </a:p>
          <a:p>
            <a:pPr lvl="1"/>
            <a:r>
              <a:rPr lang="de-DE" sz="2000" dirty="0" smtClean="0">
                <a:solidFill>
                  <a:srgbClr val="002060"/>
                </a:solidFill>
              </a:rPr>
              <a:t>Downloadbar auf </a:t>
            </a:r>
            <a:r>
              <a:rPr lang="de-DE" sz="2000" dirty="0" err="1" smtClean="0">
                <a:solidFill>
                  <a:srgbClr val="002060"/>
                </a:solidFill>
              </a:rPr>
              <a:t>home</a:t>
            </a:r>
            <a:r>
              <a:rPr lang="de-DE" sz="2000" dirty="0" smtClean="0">
                <a:solidFill>
                  <a:srgbClr val="002060"/>
                </a:solidFill>
              </a:rPr>
              <a:t>/mein </a:t>
            </a:r>
            <a:r>
              <a:rPr lang="de-DE" sz="2000" dirty="0" err="1" smtClean="0">
                <a:solidFill>
                  <a:srgbClr val="002060"/>
                </a:solidFill>
              </a:rPr>
              <a:t>studium</a:t>
            </a:r>
            <a:r>
              <a:rPr lang="de-DE" sz="2000" dirty="0" smtClean="0">
                <a:solidFill>
                  <a:srgbClr val="002060"/>
                </a:solidFill>
              </a:rPr>
              <a:t>/</a:t>
            </a:r>
            <a:r>
              <a:rPr lang="de-DE" sz="2000" dirty="0" err="1" smtClean="0">
                <a:solidFill>
                  <a:srgbClr val="002060"/>
                </a:solidFill>
              </a:rPr>
              <a:t>masterguide</a:t>
            </a:r>
            <a:r>
              <a:rPr lang="de-DE" sz="2000" dirty="0" smtClean="0">
                <a:solidFill>
                  <a:srgbClr val="002060"/>
                </a:solidFill>
              </a:rPr>
              <a:t>/</a:t>
            </a:r>
            <a:r>
              <a:rPr lang="de-DE" sz="2000" dirty="0" err="1" smtClean="0">
                <a:solidFill>
                  <a:srgbClr val="002060"/>
                </a:solidFill>
              </a:rPr>
              <a:t>masterarbeit</a:t>
            </a:r>
            <a:endParaRPr lang="de-DE" sz="2000" dirty="0" smtClean="0">
              <a:solidFill>
                <a:srgbClr val="002060"/>
              </a:solidFill>
            </a:endParaRPr>
          </a:p>
          <a:p>
            <a:r>
              <a:rPr lang="de-DE" sz="2400" u="sng" dirty="0" smtClean="0">
                <a:solidFill>
                  <a:srgbClr val="002060"/>
                </a:solidFill>
              </a:rPr>
              <a:t>Elektronische Abgabe und Plagiatscheck </a:t>
            </a:r>
            <a:r>
              <a:rPr lang="de-DE" sz="2400" dirty="0" smtClean="0">
                <a:solidFill>
                  <a:srgbClr val="002060"/>
                </a:solidFill>
              </a:rPr>
              <a:t>auf </a:t>
            </a:r>
            <a:r>
              <a:rPr lang="de-DE" sz="2400" dirty="0" err="1" smtClean="0">
                <a:solidFill>
                  <a:srgbClr val="002060"/>
                </a:solidFill>
              </a:rPr>
              <a:t>Learn@WU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smtClean="0">
                <a:solidFill>
                  <a:srgbClr val="002060"/>
                </a:solidFill>
              </a:rPr>
              <a:t>durchführen.</a:t>
            </a:r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Die </a:t>
            </a:r>
            <a:r>
              <a:rPr lang="de-DE" sz="2400" u="sng" dirty="0" smtClean="0">
                <a:solidFill>
                  <a:srgbClr val="002060"/>
                </a:solidFill>
              </a:rPr>
              <a:t>Beurteilung</a:t>
            </a:r>
            <a:r>
              <a:rPr lang="de-DE" sz="2400" dirty="0" smtClean="0">
                <a:solidFill>
                  <a:srgbClr val="002060"/>
                </a:solidFill>
              </a:rPr>
              <a:t> der Arbeit hat innerhalb der nächsten zwei Monate zu erfolgen.</a:t>
            </a:r>
            <a:endParaRPr lang="de-D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Workshop Wissenschaftliches Schreiben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61662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00"/>
              </a:spcAft>
            </a:pPr>
            <a:r>
              <a:rPr lang="de-DE" sz="3500" dirty="0" smtClean="0">
                <a:solidFill>
                  <a:srgbClr val="002060"/>
                </a:solidFill>
              </a:rPr>
              <a:t>Externer Vortragender Dr. Michael </a:t>
            </a:r>
            <a:r>
              <a:rPr lang="de-DE" sz="3500" dirty="0" err="1" smtClean="0">
                <a:solidFill>
                  <a:srgbClr val="002060"/>
                </a:solidFill>
              </a:rPr>
              <a:t>Huter</a:t>
            </a:r>
            <a:r>
              <a:rPr lang="de-DE" sz="3500" dirty="0" smtClean="0">
                <a:solidFill>
                  <a:srgbClr val="002060"/>
                </a:solidFill>
              </a:rPr>
              <a:t>, 2 x </a:t>
            </a:r>
            <a:r>
              <a:rPr lang="de-DE" sz="3500" dirty="0">
                <a:solidFill>
                  <a:srgbClr val="002060"/>
                </a:solidFill>
              </a:rPr>
              <a:t>vier </a:t>
            </a:r>
            <a:r>
              <a:rPr lang="de-DE" sz="3500" dirty="0" smtClean="0">
                <a:solidFill>
                  <a:srgbClr val="002060"/>
                </a:solidFill>
              </a:rPr>
              <a:t>Stunden</a:t>
            </a:r>
          </a:p>
          <a:p>
            <a:pPr>
              <a:spcAft>
                <a:spcPts val="200"/>
              </a:spcAft>
            </a:pPr>
            <a:r>
              <a:rPr lang="de-DE" sz="3300" dirty="0" smtClean="0">
                <a:solidFill>
                  <a:srgbClr val="002060"/>
                </a:solidFill>
              </a:rPr>
              <a:t>Zielgruppe </a:t>
            </a:r>
            <a:r>
              <a:rPr lang="de-DE" sz="3300" dirty="0">
                <a:solidFill>
                  <a:srgbClr val="002060"/>
                </a:solidFill>
              </a:rPr>
              <a:t>sind </a:t>
            </a:r>
            <a:r>
              <a:rPr lang="de-DE" sz="3300" dirty="0" smtClean="0">
                <a:solidFill>
                  <a:srgbClr val="002060"/>
                </a:solidFill>
              </a:rPr>
              <a:t>primär Studierende des Masterstudiums VW, die am Beginn ihrer Arbeit stehen.</a:t>
            </a:r>
            <a:endParaRPr lang="de-DE" sz="3300" dirty="0">
              <a:solidFill>
                <a:srgbClr val="002060"/>
              </a:solidFill>
            </a:endParaRPr>
          </a:p>
          <a:p>
            <a:pPr>
              <a:spcAft>
                <a:spcPts val="200"/>
              </a:spcAft>
            </a:pPr>
            <a:r>
              <a:rPr lang="de-DE" sz="3300" dirty="0" smtClean="0">
                <a:solidFill>
                  <a:srgbClr val="002060"/>
                </a:solidFill>
              </a:rPr>
              <a:t>Themen des Workshops</a:t>
            </a:r>
          </a:p>
          <a:p>
            <a:pPr lvl="1">
              <a:spcAft>
                <a:spcPts val="200"/>
              </a:spcAft>
            </a:pPr>
            <a:r>
              <a:rPr lang="de-DE" dirty="0" smtClean="0">
                <a:solidFill>
                  <a:srgbClr val="002060"/>
                </a:solidFill>
              </a:rPr>
              <a:t>Wie </a:t>
            </a:r>
            <a:r>
              <a:rPr lang="de-DE" dirty="0">
                <a:solidFill>
                  <a:srgbClr val="002060"/>
                </a:solidFill>
              </a:rPr>
              <a:t>komme ich vom Interesse zum Thema? Und wie vom Thema zu einer Forschungsfrage?</a:t>
            </a:r>
          </a:p>
          <a:p>
            <a:pPr lvl="1">
              <a:spcAft>
                <a:spcPts val="200"/>
              </a:spcAft>
            </a:pPr>
            <a:r>
              <a:rPr lang="de-DE" dirty="0">
                <a:solidFill>
                  <a:srgbClr val="002060"/>
                </a:solidFill>
              </a:rPr>
              <a:t>Was heißt Recherchieren und wie geht das?</a:t>
            </a:r>
          </a:p>
          <a:p>
            <a:pPr lvl="1">
              <a:spcAft>
                <a:spcPts val="200"/>
              </a:spcAft>
            </a:pPr>
            <a:r>
              <a:rPr lang="de-DE" dirty="0">
                <a:solidFill>
                  <a:srgbClr val="002060"/>
                </a:solidFill>
              </a:rPr>
              <a:t>Wie gliedere ich meine Arbeit?</a:t>
            </a:r>
          </a:p>
          <a:p>
            <a:pPr lvl="1">
              <a:spcAft>
                <a:spcPts val="200"/>
              </a:spcAft>
            </a:pPr>
            <a:r>
              <a:rPr lang="de-DE" dirty="0">
                <a:solidFill>
                  <a:srgbClr val="002060"/>
                </a:solidFill>
              </a:rPr>
              <a:t>Was macht eine Masterarbeit wissenschaftlich?</a:t>
            </a:r>
          </a:p>
          <a:p>
            <a:pPr lvl="1">
              <a:spcAft>
                <a:spcPts val="200"/>
              </a:spcAft>
            </a:pPr>
            <a:r>
              <a:rPr lang="de-DE" dirty="0">
                <a:solidFill>
                  <a:srgbClr val="002060"/>
                </a:solidFill>
              </a:rPr>
              <a:t>Empirisch oder theoretisch?</a:t>
            </a:r>
          </a:p>
          <a:p>
            <a:pPr lvl="1">
              <a:spcAft>
                <a:spcPts val="200"/>
              </a:spcAft>
            </a:pPr>
            <a:r>
              <a:rPr lang="de-DE" dirty="0">
                <a:solidFill>
                  <a:srgbClr val="002060"/>
                </a:solidFill>
              </a:rPr>
              <a:t>Was tun bei Schreibproblemen?</a:t>
            </a:r>
          </a:p>
          <a:p>
            <a:pPr>
              <a:spcAft>
                <a:spcPts val="200"/>
              </a:spcAft>
            </a:pPr>
            <a:r>
              <a:rPr lang="de-DE" sz="3300" dirty="0" smtClean="0">
                <a:solidFill>
                  <a:srgbClr val="002060"/>
                </a:solidFill>
              </a:rPr>
              <a:t>Der </a:t>
            </a:r>
            <a:r>
              <a:rPr lang="de-DE" sz="3300" dirty="0">
                <a:solidFill>
                  <a:srgbClr val="002060"/>
                </a:solidFill>
              </a:rPr>
              <a:t>Kurs steht außerhalb des Curriculums des Masters VW, </a:t>
            </a:r>
            <a:r>
              <a:rPr lang="de-DE" sz="3300" dirty="0" smtClean="0">
                <a:solidFill>
                  <a:srgbClr val="002060"/>
                </a:solidFill>
              </a:rPr>
              <a:t>es gibt dafür </a:t>
            </a:r>
            <a:r>
              <a:rPr lang="de-DE" sz="3300" dirty="0">
                <a:solidFill>
                  <a:srgbClr val="002060"/>
                </a:solidFill>
              </a:rPr>
              <a:t>keine ECTS-Punkte</a:t>
            </a:r>
            <a:r>
              <a:rPr lang="de-DE" sz="3300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200"/>
              </a:spcAft>
            </a:pPr>
            <a:r>
              <a:rPr lang="de-DE" sz="3300" dirty="0" smtClean="0">
                <a:solidFill>
                  <a:srgbClr val="002060"/>
                </a:solidFill>
              </a:rPr>
              <a:t>Die </a:t>
            </a:r>
            <a:r>
              <a:rPr lang="de-DE" sz="3300" dirty="0">
                <a:solidFill>
                  <a:srgbClr val="002060"/>
                </a:solidFill>
              </a:rPr>
              <a:t>Teilnahme ist freiwillig und für </a:t>
            </a:r>
            <a:r>
              <a:rPr lang="de-DE" sz="3300" dirty="0" smtClean="0">
                <a:solidFill>
                  <a:srgbClr val="002060"/>
                </a:solidFill>
              </a:rPr>
              <a:t>VW-Studierende kostenlos</a:t>
            </a:r>
            <a:r>
              <a:rPr lang="de-DE" sz="3300" dirty="0">
                <a:solidFill>
                  <a:srgbClr val="002060"/>
                </a:solidFill>
              </a:rPr>
              <a:t>, </a:t>
            </a:r>
            <a:r>
              <a:rPr lang="de-DE" sz="3300" dirty="0" smtClean="0">
                <a:solidFill>
                  <a:srgbClr val="002060"/>
                </a:solidFill>
              </a:rPr>
              <a:t>eine </a:t>
            </a:r>
            <a:r>
              <a:rPr lang="de-DE" sz="3300" dirty="0">
                <a:solidFill>
                  <a:srgbClr val="002060"/>
                </a:solidFill>
              </a:rPr>
              <a:t>Anmeldung </a:t>
            </a:r>
            <a:r>
              <a:rPr lang="de-DE" sz="3300" dirty="0" smtClean="0">
                <a:solidFill>
                  <a:srgbClr val="002060"/>
                </a:solidFill>
              </a:rPr>
              <a:t>ist jedoch </a:t>
            </a:r>
            <a:r>
              <a:rPr lang="de-DE" sz="3300" i="1" dirty="0" smtClean="0">
                <a:solidFill>
                  <a:srgbClr val="002060"/>
                </a:solidFill>
              </a:rPr>
              <a:t>verbindlich für BEIDE Termine</a:t>
            </a:r>
            <a:r>
              <a:rPr lang="de-DE" sz="3300" dirty="0" smtClean="0">
                <a:solidFill>
                  <a:srgbClr val="002060"/>
                </a:solidFill>
              </a:rPr>
              <a:t>. </a:t>
            </a:r>
          </a:p>
          <a:p>
            <a:pPr>
              <a:spcAft>
                <a:spcPts val="200"/>
              </a:spcAft>
            </a:pPr>
            <a:r>
              <a:rPr lang="de-DE" sz="3300" dirty="0" smtClean="0">
                <a:solidFill>
                  <a:srgbClr val="002060"/>
                </a:solidFill>
              </a:rPr>
              <a:t>Anmeldung: </a:t>
            </a:r>
            <a:r>
              <a:rPr lang="de-DE" sz="3300" dirty="0" smtClean="0">
                <a:solidFill>
                  <a:srgbClr val="002060"/>
                </a:solidFill>
                <a:hlinkClick r:id="rId2"/>
              </a:rPr>
              <a:t>mastervw@wu.ac.at</a:t>
            </a:r>
            <a:endParaRPr lang="de-DE" sz="3300" dirty="0" smtClean="0">
              <a:solidFill>
                <a:srgbClr val="002060"/>
              </a:solidFill>
            </a:endParaRPr>
          </a:p>
          <a:p>
            <a:pPr>
              <a:spcAft>
                <a:spcPts val="200"/>
              </a:spcAft>
            </a:pPr>
            <a:r>
              <a:rPr lang="de-DE" sz="3300" b="1" dirty="0" smtClean="0">
                <a:solidFill>
                  <a:srgbClr val="C00000"/>
                </a:solidFill>
              </a:rPr>
              <a:t>Der nächste Workshop findet im SS 2017 statt!</a:t>
            </a:r>
            <a:endParaRPr lang="de-DE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>
                <a:solidFill>
                  <a:srgbClr val="002060"/>
                </a:solidFill>
              </a:rPr>
              <a:t>Weitere Informationsquellen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600201"/>
            <a:ext cx="9108504" cy="312494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002060"/>
                </a:solidFill>
              </a:rPr>
              <a:t>Infos zur Masterarbeit im </a:t>
            </a:r>
            <a:r>
              <a:rPr lang="de-DE" sz="2400" dirty="0" err="1" smtClean="0">
                <a:solidFill>
                  <a:srgbClr val="002060"/>
                </a:solidFill>
              </a:rPr>
              <a:t>Masterguide</a:t>
            </a:r>
            <a:endParaRPr lang="de-DE" sz="2400" dirty="0" smtClean="0">
              <a:solidFill>
                <a:srgbClr val="002060"/>
              </a:solidFill>
            </a:endParaRPr>
          </a:p>
          <a:p>
            <a:pPr lvl="1"/>
            <a:r>
              <a:rPr lang="de-DE" sz="2000" dirty="0">
                <a:solidFill>
                  <a:srgbClr val="002060"/>
                </a:solidFill>
              </a:rPr>
              <a:t>https://www.wu.ac.at/studierende/mein-studium/masterguide/</a:t>
            </a:r>
            <a:endParaRPr lang="de-DE" sz="8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Student Support Area auf </a:t>
            </a:r>
            <a:r>
              <a:rPr lang="de-DE" sz="2400" dirty="0" err="1" smtClean="0">
                <a:solidFill>
                  <a:srgbClr val="002060"/>
                </a:solidFill>
              </a:rPr>
              <a:t>Learn@WU</a:t>
            </a:r>
            <a:endParaRPr lang="de-DE" sz="2400" dirty="0">
              <a:solidFill>
                <a:srgbClr val="002060"/>
              </a:solidFill>
            </a:endParaRPr>
          </a:p>
          <a:p>
            <a:pPr lvl="1"/>
            <a:r>
              <a:rPr lang="de-DE" sz="2000" dirty="0">
                <a:solidFill>
                  <a:srgbClr val="002060"/>
                </a:solidFill>
              </a:rPr>
              <a:t>https://</a:t>
            </a:r>
            <a:r>
              <a:rPr lang="de-DE" sz="2000" dirty="0" smtClean="0">
                <a:solidFill>
                  <a:srgbClr val="002060"/>
                </a:solidFill>
              </a:rPr>
              <a:t>learn.wu.ac.at/student-support/wissenschaftlichesarbeiten</a:t>
            </a:r>
            <a:endParaRPr lang="de-DE" sz="2000" dirty="0">
              <a:solidFill>
                <a:srgbClr val="002060"/>
              </a:solidFill>
            </a:endParaRPr>
          </a:p>
          <a:p>
            <a:endParaRPr lang="de-DE" sz="8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Download des Deckblatts</a:t>
            </a:r>
          </a:p>
          <a:p>
            <a:pPr lvl="1"/>
            <a:r>
              <a:rPr lang="de-DE" sz="2000" dirty="0">
                <a:solidFill>
                  <a:srgbClr val="002060"/>
                </a:solidFill>
              </a:rPr>
              <a:t>https://</a:t>
            </a:r>
            <a:r>
              <a:rPr lang="de-DE" sz="2000" dirty="0" smtClean="0">
                <a:solidFill>
                  <a:srgbClr val="002060"/>
                </a:solidFill>
              </a:rPr>
              <a:t>www.wu.ac.at/studierende/mein-studium/masterguide/masterarbeit</a:t>
            </a:r>
            <a:r>
              <a:rPr lang="de-DE" sz="2000" dirty="0">
                <a:solidFill>
                  <a:srgbClr val="002060"/>
                </a:solidFill>
              </a:rPr>
              <a:t>/</a:t>
            </a:r>
            <a:endParaRPr lang="de-A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Übersicht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711349"/>
            <a:ext cx="72008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sz="2400" dirty="0" smtClean="0">
                <a:solidFill>
                  <a:srgbClr val="002060"/>
                </a:solidFill>
              </a:rPr>
              <a:t>Welche Anforderungen muss eine Masterarbeit erfüllen?</a:t>
            </a:r>
          </a:p>
          <a:p>
            <a:pPr>
              <a:spcAft>
                <a:spcPts val="600"/>
              </a:spcAft>
            </a:pPr>
            <a:r>
              <a:rPr lang="de-AT" sz="2400" dirty="0" smtClean="0">
                <a:solidFill>
                  <a:srgbClr val="002060"/>
                </a:solidFill>
              </a:rPr>
              <a:t>Wie </a:t>
            </a:r>
            <a:r>
              <a:rPr lang="de-AT" sz="2400" dirty="0" smtClean="0">
                <a:solidFill>
                  <a:srgbClr val="002060"/>
                </a:solidFill>
              </a:rPr>
              <a:t>finde ich ein Thema und eine Betreuungsperson?</a:t>
            </a:r>
          </a:p>
          <a:p>
            <a:pPr>
              <a:spcAft>
                <a:spcPts val="600"/>
              </a:spcAft>
            </a:pPr>
            <a:r>
              <a:rPr lang="de-AT" sz="2400" dirty="0" smtClean="0">
                <a:solidFill>
                  <a:srgbClr val="002060"/>
                </a:solidFill>
              </a:rPr>
              <a:t>Wie gestalte ich den Arbeitsprozess?</a:t>
            </a:r>
          </a:p>
          <a:p>
            <a:pPr>
              <a:spcAft>
                <a:spcPts val="600"/>
              </a:spcAft>
            </a:pPr>
            <a:r>
              <a:rPr lang="de-AT" sz="2400" dirty="0" smtClean="0">
                <a:solidFill>
                  <a:srgbClr val="002060"/>
                </a:solidFill>
              </a:rPr>
              <a:t>Wie schließe ich die Arbeit ab? </a:t>
            </a:r>
          </a:p>
          <a:p>
            <a:pPr>
              <a:spcAft>
                <a:spcPts val="600"/>
              </a:spcAft>
            </a:pPr>
            <a:r>
              <a:rPr lang="de-AT" sz="2400" dirty="0" smtClean="0">
                <a:solidFill>
                  <a:srgbClr val="002060"/>
                </a:solidFill>
              </a:rPr>
              <a:t>Welche sonstigen Regeln muss ich beachten?</a:t>
            </a:r>
          </a:p>
          <a:p>
            <a:pPr>
              <a:spcAft>
                <a:spcPts val="600"/>
              </a:spcAft>
            </a:pPr>
            <a:endParaRPr lang="de-A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Was ist eine Masterarbeit?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912768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Masterarbeiten sind wissenschaftliche Arbeiten, die dem Nachweis der Befähigung dienen, wirtschaftliche Fragestellungen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selbständig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 mit wissenschaftlichen Methoden zu bearbeiten.</a:t>
            </a:r>
          </a:p>
          <a:p>
            <a:pPr>
              <a:spcAft>
                <a:spcPts val="600"/>
              </a:spcAft>
              <a:buFont typeface="Symbol"/>
              <a:buChar char="Þ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</a:rPr>
              <a:t>Die Arbeit kann entweder eine Literaturarbeit sein oder den Fokus stärker auf eigene Analysen legen.</a:t>
            </a:r>
          </a:p>
          <a:p>
            <a:pPr>
              <a:spcAft>
                <a:spcPts val="600"/>
              </a:spcAft>
              <a:buFont typeface="Symbol"/>
              <a:buChar char="Þ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</a:rPr>
              <a:t>Wichtig ist in beiden Fällen, sich eigenständig mit dem Thema auf wissenschaftliche Weise auseinanderzusetzen.</a:t>
            </a:r>
          </a:p>
          <a:p>
            <a:pPr>
              <a:spcAft>
                <a:spcPts val="600"/>
              </a:spcAft>
              <a:buFont typeface="Symbol"/>
              <a:buChar char="Þ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</a:rPr>
              <a:t>Umfänge variieren je nach Inhalt und Betreuungsperson.</a:t>
            </a:r>
            <a:endParaRPr lang="de-A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Welche Voraussetzungen muss ich erfüllen, um mit einer Masterarbeit beginnen zu können?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8531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2400" dirty="0" smtClean="0">
                <a:solidFill>
                  <a:srgbClr val="002060"/>
                </a:solidFill>
                <a:effectLst/>
              </a:rPr>
              <a:t>Vor Erstellung der Masterarbeit ist laut Universitätsgesetz 2002 </a:t>
            </a:r>
            <a:r>
              <a:rPr lang="de-DE" sz="2400" u="sng" dirty="0" smtClean="0">
                <a:solidFill>
                  <a:srgbClr val="002060"/>
                </a:solidFill>
                <a:effectLst/>
              </a:rPr>
              <a:t>kein bestimmter Studienfortschritt </a:t>
            </a:r>
            <a:r>
              <a:rPr lang="de-DE" sz="2400" dirty="0" smtClean="0">
                <a:solidFill>
                  <a:srgbClr val="002060"/>
                </a:solidFill>
                <a:effectLst/>
              </a:rPr>
              <a:t>nachzuweisen. </a:t>
            </a:r>
          </a:p>
          <a:p>
            <a:pPr>
              <a:spcAft>
                <a:spcPts val="600"/>
              </a:spcAft>
              <a:buFont typeface="Symbol"/>
              <a:buChar char="Þ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</a:rPr>
              <a:t>Mann kann jederzeit ohne formelles Prozedere mit einer Masterarbeit beginnen, meist wird dies jedoch eher bei fortgeschrittenem Studium sinnvoll sein.</a:t>
            </a:r>
          </a:p>
          <a:p>
            <a:pPr>
              <a:spcAft>
                <a:spcPts val="600"/>
              </a:spcAft>
              <a:buFont typeface="Symbol"/>
              <a:buChar char="Þ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</a:rPr>
              <a:t>Wesentlich ist, dass man sich mit einer geeigneten Betreuungsperson auf die Behandlung eines Themas einigt.</a:t>
            </a:r>
            <a:endParaRPr lang="de-D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  <a:buFont typeface="Symbol"/>
              <a:buChar char="Þ"/>
            </a:pPr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</a:rPr>
              <a:t>Manche Betreuungspersonen verlangen vorab ein Exposé, ein </a:t>
            </a:r>
            <a:r>
              <a:rPr lang="de-DE" sz="2000" b="1" dirty="0" err="1" smtClean="0">
                <a:solidFill>
                  <a:schemeClr val="accent2">
                    <a:lumMod val="50000"/>
                  </a:schemeClr>
                </a:solidFill>
              </a:rPr>
              <a:t>Proposal</a:t>
            </a:r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</a:rPr>
              <a:t>, ein schriftliches Konzept, eine Literaturliste,…</a:t>
            </a:r>
          </a:p>
        </p:txBody>
      </p:sp>
    </p:spTree>
    <p:extLst>
      <p:ext uri="{BB962C8B-B14F-4D97-AF65-F5344CB8AC3E}">
        <p14:creationId xmlns:p14="http://schemas.microsoft.com/office/powerpoint/2010/main" val="3115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Wer kann eine Masterarbeit betreuen?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506916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de-DE" sz="2600" dirty="0" smtClean="0">
                <a:solidFill>
                  <a:srgbClr val="002060"/>
                </a:solidFill>
                <a:effectLst/>
              </a:rPr>
              <a:t>Betreuungspersonen können entweder </a:t>
            </a:r>
            <a:r>
              <a:rPr lang="de-DE" sz="2600" u="sng" dirty="0" smtClean="0">
                <a:solidFill>
                  <a:srgbClr val="002060"/>
                </a:solidFill>
                <a:effectLst/>
              </a:rPr>
              <a:t>Profs. oder Personen mit Doktorat des VW Departments </a:t>
            </a:r>
            <a:r>
              <a:rPr lang="de-DE" sz="2600" dirty="0" smtClean="0">
                <a:solidFill>
                  <a:srgbClr val="002060"/>
                </a:solidFill>
                <a:effectLst/>
              </a:rPr>
              <a:t>sein.</a:t>
            </a:r>
          </a:p>
          <a:p>
            <a:pPr lvl="1">
              <a:spcAft>
                <a:spcPts val="600"/>
              </a:spcAft>
            </a:pPr>
            <a:r>
              <a:rPr lang="de-AT" sz="2200" dirty="0">
                <a:solidFill>
                  <a:srgbClr val="002060"/>
                </a:solidFill>
              </a:rPr>
              <a:t>Selbst wenn ein Prof. keine freie Betreuungskapazität hat, kann man im Gespräch klären, ob es nicht eine andere geeignete Betreuungsperson am Institut gibt.</a:t>
            </a:r>
          </a:p>
          <a:p>
            <a:pPr lvl="1">
              <a:spcAft>
                <a:spcPts val="600"/>
              </a:spcAft>
            </a:pPr>
            <a:r>
              <a:rPr lang="de-AT" sz="2200" dirty="0">
                <a:solidFill>
                  <a:srgbClr val="002060"/>
                </a:solidFill>
              </a:rPr>
              <a:t>Insbesondere sind auch Personen mit Doktorat am VW Department zur Betreuung von Masterarbeiten berechtigt</a:t>
            </a:r>
            <a:r>
              <a:rPr lang="de-AT" dirty="0"/>
              <a:t>.</a:t>
            </a:r>
            <a:endParaRPr lang="de-AT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2600" u="sng" dirty="0">
                <a:solidFill>
                  <a:srgbClr val="002060"/>
                </a:solidFill>
              </a:rPr>
              <a:t>E</a:t>
            </a:r>
            <a:r>
              <a:rPr lang="de-DE" sz="2600" u="sng" dirty="0" smtClean="0">
                <a:solidFill>
                  <a:srgbClr val="002060"/>
                </a:solidFill>
                <a:effectLst/>
              </a:rPr>
              <a:t>xterne Betreuungspersonen </a:t>
            </a:r>
            <a:r>
              <a:rPr lang="de-DE" sz="2600" dirty="0" smtClean="0">
                <a:solidFill>
                  <a:srgbClr val="002060"/>
                </a:solidFill>
                <a:effectLst/>
              </a:rPr>
              <a:t>sind unter folgenden Voraussetzungen möglich:</a:t>
            </a:r>
          </a:p>
          <a:p>
            <a:pPr lvl="1">
              <a:spcAft>
                <a:spcPts val="600"/>
              </a:spcAft>
            </a:pPr>
            <a:r>
              <a:rPr lang="de-DE" sz="2200" dirty="0" smtClean="0">
                <a:solidFill>
                  <a:srgbClr val="002060"/>
                </a:solidFill>
              </a:rPr>
              <a:t>Betreuungsperson mit Habilitation oder gleichwertigem Abschluss an einer in- oder ausländischen Universität</a:t>
            </a:r>
            <a:endParaRPr lang="de-DE" sz="2200" dirty="0" smtClean="0">
              <a:solidFill>
                <a:srgbClr val="002060"/>
              </a:solidFill>
              <a:effectLst/>
            </a:endParaRPr>
          </a:p>
          <a:p>
            <a:pPr lvl="1">
              <a:spcAft>
                <a:spcPts val="600"/>
              </a:spcAft>
            </a:pPr>
            <a:r>
              <a:rPr lang="de-DE" sz="2200" dirty="0" smtClean="0">
                <a:solidFill>
                  <a:srgbClr val="002060"/>
                </a:solidFill>
                <a:effectLst/>
              </a:rPr>
              <a:t>Schriftliche Bekanntgabe vorab an die Programmleitung des VW Masterprogramms</a:t>
            </a:r>
          </a:p>
          <a:p>
            <a:pPr lvl="1">
              <a:spcAft>
                <a:spcPts val="600"/>
              </a:spcAft>
            </a:pPr>
            <a:r>
              <a:rPr lang="de-DE" sz="2200" dirty="0" smtClean="0">
                <a:solidFill>
                  <a:srgbClr val="002060"/>
                </a:solidFill>
                <a:effectLst/>
              </a:rPr>
              <a:t>Sondergenehmigung durch die Vizerektorin für Lehre und Studierende</a:t>
            </a:r>
          </a:p>
        </p:txBody>
      </p:sp>
    </p:spTree>
    <p:extLst>
      <p:ext uri="{BB962C8B-B14F-4D97-AF65-F5344CB8AC3E}">
        <p14:creationId xmlns:p14="http://schemas.microsoft.com/office/powerpoint/2010/main" val="17295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Wie finde ich ein Thema?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3140968"/>
            <a:ext cx="7488832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Grunds</a:t>
            </a:r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ä</a:t>
            </a: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tzlich k</a:t>
            </a:r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ö</a:t>
            </a: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nnen </a:t>
            </a:r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Studierende das Thema </a:t>
            </a: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ihrer </a:t>
            </a:r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Masterarbeit selbst </a:t>
            </a: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wählen!</a:t>
            </a:r>
            <a:endParaRPr lang="de-DE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801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rgbClr val="002060"/>
                </a:solidFill>
              </a:rPr>
              <a:t>Wie finde ich ein Thema?</a:t>
            </a:r>
            <a:endParaRPr lang="de-AT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410445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de-AT" sz="3100" dirty="0">
                <a:solidFill>
                  <a:srgbClr val="002060"/>
                </a:solidFill>
              </a:rPr>
              <a:t>Häufig </a:t>
            </a:r>
            <a:r>
              <a:rPr lang="de-AT" sz="3100" u="sng" dirty="0">
                <a:solidFill>
                  <a:srgbClr val="002060"/>
                </a:solidFill>
              </a:rPr>
              <a:t>kennen</a:t>
            </a:r>
            <a:r>
              <a:rPr lang="de-AT" sz="3100" dirty="0">
                <a:solidFill>
                  <a:srgbClr val="002060"/>
                </a:solidFill>
              </a:rPr>
              <a:t> einander Lehrende und Studierende bereits </a:t>
            </a:r>
            <a:r>
              <a:rPr lang="de-AT" sz="3100" u="sng" dirty="0">
                <a:solidFill>
                  <a:srgbClr val="002060"/>
                </a:solidFill>
              </a:rPr>
              <a:t>aus Lehrveranstaltungen</a:t>
            </a:r>
            <a:r>
              <a:rPr lang="de-AT" sz="3100" dirty="0">
                <a:solidFill>
                  <a:srgbClr val="002060"/>
                </a:solidFill>
              </a:rPr>
              <a:t> und aus deren Inhalten ergeben sich thematische Anknüpfungspunkte!</a:t>
            </a:r>
          </a:p>
          <a:p>
            <a:pPr lvl="1">
              <a:spcAft>
                <a:spcPts val="600"/>
              </a:spcAft>
            </a:pPr>
            <a:r>
              <a:rPr lang="de-AT" sz="2500" dirty="0">
                <a:solidFill>
                  <a:srgbClr val="002060"/>
                </a:solidFill>
              </a:rPr>
              <a:t>Man sollte sich frühzeitig überlegen, bei wem man gerne schreiben möchte und mit dieser Person den direkten Kontakt suchen.</a:t>
            </a:r>
          </a:p>
          <a:p>
            <a:pPr>
              <a:spcAft>
                <a:spcPts val="600"/>
              </a:spcAft>
            </a:pPr>
            <a:r>
              <a:rPr lang="de-AT" sz="3100" dirty="0" smtClean="0">
                <a:solidFill>
                  <a:srgbClr val="002060"/>
                </a:solidFill>
              </a:rPr>
              <a:t>Teilweise bieten </a:t>
            </a:r>
            <a:r>
              <a:rPr lang="de-AT" sz="3100" u="sng" dirty="0" smtClean="0">
                <a:solidFill>
                  <a:srgbClr val="002060"/>
                </a:solidFill>
              </a:rPr>
              <a:t>Betreuungspersonen</a:t>
            </a:r>
            <a:r>
              <a:rPr lang="de-AT" sz="3100" dirty="0" smtClean="0">
                <a:solidFill>
                  <a:srgbClr val="002060"/>
                </a:solidFill>
              </a:rPr>
              <a:t> Themen für Arbeiten an, teilweise wählen </a:t>
            </a:r>
            <a:r>
              <a:rPr lang="de-AT" sz="3100" u="sng" dirty="0" smtClean="0">
                <a:solidFill>
                  <a:srgbClr val="002060"/>
                </a:solidFill>
              </a:rPr>
              <a:t>Studierende</a:t>
            </a:r>
            <a:r>
              <a:rPr lang="de-AT" sz="3100" dirty="0" smtClean="0">
                <a:solidFill>
                  <a:srgbClr val="002060"/>
                </a:solidFill>
              </a:rPr>
              <a:t> aktiv selbst ein Thema und suchen sich dazu eine Betreuungsperson.</a:t>
            </a:r>
          </a:p>
          <a:p>
            <a:pPr>
              <a:spcAft>
                <a:spcPts val="600"/>
              </a:spcAft>
            </a:pPr>
            <a:r>
              <a:rPr lang="de-AT" sz="3100" dirty="0">
                <a:solidFill>
                  <a:srgbClr val="002060"/>
                </a:solidFill>
              </a:rPr>
              <a:t>Immer wieder gibt es auch Möglichkeiten, ein </a:t>
            </a:r>
            <a:r>
              <a:rPr lang="de-AT" sz="3100" u="sng" dirty="0">
                <a:solidFill>
                  <a:srgbClr val="002060"/>
                </a:solidFill>
              </a:rPr>
              <a:t>extern gestelltes Thema</a:t>
            </a:r>
            <a:r>
              <a:rPr lang="de-AT" sz="3100" dirty="0">
                <a:solidFill>
                  <a:srgbClr val="002060"/>
                </a:solidFill>
              </a:rPr>
              <a:t> zur Bearbeitung zu übernehmen, z.B. von WIFO, Ministerien, Kammern, Unternehmen – teilweise gegen Bezahlung.</a:t>
            </a:r>
          </a:p>
          <a:p>
            <a:pPr lvl="1">
              <a:spcAft>
                <a:spcPts val="600"/>
              </a:spcAft>
            </a:pPr>
            <a:r>
              <a:rPr lang="de-AT" sz="2500" dirty="0" smtClean="0">
                <a:solidFill>
                  <a:srgbClr val="002060"/>
                </a:solidFill>
              </a:rPr>
              <a:t>Hierbei ist zu klären, ob auch die Betreuung selbst über eine externe Person erfolgen soll.</a:t>
            </a:r>
            <a:endParaRPr lang="de-AT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36104"/>
          </a:xfr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z="4000" dirty="0">
                <a:solidFill>
                  <a:srgbClr val="002060"/>
                </a:solidFill>
              </a:rPr>
              <a:t>Anknüpfungspunkte für die Themensuche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3264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de-AT" sz="2900" b="1" dirty="0">
                <a:solidFill>
                  <a:schemeClr val="accent2">
                    <a:lumMod val="50000"/>
                  </a:schemeClr>
                </a:solidFill>
              </a:rPr>
              <a:t>Viele Wege führen nach Rom! Z.B.:</a:t>
            </a:r>
          </a:p>
          <a:p>
            <a:pPr lvl="1">
              <a:spcBef>
                <a:spcPts val="432"/>
              </a:spcBef>
            </a:pPr>
            <a:r>
              <a:rPr lang="de-AT" sz="2700" u="sng" dirty="0" smtClean="0">
                <a:solidFill>
                  <a:srgbClr val="002060"/>
                </a:solidFill>
              </a:rPr>
              <a:t>Persönliches Interesse </a:t>
            </a:r>
            <a:r>
              <a:rPr lang="de-AT" sz="2700" dirty="0" smtClean="0">
                <a:solidFill>
                  <a:srgbClr val="002060"/>
                </a:solidFill>
              </a:rPr>
              <a:t>für eine Thematik</a:t>
            </a:r>
          </a:p>
          <a:p>
            <a:pPr lvl="1">
              <a:spcBef>
                <a:spcPts val="432"/>
              </a:spcBef>
            </a:pPr>
            <a:r>
              <a:rPr lang="de-AT" sz="2700" u="sng" dirty="0" smtClean="0">
                <a:solidFill>
                  <a:srgbClr val="002060"/>
                </a:solidFill>
              </a:rPr>
              <a:t>Gesellschaftliche Relevanz </a:t>
            </a:r>
            <a:r>
              <a:rPr lang="de-AT" sz="2700" dirty="0" smtClean="0">
                <a:solidFill>
                  <a:srgbClr val="002060"/>
                </a:solidFill>
              </a:rPr>
              <a:t>eines Themas</a:t>
            </a:r>
          </a:p>
          <a:p>
            <a:pPr lvl="1">
              <a:spcBef>
                <a:spcPts val="432"/>
              </a:spcBef>
            </a:pPr>
            <a:r>
              <a:rPr lang="de-AT" sz="2700" u="sng" dirty="0" smtClean="0">
                <a:solidFill>
                  <a:srgbClr val="002060"/>
                </a:solidFill>
              </a:rPr>
              <a:t>Aktualitätsbezug</a:t>
            </a:r>
          </a:p>
          <a:p>
            <a:pPr lvl="1">
              <a:spcBef>
                <a:spcPts val="432"/>
              </a:spcBef>
            </a:pPr>
            <a:r>
              <a:rPr lang="de-AT" sz="2700" dirty="0" smtClean="0">
                <a:solidFill>
                  <a:srgbClr val="002060"/>
                </a:solidFill>
              </a:rPr>
              <a:t>„Offenes Ohr“ in einer </a:t>
            </a:r>
            <a:r>
              <a:rPr lang="de-AT" sz="2700" u="sng" dirty="0" smtClean="0">
                <a:solidFill>
                  <a:srgbClr val="002060"/>
                </a:solidFill>
              </a:rPr>
              <a:t>LVA</a:t>
            </a:r>
            <a:r>
              <a:rPr lang="de-AT" sz="2700" dirty="0" smtClean="0">
                <a:solidFill>
                  <a:srgbClr val="002060"/>
                </a:solidFill>
              </a:rPr>
              <a:t> für bisher ungeklärte Fragestellungen</a:t>
            </a:r>
          </a:p>
          <a:p>
            <a:pPr lvl="1">
              <a:spcBef>
                <a:spcPts val="432"/>
              </a:spcBef>
            </a:pPr>
            <a:r>
              <a:rPr lang="de-AT" sz="2700" u="sng" dirty="0">
                <a:solidFill>
                  <a:srgbClr val="002060"/>
                </a:solidFill>
              </a:rPr>
              <a:t>B</a:t>
            </a:r>
            <a:r>
              <a:rPr lang="de-AT" sz="2700" u="sng" dirty="0" smtClean="0">
                <a:solidFill>
                  <a:srgbClr val="002060"/>
                </a:solidFill>
              </a:rPr>
              <a:t>erufliche </a:t>
            </a:r>
            <a:r>
              <a:rPr lang="de-AT" sz="2700" u="sng" dirty="0" smtClean="0">
                <a:solidFill>
                  <a:srgbClr val="002060"/>
                </a:solidFill>
              </a:rPr>
              <a:t>Verwertbarkeit</a:t>
            </a:r>
          </a:p>
          <a:p>
            <a:pPr lvl="1"/>
            <a:r>
              <a:rPr lang="de-AT" sz="2700" dirty="0" smtClean="0">
                <a:solidFill>
                  <a:srgbClr val="002060"/>
                </a:solidFill>
              </a:rPr>
              <a:t>Welche </a:t>
            </a:r>
            <a:r>
              <a:rPr lang="de-AT" sz="2700" u="sng" dirty="0">
                <a:solidFill>
                  <a:srgbClr val="002060"/>
                </a:solidFill>
              </a:rPr>
              <a:t>Ergebnisse</a:t>
            </a:r>
            <a:r>
              <a:rPr lang="de-AT" sz="2700" dirty="0">
                <a:solidFill>
                  <a:srgbClr val="002060"/>
                </a:solidFill>
              </a:rPr>
              <a:t> </a:t>
            </a:r>
            <a:r>
              <a:rPr lang="de-AT" sz="2700" dirty="0" smtClean="0">
                <a:solidFill>
                  <a:srgbClr val="002060"/>
                </a:solidFill>
              </a:rPr>
              <a:t>wurden in der wissenschaftlichen Literatur </a:t>
            </a:r>
            <a:r>
              <a:rPr lang="de-AT" sz="2700" u="sng" dirty="0">
                <a:solidFill>
                  <a:srgbClr val="002060"/>
                </a:solidFill>
              </a:rPr>
              <a:t>bisher</a:t>
            </a:r>
            <a:r>
              <a:rPr lang="de-AT" sz="2700" dirty="0">
                <a:solidFill>
                  <a:srgbClr val="002060"/>
                </a:solidFill>
              </a:rPr>
              <a:t> erzielt?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Gibt es </a:t>
            </a:r>
            <a:r>
              <a:rPr lang="de-AT" sz="2700" u="sng" dirty="0">
                <a:solidFill>
                  <a:srgbClr val="002060"/>
                </a:solidFill>
              </a:rPr>
              <a:t>Widersprüche</a:t>
            </a:r>
            <a:r>
              <a:rPr lang="de-AT" sz="2700" dirty="0">
                <a:solidFill>
                  <a:srgbClr val="002060"/>
                </a:solidFill>
              </a:rPr>
              <a:t> zwischen verschiedenen Arbeiten und wie lassen sich diese auflösen?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Gibt es </a:t>
            </a:r>
            <a:r>
              <a:rPr lang="de-AT" sz="2700" u="sng" dirty="0">
                <a:solidFill>
                  <a:srgbClr val="002060"/>
                </a:solidFill>
              </a:rPr>
              <a:t>weiße Flecken </a:t>
            </a:r>
            <a:r>
              <a:rPr lang="de-AT" sz="2700" dirty="0">
                <a:solidFill>
                  <a:srgbClr val="002060"/>
                </a:solidFill>
              </a:rPr>
              <a:t>in der Literatur, welche relevante Fragen betreffen, die bisher nicht behandelt wurden?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Ermöglichen </a:t>
            </a:r>
            <a:r>
              <a:rPr lang="de-AT" sz="2700" u="sng" dirty="0">
                <a:solidFill>
                  <a:srgbClr val="002060"/>
                </a:solidFill>
              </a:rPr>
              <a:t>neue Theorien, neue Daten oder neue Methoden </a:t>
            </a:r>
            <a:r>
              <a:rPr lang="de-AT" sz="2700" dirty="0">
                <a:solidFill>
                  <a:srgbClr val="002060"/>
                </a:solidFill>
              </a:rPr>
              <a:t>neue Sichtweisen auf etablierte Ergebnisse?</a:t>
            </a:r>
          </a:p>
          <a:p>
            <a:pPr lvl="1"/>
            <a:r>
              <a:rPr lang="de-AT" sz="2700" u="sng" dirty="0">
                <a:solidFill>
                  <a:srgbClr val="002060"/>
                </a:solidFill>
              </a:rPr>
              <a:t>Topics </a:t>
            </a:r>
            <a:r>
              <a:rPr lang="de-AT" sz="2700" u="sng" dirty="0" err="1">
                <a:solidFill>
                  <a:srgbClr val="002060"/>
                </a:solidFill>
              </a:rPr>
              <a:t>for</a:t>
            </a:r>
            <a:r>
              <a:rPr lang="de-AT" sz="2700" u="sng" dirty="0">
                <a:solidFill>
                  <a:srgbClr val="002060"/>
                </a:solidFill>
              </a:rPr>
              <a:t> </a:t>
            </a:r>
            <a:r>
              <a:rPr lang="de-AT" sz="2700" u="sng" dirty="0" err="1">
                <a:solidFill>
                  <a:srgbClr val="002060"/>
                </a:solidFill>
              </a:rPr>
              <a:t>further</a:t>
            </a:r>
            <a:r>
              <a:rPr lang="de-AT" sz="2700" u="sng" dirty="0">
                <a:solidFill>
                  <a:srgbClr val="002060"/>
                </a:solidFill>
              </a:rPr>
              <a:t> </a:t>
            </a:r>
            <a:r>
              <a:rPr lang="de-AT" sz="2700" u="sng" dirty="0" err="1">
                <a:solidFill>
                  <a:srgbClr val="002060"/>
                </a:solidFill>
              </a:rPr>
              <a:t>research</a:t>
            </a:r>
            <a:r>
              <a:rPr lang="de-AT" sz="2700" u="sng" dirty="0">
                <a:solidFill>
                  <a:srgbClr val="002060"/>
                </a:solidFill>
              </a:rPr>
              <a:t> </a:t>
            </a:r>
            <a:r>
              <a:rPr lang="de-AT" sz="2700" dirty="0">
                <a:solidFill>
                  <a:srgbClr val="002060"/>
                </a:solidFill>
              </a:rPr>
              <a:t>in den Schlussfolgerungen von Artikeln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Anlehnung an bestehende Forschungsarbeiten unter Verwendung </a:t>
            </a:r>
            <a:r>
              <a:rPr lang="de-AT" sz="2700" u="sng" dirty="0">
                <a:solidFill>
                  <a:srgbClr val="002060"/>
                </a:solidFill>
              </a:rPr>
              <a:t>neuer/aktualisierter/zusätzlicher… Daten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Analyse von </a:t>
            </a:r>
            <a:r>
              <a:rPr lang="de-AT" sz="2700" u="sng" dirty="0">
                <a:solidFill>
                  <a:srgbClr val="002060"/>
                </a:solidFill>
              </a:rPr>
              <a:t>Modellvarianten</a:t>
            </a:r>
            <a:r>
              <a:rPr lang="de-AT" sz="2700" dirty="0">
                <a:solidFill>
                  <a:srgbClr val="002060"/>
                </a:solidFill>
              </a:rPr>
              <a:t> in Anlehnung an bestehende theoretische Arbeiten</a:t>
            </a:r>
          </a:p>
          <a:p>
            <a:pPr lvl="1"/>
            <a:r>
              <a:rPr lang="de-AT" sz="2700" dirty="0">
                <a:solidFill>
                  <a:srgbClr val="002060"/>
                </a:solidFill>
              </a:rPr>
              <a:t>Orientierung an </a:t>
            </a:r>
            <a:r>
              <a:rPr lang="de-AT" sz="2700" u="sng" dirty="0">
                <a:solidFill>
                  <a:srgbClr val="002060"/>
                </a:solidFill>
              </a:rPr>
              <a:t>aktuellen Forschungsthemen von potentiellen </a:t>
            </a:r>
            <a:r>
              <a:rPr lang="de-AT" sz="2700" u="sng" dirty="0" smtClean="0">
                <a:solidFill>
                  <a:srgbClr val="002060"/>
                </a:solidFill>
              </a:rPr>
              <a:t>Betreuungspersonen</a:t>
            </a:r>
            <a:endParaRPr lang="de-AT" sz="27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830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80120"/>
          </a:xfr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z="4000" dirty="0">
                <a:solidFill>
                  <a:srgbClr val="002060"/>
                </a:solidFill>
              </a:rPr>
              <a:t>Anknüpfungspunkte für die Themensuche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700808"/>
            <a:ext cx="7488832" cy="352839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de-AT" sz="3300" b="1" dirty="0" smtClean="0">
                <a:solidFill>
                  <a:schemeClr val="accent2">
                    <a:lumMod val="50000"/>
                  </a:schemeClr>
                </a:solidFill>
              </a:rPr>
              <a:t>Die </a:t>
            </a:r>
            <a:r>
              <a:rPr lang="de-AT" sz="3300" b="1" dirty="0">
                <a:solidFill>
                  <a:schemeClr val="accent2">
                    <a:lumMod val="50000"/>
                  </a:schemeClr>
                </a:solidFill>
              </a:rPr>
              <a:t>Entwicklung eines Themas stellt keinen linearen Prozess dar, sondern aus der Vertiefung in die Thematik wächst schrittweise die Struktur der Untersuchung</a:t>
            </a:r>
            <a:r>
              <a:rPr lang="de-AT" sz="33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de-AT" dirty="0" smtClean="0">
                <a:solidFill>
                  <a:srgbClr val="002060"/>
                </a:solidFill>
              </a:rPr>
              <a:t>Man untersucht, prüft, verwirft, entwickelt neue Ideen, diskutiert mit der Betreuungsperson oder anderen Leuten solange, bis ein solides inhaltliches Konzept steht.</a:t>
            </a:r>
          </a:p>
          <a:p>
            <a:pPr lvl="1">
              <a:spcAft>
                <a:spcPts val="600"/>
              </a:spcAft>
            </a:pPr>
            <a:r>
              <a:rPr lang="de-AT" dirty="0" smtClean="0">
                <a:solidFill>
                  <a:srgbClr val="002060"/>
                </a:solidFill>
              </a:rPr>
              <a:t>Am Ende steht die Klärung von Forschungsfrage und wissenschaftlicher Methode!</a:t>
            </a:r>
          </a:p>
          <a:p>
            <a:pPr lvl="1">
              <a:spcAft>
                <a:spcPts val="600"/>
              </a:spcAft>
            </a:pPr>
            <a:r>
              <a:rPr lang="de-AT" dirty="0" smtClean="0">
                <a:solidFill>
                  <a:srgbClr val="002060"/>
                </a:solidFill>
              </a:rPr>
              <a:t>Das Arbeitskonzept entwickelt sich auch danach noch laufend weiter.</a:t>
            </a:r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9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Bildschirmpräsentation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Informationsveranstaltung Masterarbeit</vt:lpstr>
      <vt:lpstr>Übersicht</vt:lpstr>
      <vt:lpstr>Was ist eine Masterarbeit?</vt:lpstr>
      <vt:lpstr>Welche Voraussetzungen muss ich erfüllen, um mit einer Masterarbeit beginnen zu können?</vt:lpstr>
      <vt:lpstr>Wer kann eine Masterarbeit betreuen?</vt:lpstr>
      <vt:lpstr>Wie finde ich ein Thema?</vt:lpstr>
      <vt:lpstr>Wie finde ich ein Thema?</vt:lpstr>
      <vt:lpstr>Anknüpfungspunkte für die Themensuche</vt:lpstr>
      <vt:lpstr>Anknüpfungspunkte für die Themensuche</vt:lpstr>
      <vt:lpstr>Wie gestalte ich den Arbeitsprozess?</vt:lpstr>
      <vt:lpstr>Tipps zur Durchführung der Arbeit</vt:lpstr>
      <vt:lpstr>Tipps zur Durchführung der Arbeit</vt:lpstr>
      <vt:lpstr>Zeitlicher Rahmen und wissenschaftliches Seminar</vt:lpstr>
      <vt:lpstr>Gruppenarbeiten</vt:lpstr>
      <vt:lpstr>Wie schließe ich die Arbeit ab?</vt:lpstr>
      <vt:lpstr>Workshop Wissenschaftliches Schreiben</vt:lpstr>
      <vt:lpstr>Weitere Informationsquellen</vt:lpstr>
    </vt:vector>
  </TitlesOfParts>
  <Company>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Masterarbeit</dc:title>
  <dc:creator>Reference</dc:creator>
  <cp:lastModifiedBy>Reference</cp:lastModifiedBy>
  <cp:revision>43</cp:revision>
  <dcterms:created xsi:type="dcterms:W3CDTF">2015-05-08T08:24:52Z</dcterms:created>
  <dcterms:modified xsi:type="dcterms:W3CDTF">2016-12-14T14:53:32Z</dcterms:modified>
</cp:coreProperties>
</file>