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11"/>
  </p:notesMasterIdLst>
  <p:handoutMasterIdLst>
    <p:handoutMasterId r:id="rId12"/>
  </p:handoutMasterIdLst>
  <p:sldIdLst>
    <p:sldId id="279" r:id="rId5"/>
    <p:sldId id="280" r:id="rId6"/>
    <p:sldId id="281" r:id="rId7"/>
    <p:sldId id="282" r:id="rId8"/>
    <p:sldId id="284" r:id="rId9"/>
    <p:sldId id="283" r:id="rId10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612" y="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AB49C-654C-493D-A4C9-E58305836FA8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31.05.2016</a:t>
            </a:fld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A1DAE-7AD3-49F1-8F59-E322A189EBE7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65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F37A438-5477-463B-BA1A-F2D1F66CD2EB}" type="datetimeFigureOut">
              <a:rPr lang="de-AT" smtClean="0"/>
              <a:pPr/>
              <a:t>31.05.2016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1AF1600-3D55-4A4C-85AF-72F9C5C4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25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sp>
            <p:nvSpPr>
              <p:cNvPr id="4" name="Rechteck 3"/>
              <p:cNvSpPr/>
              <p:nvPr userDrawn="1"/>
            </p:nvSpPr>
            <p:spPr>
              <a:xfrm>
                <a:off x="0" y="149225"/>
                <a:ext cx="8993188" cy="260921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" name="Rechteck 6"/>
              <p:cNvSpPr/>
              <p:nvPr userDrawn="1"/>
            </p:nvSpPr>
            <p:spPr>
              <a:xfrm>
                <a:off x="0" y="2953384"/>
                <a:ext cx="8993188" cy="261239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5" name="Grafik 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3227" y="380682"/>
                <a:ext cx="2311050" cy="1222030"/>
              </a:xfrm>
              <a:prstGeom prst="rect">
                <a:avLst/>
              </a:prstGeom>
            </p:spPr>
          </p:pic>
        </p:grpSp>
        <p:pic>
          <p:nvPicPr>
            <p:cNvPr id="6" name="Grafik 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989" y="2182953"/>
              <a:ext cx="653190" cy="469760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7" y="3045041"/>
            <a:ext cx="7484617" cy="1036595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7" y="4081636"/>
            <a:ext cx="7484617" cy="951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87624" y="2559843"/>
            <a:ext cx="3260322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11" y="265212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2BACE11-8A69-4526-BC16-D3F10F7FC235}" type="datetimeFigureOut">
              <a:rPr lang="de-AT" smtClean="0"/>
              <a:t>31.05.2016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0" y="149225"/>
            <a:ext cx="8993188" cy="5432159"/>
            <a:chOff x="0" y="149225"/>
            <a:chExt cx="8993188" cy="5432159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0" y="149225"/>
              <a:ext cx="8993188" cy="5432159"/>
              <a:chOff x="0" y="149225"/>
              <a:chExt cx="8993188" cy="5432159"/>
            </a:xfrm>
          </p:grpSpPr>
          <p:sp>
            <p:nvSpPr>
              <p:cNvPr id="12" name="Rechteck 11"/>
              <p:cNvSpPr/>
              <p:nvPr userDrawn="1"/>
            </p:nvSpPr>
            <p:spPr>
              <a:xfrm>
                <a:off x="0" y="149225"/>
                <a:ext cx="8993188" cy="260921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 userDrawn="1"/>
            </p:nvSpPr>
            <p:spPr>
              <a:xfrm>
                <a:off x="0" y="2953384"/>
                <a:ext cx="8993188" cy="2628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7" name="Grafik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3227" y="380682"/>
                <a:ext cx="2311050" cy="1222030"/>
              </a:xfrm>
              <a:prstGeom prst="rect">
                <a:avLst/>
              </a:prstGeom>
            </p:spPr>
          </p:pic>
        </p:grpSp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989" y="2182953"/>
              <a:ext cx="653190" cy="469760"/>
            </a:xfrm>
            <a:prstGeom prst="rect">
              <a:avLst/>
            </a:prstGeom>
          </p:spPr>
        </p:pic>
      </p:grp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50" y="3044945"/>
            <a:ext cx="8210141" cy="690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50" y="3744450"/>
            <a:ext cx="8210141" cy="690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9956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22" y="320824"/>
            <a:ext cx="6282000" cy="9525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548483"/>
            <a:ext cx="7776048" cy="3656657"/>
          </a:xfrm>
        </p:spPr>
        <p:txBody>
          <a:bodyPr lIns="0" r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CE11-8A69-4526-BC16-D3F10F7FC235}" type="datetimeFigureOut">
              <a:rPr lang="de-AT" smtClean="0"/>
              <a:t>31.05.2016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0" y="149225"/>
            <a:ext cx="8993188" cy="1252538"/>
            <a:chOff x="0" y="149225"/>
            <a:chExt cx="8993188" cy="1252538"/>
          </a:xfrm>
        </p:grpSpPr>
        <p:sp>
          <p:nvSpPr>
            <p:cNvPr id="6" name="Rechteck 5"/>
            <p:cNvSpPr/>
            <p:nvPr userDrawn="1"/>
          </p:nvSpPr>
          <p:spPr>
            <a:xfrm>
              <a:off x="0" y="149225"/>
              <a:ext cx="8993188" cy="12525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8304" y="384501"/>
              <a:ext cx="1363735" cy="720079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6" y="320824"/>
            <a:ext cx="6280165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6" y="1547816"/>
            <a:ext cx="8485187" cy="399785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12" name="Gruppieren 11"/>
            <p:cNvGrpSpPr/>
            <p:nvPr userDrawn="1"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10" name="Gruppieren 9"/>
              <p:cNvGrpSpPr/>
              <p:nvPr userDrawn="1"/>
            </p:nvGrpSpPr>
            <p:grpSpPr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7" name="Rechteck 6"/>
                <p:cNvSpPr/>
                <p:nvPr userDrawn="1"/>
              </p:nvSpPr>
              <p:spPr>
                <a:xfrm>
                  <a:off x="0" y="149225"/>
                  <a:ext cx="8993188" cy="124523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pic>
              <p:nvPicPr>
                <p:cNvPr id="4" name="Grafik 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08304" y="380681"/>
                  <a:ext cx="1356453" cy="715136"/>
                </a:xfrm>
                <a:prstGeom prst="rect">
                  <a:avLst/>
                </a:prstGeom>
              </p:spPr>
            </p:pic>
          </p:grpSp>
          <p:sp>
            <p:nvSpPr>
              <p:cNvPr id="6" name="Rechteck 5"/>
              <p:cNvSpPr/>
              <p:nvPr userDrawn="1"/>
            </p:nvSpPr>
            <p:spPr>
              <a:xfrm>
                <a:off x="0" y="1546861"/>
                <a:ext cx="8993188" cy="4018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8623" y="5157371"/>
              <a:ext cx="436616" cy="31400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8" y="1674489"/>
            <a:ext cx="7778305" cy="1038995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längere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8" y="2713484"/>
            <a:ext cx="7778305" cy="1200133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12" name="Gruppieren 11"/>
            <p:cNvGrpSpPr/>
            <p:nvPr userDrawn="1"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14" name="Gruppieren 13"/>
              <p:cNvGrpSpPr/>
              <p:nvPr userDrawn="1"/>
            </p:nvGrpSpPr>
            <p:grpSpPr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16" name="Rechteck 15"/>
                <p:cNvSpPr/>
                <p:nvPr userDrawn="1"/>
              </p:nvSpPr>
              <p:spPr>
                <a:xfrm>
                  <a:off x="0" y="149225"/>
                  <a:ext cx="8993188" cy="124523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pic>
              <p:nvPicPr>
                <p:cNvPr id="17" name="Grafik 1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08304" y="380681"/>
                  <a:ext cx="1356453" cy="715136"/>
                </a:xfrm>
                <a:prstGeom prst="rect">
                  <a:avLst/>
                </a:prstGeom>
              </p:spPr>
            </p:pic>
          </p:grpSp>
          <p:sp>
            <p:nvSpPr>
              <p:cNvPr id="15" name="Rechteck 14"/>
              <p:cNvSpPr/>
              <p:nvPr userDrawn="1"/>
            </p:nvSpPr>
            <p:spPr>
              <a:xfrm>
                <a:off x="0" y="1546861"/>
                <a:ext cx="8993188" cy="4018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8623" y="5157371"/>
              <a:ext cx="436616" cy="31400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684980"/>
            <a:ext cx="8213282" cy="684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374380"/>
            <a:ext cx="8213282" cy="690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7414998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CE11-8A69-4526-BC16-D3F10F7FC235}" type="datetimeFigureOut">
              <a:rPr lang="de-AT" smtClean="0"/>
              <a:t>31.05.2016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4" y="1537231"/>
            <a:ext cx="3960811" cy="533136"/>
          </a:xfr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537231"/>
            <a:ext cx="3960000" cy="533136"/>
          </a:xfr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BACE11-8A69-4526-BC16-D3F10F7FC235}" type="datetimeFigureOut">
              <a:rPr lang="de-AT" smtClean="0"/>
              <a:t>31.05.2016</a:t>
            </a:fld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-1" y="149225"/>
            <a:ext cx="8990013" cy="5412510"/>
            <a:chOff x="-1" y="149225"/>
            <a:chExt cx="8990013" cy="5412510"/>
          </a:xfrm>
        </p:grpSpPr>
        <p:grpSp>
          <p:nvGrpSpPr>
            <p:cNvPr id="11" name="Gruppieren 10"/>
            <p:cNvGrpSpPr/>
            <p:nvPr userDrawn="1"/>
          </p:nvGrpSpPr>
          <p:grpSpPr>
            <a:xfrm>
              <a:off x="-1" y="149225"/>
              <a:ext cx="8990013" cy="1252538"/>
              <a:chOff x="-1" y="149225"/>
              <a:chExt cx="8990013" cy="1252538"/>
            </a:xfrm>
          </p:grpSpPr>
          <p:sp>
            <p:nvSpPr>
              <p:cNvPr id="2" name="Rechteck 1"/>
              <p:cNvSpPr/>
              <p:nvPr userDrawn="1"/>
            </p:nvSpPr>
            <p:spPr>
              <a:xfrm>
                <a:off x="-1" y="149225"/>
                <a:ext cx="8990013" cy="125253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9" name="Grafik 8"/>
              <p:cNvPicPr>
                <a:picLocks noChangeAspect="1"/>
              </p:cNvPicPr>
              <p:nvPr userDrawn="1"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08304" y="384501"/>
                <a:ext cx="1363735" cy="720079"/>
              </a:xfrm>
              <a:prstGeom prst="rect">
                <a:avLst/>
              </a:prstGeom>
            </p:spPr>
          </p:pic>
        </p:grpSp>
        <p:pic>
          <p:nvPicPr>
            <p:cNvPr id="10" name="Grafik 9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319" y="5210535"/>
              <a:ext cx="488335" cy="351200"/>
            </a:xfrm>
            <a:prstGeom prst="rect">
              <a:avLst/>
            </a:prstGeom>
          </p:spPr>
        </p:pic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7" y="1547806"/>
            <a:ext cx="7767193" cy="364903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61" y="5365873"/>
            <a:ext cx="3217443" cy="304271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5365873"/>
            <a:ext cx="892150" cy="304271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8" y="320286"/>
            <a:ext cx="6280165" cy="952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40067" y="5365873"/>
            <a:ext cx="987407" cy="304271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2BACE11-8A69-4526-BC16-D3F10F7FC235}" type="datetimeFigureOut">
              <a:rPr lang="de-AT" smtClean="0"/>
              <a:t>31.05.2016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086" indent="-265086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1283" indent="-285721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781" indent="-27461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390" indent="-27461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476" indent="-265086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2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de-DE" altLang="de-DE" sz="1000" b="0" smtClean="0">
                <a:solidFill>
                  <a:schemeClr val="bg2"/>
                </a:solidFill>
              </a:rPr>
              <a:t>Folie </a:t>
            </a:r>
            <a:fld id="{43740D9F-5915-4E86-A1CF-E79F611A74DF}" type="slidenum">
              <a:rPr lang="de-DE" altLang="de-DE" sz="1000" b="0" smtClean="0">
                <a:solidFill>
                  <a:schemeClr val="bg2"/>
                </a:solidFill>
              </a:rPr>
              <a:pPr>
                <a:buFontTx/>
                <a:buNone/>
              </a:pPr>
              <a:t>1</a:t>
            </a:fld>
            <a:endParaRPr lang="de-DE" altLang="de-DE" sz="1000" b="0" smtClean="0">
              <a:solidFill>
                <a:schemeClr val="bg2"/>
              </a:solidFill>
            </a:endParaRPr>
          </a:p>
          <a:p>
            <a:pPr algn="r">
              <a:buFontTx/>
              <a:buNone/>
            </a:pPr>
            <a:endParaRPr lang="de-DE" altLang="de-DE" sz="1000" b="0" smtClean="0">
              <a:solidFill>
                <a:schemeClr val="bg2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Masterstudium VW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de-AT" altLang="de-DE" dirty="0" smtClean="0"/>
              <a:t>Volkswirtschaftliches Vertiefungsfach</a:t>
            </a:r>
          </a:p>
          <a:p>
            <a:pPr eaLnBrk="1" hangingPunct="1">
              <a:buFontTx/>
              <a:buNone/>
            </a:pPr>
            <a:r>
              <a:rPr lang="de-AT" altLang="de-DE" dirty="0" smtClean="0"/>
              <a:t>Ökonomische Entwicklung/</a:t>
            </a:r>
            <a:r>
              <a:rPr lang="de-AT" altLang="de-DE" dirty="0" err="1" smtClean="0"/>
              <a:t>Economic</a:t>
            </a:r>
            <a:r>
              <a:rPr lang="de-AT" altLang="de-DE" dirty="0" smtClean="0"/>
              <a:t> Development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für das Masterstudium Volkswirtschaft (anwendungsorientierter und mathematisch orientierter Schwerpunkt)</a:t>
            </a:r>
          </a:p>
          <a:p>
            <a:pPr eaLnBrk="1" hangingPunct="1">
              <a:buFontTx/>
              <a:buNone/>
            </a:pPr>
            <a:r>
              <a:rPr lang="de-AT" altLang="de-DE" b="0" dirty="0" smtClean="0"/>
              <a:t>Angeboten von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Institut für Außenwirtschaft und Entwicklung (LV-Verantwortung bei J. Becker) und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Institut für Arbeitsmarkttheorie und –</a:t>
            </a:r>
            <a:r>
              <a:rPr lang="de-AT" altLang="de-DE" dirty="0" err="1" smtClean="0">
                <a:solidFill>
                  <a:srgbClr val="000066"/>
                </a:solidFill>
              </a:rPr>
              <a:t>politik</a:t>
            </a:r>
            <a:r>
              <a:rPr lang="de-AT" altLang="de-DE" dirty="0" smtClean="0">
                <a:solidFill>
                  <a:srgbClr val="000066"/>
                </a:solidFill>
              </a:rPr>
              <a:t> (E. Gruber, H. </a:t>
            </a:r>
            <a:r>
              <a:rPr lang="de-AT" altLang="de-DE" dirty="0" err="1" smtClean="0">
                <a:solidFill>
                  <a:srgbClr val="000066"/>
                </a:solidFill>
              </a:rPr>
              <a:t>Klausinger</a:t>
            </a:r>
            <a:r>
              <a:rPr lang="de-AT" altLang="de-DE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de-AT" altLang="de-DE" b="0" dirty="0" smtClean="0"/>
              <a:t>Im Ausmaß einer PI (4-stündig), derzeit im WS und SS, für max. 30 Teilnehmer/</a:t>
            </a:r>
            <a:r>
              <a:rPr lang="de-AT" altLang="de-DE" b="0" dirty="0" err="1" smtClean="0"/>
              <a:t>inn</a:t>
            </a:r>
            <a:r>
              <a:rPr lang="de-AT" altLang="de-DE" b="0" dirty="0" smtClean="0"/>
              <a:t>/en.</a:t>
            </a:r>
          </a:p>
        </p:txBody>
      </p:sp>
    </p:spTree>
    <p:extLst>
      <p:ext uri="{BB962C8B-B14F-4D97-AF65-F5344CB8AC3E}">
        <p14:creationId xmlns:p14="http://schemas.microsoft.com/office/powerpoint/2010/main" val="3516848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bg2"/>
                </a:solidFill>
              </a:rPr>
              <a:t>Folie </a:t>
            </a:r>
            <a:fld id="{0F192818-9640-45AE-9EDB-02D32F7F2BE1}" type="slidenum">
              <a:rPr lang="de-DE">
                <a:solidFill>
                  <a:schemeClr val="bg2"/>
                </a:solidFill>
              </a:rPr>
              <a:pPr>
                <a:defRPr/>
              </a:pPr>
              <a:t>2</a:t>
            </a:fld>
            <a:endParaRPr lang="de-DE">
              <a:solidFill>
                <a:schemeClr val="bg2"/>
              </a:solidFill>
            </a:endParaRPr>
          </a:p>
          <a:p>
            <a:pPr>
              <a:defRPr/>
            </a:pPr>
            <a:endParaRPr lang="de-DE" sz="14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Ökonomische Entwicklung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altLang="de-DE" dirty="0" smtClean="0"/>
              <a:t>Learning Outcomes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Vertiefung theoretischer Kenntnisse in Entwicklungsökonomie; 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Beherrschung des Umgangs mit Originaltexten und Textanalyse; 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Anwendung theoretischer Konzepte auf konkrete entwicklungsökonomische Fragestellungen; 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Verfassen von kurzen schriftlichen Arbeiten.</a:t>
            </a:r>
          </a:p>
          <a:p>
            <a:pPr eaLnBrk="1" hangingPunct="1">
              <a:buFontTx/>
              <a:buNone/>
            </a:pPr>
            <a:r>
              <a:rPr lang="de-AT" altLang="de-DE" dirty="0" smtClean="0"/>
              <a:t>Lehr- und Lernmethoden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Kombination von Vorlesungs- und Seminarcharakter.</a:t>
            </a:r>
          </a:p>
          <a:p>
            <a:pPr eaLnBrk="1" hangingPunct="1">
              <a:buFontTx/>
              <a:buNone/>
            </a:pPr>
            <a:endParaRPr lang="de-AT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3212302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bg2"/>
                </a:solidFill>
              </a:rPr>
              <a:t>Folie </a:t>
            </a:r>
            <a:fld id="{C922E7EA-DF9C-47FE-AA01-2810FF88A702}" type="slidenum">
              <a:rPr lang="de-DE">
                <a:solidFill>
                  <a:schemeClr val="bg2"/>
                </a:solidFill>
              </a:rPr>
              <a:pPr>
                <a:defRPr/>
              </a:pPr>
              <a:t>3</a:t>
            </a:fld>
            <a:endParaRPr lang="de-DE">
              <a:solidFill>
                <a:schemeClr val="bg2"/>
              </a:solidFill>
            </a:endParaRPr>
          </a:p>
          <a:p>
            <a:pPr>
              <a:defRPr/>
            </a:pPr>
            <a:endParaRPr lang="de-DE" sz="14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Ökonomische Entwicklung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altLang="de-DE" dirty="0" smtClean="0"/>
              <a:t>Organisation der 4-stündigen PI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Im </a:t>
            </a:r>
            <a:r>
              <a:rPr lang="de-AT" altLang="de-DE" dirty="0" smtClean="0">
                <a:solidFill>
                  <a:srgbClr val="000066"/>
                </a:solidFill>
              </a:rPr>
              <a:t>WS 2016 Becker/</a:t>
            </a:r>
            <a:r>
              <a:rPr lang="de-AT" altLang="de-DE" dirty="0" err="1" smtClean="0">
                <a:solidFill>
                  <a:srgbClr val="000066"/>
                </a:solidFill>
              </a:rPr>
              <a:t>Klausinger</a:t>
            </a:r>
            <a:r>
              <a:rPr lang="de-AT" altLang="de-DE" dirty="0" smtClean="0">
                <a:solidFill>
                  <a:srgbClr val="000066"/>
                </a:solidFill>
              </a:rPr>
              <a:t>, je zwei 2-stündige Einheiten. 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Becker: </a:t>
            </a:r>
            <a:r>
              <a:rPr lang="de-AT" altLang="de-DE" dirty="0" smtClean="0">
                <a:solidFill>
                  <a:srgbClr val="000066"/>
                </a:solidFill>
              </a:rPr>
              <a:t>Überblick über </a:t>
            </a:r>
            <a:r>
              <a:rPr lang="de-AT" altLang="de-DE" dirty="0" smtClean="0">
                <a:solidFill>
                  <a:srgbClr val="000066"/>
                </a:solidFill>
              </a:rPr>
              <a:t>unterschiedliche Entwicklungsmodelle in Lateinamerika</a:t>
            </a:r>
            <a:r>
              <a:rPr lang="de-AT" altLang="de-DE" dirty="0" smtClean="0">
                <a:solidFill>
                  <a:srgbClr val="000066"/>
                </a:solidFill>
              </a:rPr>
              <a:t>. </a:t>
            </a:r>
            <a:endParaRPr lang="de-AT" altLang="de-DE" dirty="0" smtClean="0">
              <a:solidFill>
                <a:srgbClr val="000066"/>
              </a:solidFill>
            </a:endParaRPr>
          </a:p>
          <a:p>
            <a:pPr lvl="1" eaLnBrk="1" hangingPunct="1"/>
            <a:r>
              <a:rPr lang="de-AT" altLang="de-DE" dirty="0" err="1" smtClean="0">
                <a:solidFill>
                  <a:srgbClr val="000066"/>
                </a:solidFill>
              </a:rPr>
              <a:t>Klausinger</a:t>
            </a:r>
            <a:r>
              <a:rPr lang="de-AT" altLang="de-DE" dirty="0" smtClean="0">
                <a:solidFill>
                  <a:srgbClr val="000066"/>
                </a:solidFill>
              </a:rPr>
              <a:t>: Ursachen von Entwicklungsrückständen und Armut – der Einfluss von Institutionen, Geografie und Kultur auf Wachstum und Entwicklung.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Beurteilung: Gruppenpräsentation, individuelle Seminararbeit.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Unterrichtssprache: deutsch (optional englisch); Verwendung englischsprachiger Originalliteratur.</a:t>
            </a:r>
          </a:p>
        </p:txBody>
      </p:sp>
    </p:spTree>
    <p:extLst>
      <p:ext uri="{BB962C8B-B14F-4D97-AF65-F5344CB8AC3E}">
        <p14:creationId xmlns:p14="http://schemas.microsoft.com/office/powerpoint/2010/main" val="2160515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bg2"/>
                </a:solidFill>
              </a:rPr>
              <a:t>Folie </a:t>
            </a:r>
            <a:fld id="{0CD2B8B7-0C11-4AC2-A371-5A3886B0D96F}" type="slidenum">
              <a:rPr lang="de-DE">
                <a:solidFill>
                  <a:schemeClr val="bg2"/>
                </a:solidFill>
              </a:rPr>
              <a:pPr>
                <a:defRPr/>
              </a:pPr>
              <a:t>4</a:t>
            </a:fld>
            <a:endParaRPr lang="de-DE">
              <a:solidFill>
                <a:schemeClr val="bg2"/>
              </a:solidFill>
            </a:endParaRPr>
          </a:p>
          <a:p>
            <a:pPr>
              <a:defRPr/>
            </a:pPr>
            <a:endParaRPr lang="de-DE" sz="14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Ökonomische Entwicklung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de-AT" altLang="de-DE" dirty="0" smtClean="0"/>
              <a:t>Entwicklungsökonomische Fragestellungen</a:t>
            </a:r>
          </a:p>
          <a:p>
            <a:pPr eaLnBrk="1" hangingPunct="1">
              <a:buFontTx/>
              <a:buNone/>
            </a:pPr>
            <a:r>
              <a:rPr lang="de-AT" altLang="de-DE" dirty="0" smtClean="0"/>
              <a:t>Ausgewählte Beispiele: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„Entwicklungsfallen“: 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Institutionen (</a:t>
            </a:r>
            <a:r>
              <a:rPr lang="de-AT" altLang="de-DE" dirty="0" err="1" smtClean="0">
                <a:solidFill>
                  <a:srgbClr val="000066"/>
                </a:solidFill>
              </a:rPr>
              <a:t>Good</a:t>
            </a:r>
            <a:r>
              <a:rPr lang="de-AT" altLang="de-DE" dirty="0" smtClean="0">
                <a:solidFill>
                  <a:srgbClr val="000066"/>
                </a:solidFill>
              </a:rPr>
              <a:t> vs. </a:t>
            </a:r>
            <a:r>
              <a:rPr lang="de-AT" altLang="de-DE" dirty="0" err="1" smtClean="0">
                <a:solidFill>
                  <a:srgbClr val="000066"/>
                </a:solidFill>
              </a:rPr>
              <a:t>bad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governance</a:t>
            </a:r>
            <a:r>
              <a:rPr lang="de-AT" altLang="de-DE" dirty="0" smtClean="0">
                <a:solidFill>
                  <a:srgbClr val="000066"/>
                </a:solidFill>
              </a:rPr>
              <a:t>?). 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Geografie (Land-</a:t>
            </a:r>
            <a:r>
              <a:rPr lang="de-AT" altLang="de-DE" dirty="0" err="1" smtClean="0">
                <a:solidFill>
                  <a:srgbClr val="000066"/>
                </a:solidFill>
              </a:rPr>
              <a:t>locked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with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bad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neighbours</a:t>
            </a:r>
            <a:r>
              <a:rPr lang="de-AT" altLang="de-DE" dirty="0" smtClean="0">
                <a:solidFill>
                  <a:srgbClr val="000066"/>
                </a:solidFill>
              </a:rPr>
              <a:t>?). 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Ressourcenreichtum (</a:t>
            </a:r>
            <a:r>
              <a:rPr lang="de-AT" altLang="de-DE" dirty="0" err="1" smtClean="0">
                <a:solidFill>
                  <a:srgbClr val="000066"/>
                </a:solidFill>
              </a:rPr>
              <a:t>Is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there</a:t>
            </a:r>
            <a:r>
              <a:rPr lang="de-AT" altLang="de-DE" dirty="0" smtClean="0">
                <a:solidFill>
                  <a:srgbClr val="000066"/>
                </a:solidFill>
              </a:rPr>
              <a:t> a </a:t>
            </a:r>
            <a:r>
              <a:rPr lang="de-AT" altLang="de-DE" dirty="0" err="1" smtClean="0">
                <a:solidFill>
                  <a:srgbClr val="000066"/>
                </a:solidFill>
              </a:rPr>
              <a:t>resource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curse</a:t>
            </a:r>
            <a:r>
              <a:rPr lang="de-AT" altLang="de-DE" dirty="0" smtClean="0">
                <a:solidFill>
                  <a:srgbClr val="000066"/>
                </a:solidFill>
              </a:rPr>
              <a:t>?)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Krieg und Bürgerkrieg (A </a:t>
            </a:r>
            <a:r>
              <a:rPr lang="de-AT" altLang="de-DE" dirty="0" err="1" smtClean="0">
                <a:solidFill>
                  <a:srgbClr val="000066"/>
                </a:solidFill>
              </a:rPr>
              <a:t>conflict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trap</a:t>
            </a:r>
            <a:r>
              <a:rPr lang="de-AT" altLang="de-DE" dirty="0" smtClean="0">
                <a:solidFill>
                  <a:srgbClr val="000066"/>
                </a:solidFill>
              </a:rPr>
              <a:t>?)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Reformansätze: Washington Consensus vs. „</a:t>
            </a:r>
            <a:r>
              <a:rPr lang="de-AT" altLang="de-DE" dirty="0" err="1" smtClean="0">
                <a:solidFill>
                  <a:srgbClr val="000066"/>
                </a:solidFill>
              </a:rPr>
              <a:t>One</a:t>
            </a:r>
            <a:r>
              <a:rPr lang="de-AT" altLang="de-DE" dirty="0" smtClean="0">
                <a:solidFill>
                  <a:srgbClr val="000066"/>
                </a:solidFill>
              </a:rPr>
              <a:t> Economics, </a:t>
            </a:r>
            <a:r>
              <a:rPr lang="de-AT" altLang="de-DE" dirty="0" err="1" smtClean="0">
                <a:solidFill>
                  <a:srgbClr val="000066"/>
                </a:solidFill>
              </a:rPr>
              <a:t>Many</a:t>
            </a:r>
            <a:r>
              <a:rPr lang="de-AT" altLang="de-DE" dirty="0" smtClean="0">
                <a:solidFill>
                  <a:srgbClr val="000066"/>
                </a:solidFill>
              </a:rPr>
              <a:t> </a:t>
            </a:r>
            <a:r>
              <a:rPr lang="de-AT" altLang="de-DE" dirty="0" err="1" smtClean="0">
                <a:solidFill>
                  <a:srgbClr val="000066"/>
                </a:solidFill>
              </a:rPr>
              <a:t>Recipes</a:t>
            </a:r>
            <a:r>
              <a:rPr lang="de-AT" altLang="de-DE" dirty="0" smtClean="0">
                <a:solidFill>
                  <a:srgbClr val="000066"/>
                </a:solidFill>
              </a:rPr>
              <a:t>“ (</a:t>
            </a:r>
            <a:r>
              <a:rPr lang="de-AT" altLang="de-DE" dirty="0" err="1" smtClean="0">
                <a:solidFill>
                  <a:srgbClr val="000066"/>
                </a:solidFill>
              </a:rPr>
              <a:t>Rodrik</a:t>
            </a:r>
            <a:r>
              <a:rPr lang="de-AT" altLang="de-DE" dirty="0" smtClean="0">
                <a:solidFill>
                  <a:srgbClr val="000066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21983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bg2"/>
                </a:solidFill>
              </a:rPr>
              <a:t>Folie </a:t>
            </a:r>
            <a:fld id="{0CD2B8B7-0C11-4AC2-A371-5A3886B0D96F}" type="slidenum">
              <a:rPr lang="de-DE">
                <a:solidFill>
                  <a:schemeClr val="bg2"/>
                </a:solidFill>
              </a:rPr>
              <a:pPr>
                <a:defRPr/>
              </a:pPr>
              <a:t>5</a:t>
            </a:fld>
            <a:endParaRPr lang="de-DE">
              <a:solidFill>
                <a:schemeClr val="bg2"/>
              </a:solidFill>
            </a:endParaRPr>
          </a:p>
          <a:p>
            <a:pPr>
              <a:defRPr/>
            </a:pPr>
            <a:endParaRPr lang="de-DE" sz="14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Ökonomische Entwicklung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de-AT" altLang="de-DE" dirty="0" smtClean="0"/>
              <a:t>Entwicklungsökonomische Fragestellungen</a:t>
            </a:r>
          </a:p>
          <a:p>
            <a:pPr eaLnBrk="1" hangingPunct="1">
              <a:buFontTx/>
              <a:buNone/>
            </a:pPr>
            <a:r>
              <a:rPr lang="de-AT" altLang="de-DE" dirty="0" smtClean="0"/>
              <a:t>Ausgewählte Beispiele: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Institutionen: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„Inclusive“ vs. „</a:t>
            </a:r>
            <a:r>
              <a:rPr lang="de-AT" altLang="de-DE" dirty="0" err="1" smtClean="0">
                <a:solidFill>
                  <a:srgbClr val="000066"/>
                </a:solidFill>
              </a:rPr>
              <a:t>extractive</a:t>
            </a:r>
            <a:r>
              <a:rPr lang="de-AT" altLang="de-DE" dirty="0" smtClean="0">
                <a:solidFill>
                  <a:srgbClr val="000066"/>
                </a:solidFill>
              </a:rPr>
              <a:t>“ (</a:t>
            </a:r>
            <a:r>
              <a:rPr lang="de-AT" altLang="de-DE" dirty="0" err="1" smtClean="0">
                <a:solidFill>
                  <a:srgbClr val="000066"/>
                </a:solidFill>
              </a:rPr>
              <a:t>Acemoglu</a:t>
            </a:r>
            <a:r>
              <a:rPr lang="de-AT" altLang="de-DE" dirty="0" smtClean="0">
                <a:solidFill>
                  <a:srgbClr val="000066"/>
                </a:solidFill>
              </a:rPr>
              <a:t> &amp; Robinson)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Demokratie und Entwicklung?</a:t>
            </a:r>
          </a:p>
          <a:p>
            <a:pPr lvl="1" eaLnBrk="1" hangingPunct="1"/>
            <a:r>
              <a:rPr lang="de-AT" altLang="de-DE" dirty="0" smtClean="0">
                <a:solidFill>
                  <a:srgbClr val="000066"/>
                </a:solidFill>
              </a:rPr>
              <a:t>Kultur und Entwicklung?</a:t>
            </a:r>
          </a:p>
          <a:p>
            <a:pPr lvl="2"/>
            <a:r>
              <a:rPr lang="de-AT" altLang="de-DE" dirty="0" smtClean="0">
                <a:solidFill>
                  <a:srgbClr val="000066"/>
                </a:solidFill>
              </a:rPr>
              <a:t>„</a:t>
            </a:r>
            <a:r>
              <a:rPr lang="de-AT" altLang="de-DE" dirty="0" err="1" smtClean="0">
                <a:solidFill>
                  <a:srgbClr val="000066"/>
                </a:solidFill>
              </a:rPr>
              <a:t>Generalized</a:t>
            </a:r>
            <a:r>
              <a:rPr lang="de-AT" altLang="de-DE" dirty="0" smtClean="0">
                <a:solidFill>
                  <a:srgbClr val="000066"/>
                </a:solidFill>
              </a:rPr>
              <a:t>“ vs. „Limited </a:t>
            </a:r>
            <a:r>
              <a:rPr lang="de-AT" altLang="de-DE" dirty="0" err="1" smtClean="0">
                <a:solidFill>
                  <a:srgbClr val="000066"/>
                </a:solidFill>
              </a:rPr>
              <a:t>morality</a:t>
            </a:r>
            <a:r>
              <a:rPr lang="de-AT" altLang="de-DE" dirty="0" smtClean="0">
                <a:solidFill>
                  <a:srgbClr val="000066"/>
                </a:solidFill>
              </a:rPr>
              <a:t>“ (</a:t>
            </a:r>
            <a:r>
              <a:rPr lang="de-AT" altLang="de-DE" dirty="0" err="1" smtClean="0">
                <a:solidFill>
                  <a:srgbClr val="000066"/>
                </a:solidFill>
              </a:rPr>
              <a:t>Tabellini</a:t>
            </a:r>
            <a:r>
              <a:rPr lang="de-AT" altLang="de-DE" dirty="0" smtClean="0">
                <a:solidFill>
                  <a:srgbClr val="00006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5196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chemeClr val="bg2"/>
                </a:solidFill>
              </a:rPr>
              <a:t>Folie </a:t>
            </a:r>
            <a:fld id="{A5E0F9F1-CDF1-43E9-AFB1-C35157F128D1}" type="slidenum">
              <a:rPr lang="de-DE">
                <a:solidFill>
                  <a:schemeClr val="bg2"/>
                </a:solidFill>
              </a:rPr>
              <a:pPr>
                <a:defRPr/>
              </a:pPr>
              <a:t>6</a:t>
            </a:fld>
            <a:endParaRPr lang="de-DE">
              <a:solidFill>
                <a:schemeClr val="bg2"/>
              </a:solidFill>
            </a:endParaRPr>
          </a:p>
          <a:p>
            <a:pPr>
              <a:defRPr/>
            </a:pPr>
            <a:endParaRPr lang="de-DE" sz="14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Ökonomische Entwicklung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altLang="de-DE" smtClean="0"/>
              <a:t>Verfassen von Masterarbeiten</a:t>
            </a:r>
          </a:p>
          <a:p>
            <a:pPr lvl="1" eaLnBrk="1" hangingPunct="1"/>
            <a:r>
              <a:rPr lang="de-AT" altLang="de-DE" smtClean="0">
                <a:solidFill>
                  <a:srgbClr val="000066"/>
                </a:solidFill>
              </a:rPr>
              <a:t>… zu den in der PI behandelten Themenbereichen im Rahmen der vorhandenen Betreuungskapazitäten möglich.</a:t>
            </a:r>
          </a:p>
          <a:p>
            <a:pPr eaLnBrk="1" hangingPunct="1">
              <a:buFontTx/>
              <a:buNone/>
            </a:pPr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468789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OPE_2014">
  <a:themeElements>
    <a:clrScheme name="WU neu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2E60"/>
      </a:accent1>
      <a:accent2>
        <a:srgbClr val="0096D3"/>
      </a:accent2>
      <a:accent3>
        <a:srgbClr val="83B43A"/>
      </a:accent3>
      <a:accent4>
        <a:srgbClr val="005F3B"/>
      </a:accent4>
      <a:accent5>
        <a:srgbClr val="406288"/>
      </a:accent5>
      <a:accent6>
        <a:srgbClr val="532481"/>
      </a:accent6>
      <a:hlink>
        <a:srgbClr val="406288"/>
      </a:hlink>
      <a:folHlink>
        <a:srgbClr val="008FAA"/>
      </a:folHlink>
    </a:clrScheme>
    <a:fontScheme name="W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16zu10 blau-grün.potx" id="{21050CF8-7081-4A9E-BCFA-4083254432C4}" vid="{F2DAAA81-5039-4AE0-BC72-0C2C2EFAA8B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mit Beispielfolien im Format 16 :10 für den neuen WU-Campus im Farbschema Blau-Grün</Beschreibung>
    <TaxCatchAll xmlns="08b0a3ee-3d2a-451c-9a1a-7e5d5b0c9c77">
      <Value>403</Value>
      <Value>1028</Value>
      <Value>266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  <TermInfo xmlns="http://schemas.microsoft.com/office/infopath/2007/PartnerControls">
          <TermName xmlns="http://schemas.microsoft.com/office/infopath/2007/PartnerControls">WU Vorlagen</TermName>
          <TermId xmlns="http://schemas.microsoft.com/office/infopath/2007/PartnerControls">e1b88cb0-f013-4860-af99-230b47ac7aa3</TermId>
        </TermInfo>
      </Terms>
    </WU_x0020_ThemaTaxHTField0>
    <Format xmlns="dde413db-0745-4f3a-8dca-564dc7ff6f7d">Office 2007/2010</Forma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" ma:contentTypeDescription="Ein neues Dokument erstellen." ma:contentTypeScope="" ma:versionID="a90e63e2b91c4c0bb886c36541ac69f1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d9fa4ce349b21dac963f2fd6ee575b08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readOnly="false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default="Office 2007/2010" ma:format="Dropdown" ma:internalName="Format">
      <xsd:simpleType>
        <xsd:restriction base="dms:Choice">
          <xsd:enumeration value="LaTeX"/>
          <xsd:enumeration value="Office 2003"/>
          <xsd:enumeration value="Office 2007/2010"/>
          <xsd:enumeration value="OpenOffice 3.0"/>
        </xsd:restrict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152F8-E2C5-44AC-B8C2-63FEA56EC702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08b0a3ee-3d2a-451c-9a1a-7e5d5b0c9c77"/>
    <ds:schemaRef ds:uri="http://purl.org/dc/elements/1.1/"/>
    <ds:schemaRef ds:uri="http://schemas.openxmlformats.org/package/2006/metadata/core-properties"/>
    <ds:schemaRef ds:uri="dde413db-0745-4f3a-8dca-564dc7ff6f7d"/>
    <ds:schemaRef ds:uri="1a8d9a65-8471-4209-a900-f8e11db75e0a"/>
  </ds:schemaRefs>
</ds:datastoreItem>
</file>

<file path=customXml/itemProps2.xml><?xml version="1.0" encoding="utf-8"?>
<ds:datastoreItem xmlns:ds="http://schemas.openxmlformats.org/officeDocument/2006/customXml" ds:itemID="{753C2140-24CC-4924-8509-E9322DFB7B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73C7B-5A31-4C19-8F7B-75CC6B196D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CHOPE_2014</Template>
  <TotalTime>0</TotalTime>
  <Words>303</Words>
  <Application>Microsoft Office PowerPoint</Application>
  <PresentationFormat>Bildschirmpräsentation (16:10)</PresentationFormat>
  <Paragraphs>49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CHOPE_2014</vt:lpstr>
      <vt:lpstr>Masterstudium VW</vt:lpstr>
      <vt:lpstr>Ökonomische Entwicklung</vt:lpstr>
      <vt:lpstr>Ökonomische Entwicklung</vt:lpstr>
      <vt:lpstr>Ökonomische Entwicklung</vt:lpstr>
      <vt:lpstr>Ökonomische Entwicklung</vt:lpstr>
      <vt:lpstr>Ökonomische Entwicklung</vt:lpstr>
    </vt:vector>
  </TitlesOfParts>
  <Company>WU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Mayer, Last Knight of the Austrian School, Vienna Branch</dc:title>
  <dc:creator>Reference</dc:creator>
  <cp:lastModifiedBy>IT-Services</cp:lastModifiedBy>
  <cp:revision>43</cp:revision>
  <dcterms:created xsi:type="dcterms:W3CDTF">2014-11-17T08:25:54Z</dcterms:created>
  <dcterms:modified xsi:type="dcterms:W3CDTF">2016-05-31T07:41:47Z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Order">
    <vt:r8>23700</vt:r8>
  </property>
  <property fmtid="{D5CDD505-2E9C-101B-9397-08002B2CF9AE}" pid="4" name="WU Thema">
    <vt:lpwstr>403;#Corporate Design|19895bcd-b158-45ae-ab7b-f5ca217dfcec;#1028;#WU Vorlagen|e1b88cb0-f013-4860-af99-230b47ac7aa3</vt:lpwstr>
  </property>
  <property fmtid="{D5CDD505-2E9C-101B-9397-08002B2CF9AE}" pid="5" name="Dokumentenart">
    <vt:lpwstr>266;#Vorlagen|17fc50ed-8ad1-47be-ab12-04243fd74ddb</vt:lpwstr>
  </property>
</Properties>
</file>