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4"/>
  </p:notesMasterIdLst>
  <p:sldIdLst>
    <p:sldId id="256" r:id="rId2"/>
    <p:sldId id="267" r:id="rId3"/>
    <p:sldId id="273" r:id="rId4"/>
    <p:sldId id="269" r:id="rId5"/>
    <p:sldId id="274" r:id="rId6"/>
    <p:sldId id="266" r:id="rId7"/>
    <p:sldId id="275" r:id="rId8"/>
    <p:sldId id="276" r:id="rId9"/>
    <p:sldId id="270" r:id="rId10"/>
    <p:sldId id="271" r:id="rId11"/>
    <p:sldId id="272" r:id="rId12"/>
    <p:sldId id="265" r:id="rId13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8571725-97DB-4C6F-AC17-59B7EBC22214}">
          <p14:sldIdLst>
            <p14:sldId id="256"/>
            <p14:sldId id="267"/>
            <p14:sldId id="273"/>
            <p14:sldId id="269"/>
            <p14:sldId id="274"/>
            <p14:sldId id="266"/>
            <p14:sldId id="275"/>
            <p14:sldId id="276"/>
            <p14:sldId id="270"/>
            <p14:sldId id="271"/>
            <p14:sldId id="272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618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koe.wk.wknet\FILE\TEMPWP\Dokumente%20in%20Bearbeitung\Stephan%20Henseler\Monitoring%20Report\2017\_01_Wettbewerbsf&#228;higkeit%20und%20Standort%202017\_01_Grafiken_Zeitreihen_Competitiveness%20IMD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koe.wk.wknet\FILE\WHIS2\VW%20Kennzahlen\Direktinvestitionen(OENB)\2016\14552_&#214;_DI_2006-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'Ö-CH-SE-DE'!$X$23</c:f>
              <c:strCache>
                <c:ptCount val="1"/>
                <c:pt idx="0">
                  <c:v>Österreich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de-DE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14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39282935482867E-2"/>
                  <c:y val="4.706949796252044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17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13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8392621870882743E-2"/>
                  <c:y val="4.706949796252052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11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8392621870882743E-2"/>
                  <c:y val="4.706949796252052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16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8392621870882743E-2"/>
                  <c:y val="-4.196069385464677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14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18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21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de-DE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22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fld id="{8CE07B4E-7E66-44D4-AF8E-2CE2B0853B54}" type="VALUE">
                      <a:rPr lang="en-US">
                        <a:solidFill>
                          <a:srgbClr val="FF0000"/>
                        </a:solidFill>
                      </a:rPr>
                      <a:pPr/>
                      <a:t>[WERT]</a:t>
                    </a:fld>
                    <a:endParaRPr lang="de-AT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9B6-4BA2-AA79-74C31F903F1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678D823-A821-4F3D-88C7-EA6C5982E849}" type="VALUE">
                      <a:rPr lang="en-US">
                        <a:solidFill>
                          <a:srgbClr val="FF0000"/>
                        </a:solidFill>
                      </a:rPr>
                      <a:pPr/>
                      <a:t>[WERT]</a:t>
                    </a:fld>
                    <a:endParaRPr lang="de-AT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19B6-4BA2-AA79-74C31F903F1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3B049FB0-4A4A-41CD-BF49-A900E529E186}" type="VALUE">
                      <a:rPr lang="en-US">
                        <a:solidFill>
                          <a:srgbClr val="FF0000"/>
                        </a:solidFill>
                      </a:rPr>
                      <a:pPr/>
                      <a:t>[WERT]</a:t>
                    </a:fld>
                    <a:endParaRPr lang="de-AT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9B6-4BA2-AA79-74C31F903F1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'Ö-CH-SE-DE'!$W$24:$W$41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'Ö-CH-SE-DE'!$X$24:$X$41</c:f>
              <c:numCache>
                <c:formatCode>General</c:formatCode>
                <c:ptCount val="18"/>
                <c:pt idx="0">
                  <c:v>18</c:v>
                </c:pt>
                <c:pt idx="1">
                  <c:v>14</c:v>
                </c:pt>
                <c:pt idx="2">
                  <c:v>15</c:v>
                </c:pt>
                <c:pt idx="3">
                  <c:v>14</c:v>
                </c:pt>
                <c:pt idx="4">
                  <c:v>13</c:v>
                </c:pt>
                <c:pt idx="5">
                  <c:v>17</c:v>
                </c:pt>
                <c:pt idx="6">
                  <c:v>13</c:v>
                </c:pt>
                <c:pt idx="7">
                  <c:v>11</c:v>
                </c:pt>
                <c:pt idx="8">
                  <c:v>14</c:v>
                </c:pt>
                <c:pt idx="9">
                  <c:v>16</c:v>
                </c:pt>
                <c:pt idx="10">
                  <c:v>14</c:v>
                </c:pt>
                <c:pt idx="11">
                  <c:v>18</c:v>
                </c:pt>
                <c:pt idx="12">
                  <c:v>21</c:v>
                </c:pt>
                <c:pt idx="13">
                  <c:v>23</c:v>
                </c:pt>
                <c:pt idx="14">
                  <c:v>22</c:v>
                </c:pt>
                <c:pt idx="15">
                  <c:v>26</c:v>
                </c:pt>
                <c:pt idx="16">
                  <c:v>24</c:v>
                </c:pt>
                <c:pt idx="17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19B6-4BA2-AA79-74C31F903F1A}"/>
            </c:ext>
          </c:extLst>
        </c:ser>
        <c:ser>
          <c:idx val="1"/>
          <c:order val="1"/>
          <c:tx>
            <c:strRef>
              <c:f>'Ö-CH-SE-DE'!$Y$23</c:f>
              <c:strCache>
                <c:ptCount val="1"/>
                <c:pt idx="0">
                  <c:v>Schweden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5.0250329380764167E-2"/>
                  <c:y val="3.81557964930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5.454545454545455E-3"/>
                  <c:y val="-1.6958131774698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19B6-4BA2-AA79-74C31F903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de-D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'Ö-CH-SE-DE'!$W$24:$W$41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'Ö-CH-SE-DE'!$Y$24:$Y$41</c:f>
              <c:numCache>
                <c:formatCode>General</c:formatCode>
                <c:ptCount val="18"/>
                <c:pt idx="0">
                  <c:v>14</c:v>
                </c:pt>
                <c:pt idx="1">
                  <c:v>11</c:v>
                </c:pt>
                <c:pt idx="2">
                  <c:v>12</c:v>
                </c:pt>
                <c:pt idx="3">
                  <c:v>12</c:v>
                </c:pt>
                <c:pt idx="4">
                  <c:v>11</c:v>
                </c:pt>
                <c:pt idx="5">
                  <c:v>14</c:v>
                </c:pt>
                <c:pt idx="6">
                  <c:v>14</c:v>
                </c:pt>
                <c:pt idx="7">
                  <c:v>9</c:v>
                </c:pt>
                <c:pt idx="8">
                  <c:v>9</c:v>
                </c:pt>
                <c:pt idx="9">
                  <c:v>6</c:v>
                </c:pt>
                <c:pt idx="10">
                  <c:v>6</c:v>
                </c:pt>
                <c:pt idx="11">
                  <c:v>4</c:v>
                </c:pt>
                <c:pt idx="12">
                  <c:v>5</c:v>
                </c:pt>
                <c:pt idx="13">
                  <c:v>4</c:v>
                </c:pt>
                <c:pt idx="14">
                  <c:v>5</c:v>
                </c:pt>
                <c:pt idx="15">
                  <c:v>9</c:v>
                </c:pt>
                <c:pt idx="16">
                  <c:v>5</c:v>
                </c:pt>
                <c:pt idx="17">
                  <c:v>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19B6-4BA2-AA79-74C31F903F1A}"/>
            </c:ext>
          </c:extLst>
        </c:ser>
        <c:ser>
          <c:idx val="2"/>
          <c:order val="2"/>
          <c:tx>
            <c:strRef>
              <c:f>'Ö-CH-SE-DE'!$Z$23</c:f>
              <c:strCache>
                <c:ptCount val="1"/>
                <c:pt idx="0">
                  <c:v>Schweiz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3.8392621870882743E-2"/>
                  <c:y val="5.4679292685670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907804508626145E-2"/>
                  <c:y val="4.6200226798321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1712883715622503E-2"/>
                  <c:y val="-4.7069497962520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7273764692456923E-3"/>
                  <c:y val="3.80489736157507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19B6-4BA2-AA79-74C31F903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'Ö-CH-SE-DE'!$W$24:$W$41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'Ö-CH-SE-DE'!$Z$24:$Z$41</c:f>
              <c:numCache>
                <c:formatCode>General</c:formatCode>
                <c:ptCount val="18"/>
                <c:pt idx="0">
                  <c:v>7</c:v>
                </c:pt>
                <c:pt idx="1">
                  <c:v>8</c:v>
                </c:pt>
                <c:pt idx="2">
                  <c:v>5</c:v>
                </c:pt>
                <c:pt idx="3">
                  <c:v>9</c:v>
                </c:pt>
                <c:pt idx="4">
                  <c:v>14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4</c:v>
                </c:pt>
                <c:pt idx="16">
                  <c:v>2</c:v>
                </c:pt>
                <c:pt idx="17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5-19B6-4BA2-AA79-74C31F903F1A}"/>
            </c:ext>
          </c:extLst>
        </c:ser>
        <c:ser>
          <c:idx val="3"/>
          <c:order val="3"/>
          <c:tx>
            <c:strRef>
              <c:f>'Ö-CH-SE-DE'!$AA$23</c:f>
              <c:strCache>
                <c:ptCount val="1"/>
                <c:pt idx="0">
                  <c:v>Deutschland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650705656933388E-2"/>
                  <c:y val="-2.3795751615180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89064558629776E-2"/>
                  <c:y val="5.0874395324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9525899183550671E-2"/>
                  <c:y val="4.6634862380420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8985507246376812E-2"/>
                  <c:y val="5.0874395324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1620553359683792E-2"/>
                  <c:y val="5.0874395324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19B6-4BA2-AA79-74C31F903F1A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3.121516164994426E-2"/>
                  <c:y val="4.628391467163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19B6-4BA2-AA79-74C31F903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'Ö-CH-SE-DE'!$W$24:$W$41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'Ö-CH-SE-DE'!$AA$24:$AA$41</c:f>
              <c:numCache>
                <c:formatCode>General</c:formatCode>
                <c:ptCount val="18"/>
                <c:pt idx="0">
                  <c:v>13</c:v>
                </c:pt>
                <c:pt idx="1">
                  <c:v>13</c:v>
                </c:pt>
                <c:pt idx="2">
                  <c:v>17</c:v>
                </c:pt>
                <c:pt idx="3">
                  <c:v>20</c:v>
                </c:pt>
                <c:pt idx="4">
                  <c:v>19</c:v>
                </c:pt>
                <c:pt idx="5">
                  <c:v>21</c:v>
                </c:pt>
                <c:pt idx="6">
                  <c:v>25</c:v>
                </c:pt>
                <c:pt idx="7">
                  <c:v>16</c:v>
                </c:pt>
                <c:pt idx="8">
                  <c:v>16</c:v>
                </c:pt>
                <c:pt idx="9">
                  <c:v>13</c:v>
                </c:pt>
                <c:pt idx="10">
                  <c:v>16</c:v>
                </c:pt>
                <c:pt idx="11">
                  <c:v>10</c:v>
                </c:pt>
                <c:pt idx="12">
                  <c:v>9</c:v>
                </c:pt>
                <c:pt idx="13">
                  <c:v>9</c:v>
                </c:pt>
                <c:pt idx="14">
                  <c:v>6</c:v>
                </c:pt>
                <c:pt idx="15">
                  <c:v>10</c:v>
                </c:pt>
                <c:pt idx="16">
                  <c:v>12</c:v>
                </c:pt>
                <c:pt idx="17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C-19B6-4BA2-AA79-74C31F903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496128"/>
        <c:axId val="195469232"/>
      </c:lineChart>
      <c:catAx>
        <c:axId val="1954961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low"/>
        <c:crossAx val="195469232"/>
        <c:crosses val="autoZero"/>
        <c:auto val="1"/>
        <c:lblAlgn val="ctr"/>
        <c:lblOffset val="0"/>
        <c:noMultiLvlLbl val="0"/>
      </c:catAx>
      <c:valAx>
        <c:axId val="1954692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95496128"/>
        <c:crosses val="autoZero"/>
        <c:crossBetween val="midCat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5392189710668"/>
          <c:y val="0.17210707429275185"/>
          <c:w val="0.81138340222211991"/>
          <c:h val="0.5845705799253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Tabelle1!$Q$11</c:f>
              <c:strCache>
                <c:ptCount val="1"/>
                <c:pt idx="0">
                  <c:v>aktiv</c:v>
                </c:pt>
              </c:strCache>
            </c:strRef>
          </c:tx>
          <c:spPr>
            <a:solidFill>
              <a:srgbClr val="004465"/>
            </a:solidFill>
          </c:spPr>
          <c:invertIfNegative val="0"/>
          <c:cat>
            <c:numRef>
              <c:f>Tabelle1!$P$14:$P$24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Tabelle1!$Q$14:$Q$24</c:f>
              <c:numCache>
                <c:formatCode>#,##0</c:formatCode>
                <c:ptCount val="11"/>
                <c:pt idx="0">
                  <c:v>79781</c:v>
                </c:pt>
                <c:pt idx="1">
                  <c:v>102099</c:v>
                </c:pt>
                <c:pt idx="2">
                  <c:v>106483</c:v>
                </c:pt>
                <c:pt idx="3">
                  <c:v>118032</c:v>
                </c:pt>
                <c:pt idx="4">
                  <c:v>135936</c:v>
                </c:pt>
                <c:pt idx="5">
                  <c:v>149273</c:v>
                </c:pt>
                <c:pt idx="6">
                  <c:v>158826</c:v>
                </c:pt>
                <c:pt idx="7">
                  <c:v>168107</c:v>
                </c:pt>
                <c:pt idx="8">
                  <c:v>176017</c:v>
                </c:pt>
                <c:pt idx="9">
                  <c:v>187732</c:v>
                </c:pt>
                <c:pt idx="10">
                  <c:v>189936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C4-437A-B3C1-5608DE024BE0}"/>
            </c:ext>
          </c:extLst>
        </c:ser>
        <c:ser>
          <c:idx val="1"/>
          <c:order val="1"/>
          <c:tx>
            <c:strRef>
              <c:f>Tabelle1!$R$11</c:f>
              <c:strCache>
                <c:ptCount val="1"/>
                <c:pt idx="0">
                  <c:v>passiv</c:v>
                </c:pt>
              </c:strCache>
            </c:strRef>
          </c:tx>
          <c:spPr>
            <a:solidFill>
              <a:srgbClr val="688622"/>
            </a:solidFill>
          </c:spPr>
          <c:invertIfNegative val="0"/>
          <c:cat>
            <c:numRef>
              <c:f>Tabelle1!$P$14:$P$24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Tabelle1!$R$14:$R$24</c:f>
              <c:numCache>
                <c:formatCode>#,##0</c:formatCode>
                <c:ptCount val="11"/>
                <c:pt idx="0">
                  <c:v>82802</c:v>
                </c:pt>
                <c:pt idx="1">
                  <c:v>108384</c:v>
                </c:pt>
                <c:pt idx="2">
                  <c:v>104760</c:v>
                </c:pt>
                <c:pt idx="3">
                  <c:v>117399</c:v>
                </c:pt>
                <c:pt idx="4">
                  <c:v>120203</c:v>
                </c:pt>
                <c:pt idx="5">
                  <c:v>118069</c:v>
                </c:pt>
                <c:pt idx="6">
                  <c:v>124840</c:v>
                </c:pt>
                <c:pt idx="7">
                  <c:v>129668</c:v>
                </c:pt>
                <c:pt idx="8">
                  <c:v>144829</c:v>
                </c:pt>
                <c:pt idx="9">
                  <c:v>151586</c:v>
                </c:pt>
                <c:pt idx="10">
                  <c:v>148174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C4-437A-B3C1-5608DE024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95179808"/>
        <c:axId val="195180192"/>
      </c:barChart>
      <c:catAx>
        <c:axId val="19517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50">
                <a:latin typeface="Trebuchet MS" panose="020B0603020202020204" pitchFamily="34" charset="0"/>
              </a:defRPr>
            </a:pPr>
            <a:endParaRPr lang="de-DE"/>
          </a:p>
        </c:txPr>
        <c:crossAx val="195180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1801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>
                    <a:latin typeface="Trebuchet MS" panose="020B0603020202020204" pitchFamily="34" charset="0"/>
                  </a:defRPr>
                </a:pPr>
                <a:r>
                  <a:rPr lang="de-AT" sz="1000">
                    <a:latin typeface="Trebuchet MS" panose="020B0603020202020204" pitchFamily="34" charset="0"/>
                  </a:rPr>
                  <a:t>Werte in Mio. Euro</a:t>
                </a:r>
              </a:p>
            </c:rich>
          </c:tx>
          <c:layout>
            <c:manualLayout>
              <c:xMode val="edge"/>
              <c:yMode val="edge"/>
              <c:x val="2.6016260162601626E-2"/>
              <c:y val="0.2577035531848841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rebuchet MS" panose="020B0603020202020204" pitchFamily="34" charset="0"/>
              </a:defRPr>
            </a:pPr>
            <a:endParaRPr lang="de-DE"/>
          </a:p>
        </c:txPr>
        <c:crossAx val="195179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691091052642806"/>
          <c:y val="0.90196144836734127"/>
          <c:w val="0.57073256086891577"/>
          <c:h val="7.1216662433324807E-2"/>
        </c:manualLayout>
      </c:layout>
      <c:overlay val="0"/>
      <c:txPr>
        <a:bodyPr/>
        <a:lstStyle/>
        <a:p>
          <a:pPr>
            <a:defRPr sz="1400">
              <a:latin typeface="Trebuchet MS" panose="020B0603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F3765-A297-490A-990B-E9EBB7976F80}" type="datetimeFigureOut">
              <a:rPr lang="de-AT" smtClean="0"/>
              <a:t>25.01.2018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DB64F-7F6E-4842-89E9-AD0AD1357B5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150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DB64F-7F6E-4842-89E9-AD0AD1357B5E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610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7901"/>
            <a:ext cx="9143996" cy="6867482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20788" y="1268760"/>
            <a:ext cx="7099300" cy="1371600"/>
          </a:xfrm>
          <a:noFill/>
        </p:spPr>
        <p:txBody>
          <a:bodyPr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de-AT" dirty="0" smtClean="0"/>
              <a:t>Prototypische Headline</a:t>
            </a:r>
            <a:br>
              <a:rPr lang="de-AT" dirty="0" smtClean="0"/>
            </a:br>
            <a:r>
              <a:rPr lang="de-AT" dirty="0" smtClean="0"/>
              <a:t>für Deckblatt</a:t>
            </a:r>
            <a:endParaRPr lang="de-AT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00152" y="2864198"/>
            <a:ext cx="7140574" cy="128488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AT" dirty="0" smtClean="0"/>
              <a:t>Schriftzusatz in Kleinbuchstaben.</a:t>
            </a:r>
            <a:endParaRPr lang="de-AT" dirty="0"/>
          </a:p>
        </p:txBody>
      </p:sp>
      <p:pic>
        <p:nvPicPr>
          <p:cNvPr id="27675" name="Picture 27" descr="cubu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308448"/>
            <a:ext cx="1200150" cy="1200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56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400"/>
            </a:lvl1pPr>
            <a:lvl2pPr marL="457200" indent="-187325">
              <a:buFont typeface="Wingdings" pitchFamily="2" charset="2"/>
              <a:buChar char="§"/>
              <a:defRPr sz="1200"/>
            </a:lvl2pPr>
            <a:lvl3pPr marL="914400" indent="-287338">
              <a:buFont typeface="Symbol" pitchFamily="18" charset="2"/>
              <a:buChar char="-"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D2457E-9482-4127-9268-A9166FE2757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66739" y="1484315"/>
            <a:ext cx="8001000" cy="453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FF4078-6B08-47DA-92A9-BF781C90A8A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 flipH="1">
            <a:off x="0" y="1273175"/>
            <a:ext cx="9144000" cy="0"/>
          </a:xfrm>
          <a:prstGeom prst="line">
            <a:avLst/>
          </a:prstGeom>
          <a:noFill/>
          <a:ln w="19050">
            <a:solidFill>
              <a:srgbClr val="4C5D68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3840" y="188914"/>
            <a:ext cx="2001837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66739" y="188914"/>
            <a:ext cx="5854700" cy="5832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FADD1-01BC-46F4-9AC1-D3A6B8446942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 flipH="1" flipV="1">
            <a:off x="6502400" y="-3"/>
            <a:ext cx="0" cy="6197603"/>
          </a:xfrm>
          <a:prstGeom prst="line">
            <a:avLst/>
          </a:prstGeom>
          <a:noFill/>
          <a:ln w="19050">
            <a:solidFill>
              <a:srgbClr val="4C5D68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Prototypische einzeilige Headline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66739" y="1484315"/>
            <a:ext cx="8001000" cy="45370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 smtClean="0"/>
              <a:t>Sie lesen eben einen Blindtext beziehungsweise Musterworte, um die Optik besser sehen zu können.</a:t>
            </a:r>
          </a:p>
          <a:p>
            <a:pPr lvl="0"/>
            <a:r>
              <a:rPr lang="de-DE" dirty="0" smtClean="0"/>
              <a:t>Der Text ist daher an sich redundant, aber Sie können nun die Abtrennungen besser sehen.</a:t>
            </a:r>
          </a:p>
          <a:p>
            <a:pPr lvl="1"/>
            <a:r>
              <a:rPr lang="de-DE" dirty="0" smtClean="0"/>
              <a:t>Beispielsweise wäre die zweite Ebene jene, die jetzt</a:t>
            </a:r>
          </a:p>
          <a:p>
            <a:pPr lvl="1"/>
            <a:r>
              <a:rPr lang="de-DE" dirty="0" smtClean="0"/>
              <a:t>folgt.</a:t>
            </a:r>
          </a:p>
          <a:p>
            <a:pPr lvl="2"/>
            <a:r>
              <a:rPr lang="de-DE" dirty="0" smtClean="0"/>
              <a:t>Beispielsweise wäre die dritte Ebene jene, die jetzt</a:t>
            </a:r>
          </a:p>
          <a:p>
            <a:pPr lvl="2"/>
            <a:r>
              <a:rPr lang="de-DE" dirty="0" smtClean="0"/>
              <a:t>folgt.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920E2B-FC99-4A38-BFFD-416A818AECB0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 flipH="1">
            <a:off x="0" y="1273175"/>
            <a:ext cx="9144000" cy="0"/>
          </a:xfrm>
          <a:prstGeom prst="line">
            <a:avLst/>
          </a:prstGeom>
          <a:noFill/>
          <a:ln w="19050">
            <a:solidFill>
              <a:srgbClr val="4C5D68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1" y="5965397"/>
            <a:ext cx="1185414" cy="761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Prototypische zweizeilige Headline</a:t>
            </a:r>
            <a:br>
              <a:rPr lang="de-DE" dirty="0" smtClean="0"/>
            </a:br>
            <a:r>
              <a:rPr lang="de-DE" dirty="0" smtClean="0"/>
              <a:t>Prototypische Headline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66739" y="1484315"/>
            <a:ext cx="8001000" cy="4537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>
              <a:buNone/>
            </a:pPr>
            <a:r>
              <a:rPr lang="de-AT" dirty="0" err="1" smtClean="0"/>
              <a:t>Lorem</a:t>
            </a:r>
            <a:r>
              <a:rPr lang="de-AT" dirty="0" smtClean="0"/>
              <a:t> </a:t>
            </a:r>
            <a:r>
              <a:rPr lang="de-AT" dirty="0" err="1" smtClean="0"/>
              <a:t>ipsum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amet</a:t>
            </a:r>
            <a:r>
              <a:rPr lang="de-AT" dirty="0" smtClean="0"/>
              <a:t>, </a:t>
            </a:r>
            <a:r>
              <a:rPr lang="de-AT" dirty="0" err="1" smtClean="0"/>
              <a:t>sed</a:t>
            </a:r>
            <a:r>
              <a:rPr lang="de-AT" dirty="0" smtClean="0"/>
              <a:t> </a:t>
            </a:r>
            <a:r>
              <a:rPr lang="de-AT" dirty="0" err="1" smtClean="0"/>
              <a:t>diam</a:t>
            </a:r>
            <a:r>
              <a:rPr lang="de-AT" dirty="0" smtClean="0"/>
              <a:t> </a:t>
            </a:r>
            <a:r>
              <a:rPr lang="de-AT" dirty="0" err="1" smtClean="0"/>
              <a:t>nonummy</a:t>
            </a:r>
            <a:r>
              <a:rPr lang="de-AT" dirty="0" smtClean="0"/>
              <a:t> </a:t>
            </a:r>
            <a:r>
              <a:rPr lang="de-AT" dirty="0" err="1" smtClean="0"/>
              <a:t>nibh</a:t>
            </a:r>
            <a:r>
              <a:rPr lang="de-AT" dirty="0" smtClean="0"/>
              <a:t> </a:t>
            </a:r>
            <a:r>
              <a:rPr lang="de-AT" dirty="0" err="1" smtClean="0"/>
              <a:t>euismod</a:t>
            </a:r>
            <a:r>
              <a:rPr lang="de-AT" dirty="0" smtClean="0"/>
              <a:t> </a:t>
            </a:r>
            <a:r>
              <a:rPr lang="de-AT" dirty="0" err="1" smtClean="0"/>
              <a:t>tincidunt</a:t>
            </a:r>
            <a:r>
              <a:rPr lang="de-AT" dirty="0" smtClean="0"/>
              <a:t> </a:t>
            </a:r>
            <a:r>
              <a:rPr lang="de-AT" dirty="0" err="1" smtClean="0"/>
              <a:t>ut</a:t>
            </a:r>
            <a:r>
              <a:rPr lang="de-AT" dirty="0" smtClean="0"/>
              <a:t> </a:t>
            </a:r>
            <a:r>
              <a:rPr lang="de-AT" dirty="0" err="1" smtClean="0"/>
              <a:t>laoreet</a:t>
            </a:r>
            <a:r>
              <a:rPr lang="de-AT" dirty="0" smtClean="0"/>
              <a:t> </a:t>
            </a:r>
            <a:r>
              <a:rPr lang="de-AT" dirty="0" err="1" smtClean="0"/>
              <a:t>dolore</a:t>
            </a:r>
            <a:r>
              <a:rPr lang="de-AT" dirty="0" smtClean="0"/>
              <a:t> magna </a:t>
            </a:r>
            <a:r>
              <a:rPr lang="de-AT" dirty="0" err="1" smtClean="0"/>
              <a:t>aliquam</a:t>
            </a:r>
            <a:r>
              <a:rPr lang="de-AT" dirty="0" smtClean="0"/>
              <a:t> </a:t>
            </a:r>
            <a:r>
              <a:rPr lang="de-AT" dirty="0" err="1" smtClean="0"/>
              <a:t>erat</a:t>
            </a:r>
            <a:r>
              <a:rPr lang="de-AT" dirty="0" smtClean="0"/>
              <a:t> </a:t>
            </a:r>
            <a:r>
              <a:rPr lang="de-AT" dirty="0" err="1" smtClean="0"/>
              <a:t>volutpat</a:t>
            </a:r>
            <a:r>
              <a:rPr lang="de-AT" dirty="0" smtClean="0"/>
              <a:t>.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r>
              <a:rPr lang="de-AT" dirty="0" smtClean="0"/>
              <a:t>Duis </a:t>
            </a:r>
            <a:r>
              <a:rPr lang="de-AT" dirty="0" err="1" smtClean="0"/>
              <a:t>autem</a:t>
            </a:r>
            <a:r>
              <a:rPr lang="de-AT" dirty="0" smtClean="0"/>
              <a:t> </a:t>
            </a:r>
            <a:r>
              <a:rPr lang="de-AT" dirty="0" err="1" smtClean="0"/>
              <a:t>vel</a:t>
            </a:r>
            <a:r>
              <a:rPr lang="de-AT" dirty="0" smtClean="0"/>
              <a:t> </a:t>
            </a:r>
            <a:r>
              <a:rPr lang="de-AT" dirty="0" err="1" smtClean="0"/>
              <a:t>eum</a:t>
            </a:r>
            <a:r>
              <a:rPr lang="de-AT" dirty="0" smtClean="0"/>
              <a:t> </a:t>
            </a:r>
            <a:r>
              <a:rPr lang="de-AT" dirty="0" err="1" smtClean="0"/>
              <a:t>iriure</a:t>
            </a:r>
            <a:r>
              <a:rPr lang="de-AT" dirty="0" smtClean="0"/>
              <a:t> </a:t>
            </a:r>
            <a:r>
              <a:rPr lang="de-AT" dirty="0" err="1" smtClean="0"/>
              <a:t>dolor</a:t>
            </a:r>
            <a:r>
              <a:rPr lang="de-AT" dirty="0" smtClean="0"/>
              <a:t> in </a:t>
            </a:r>
            <a:r>
              <a:rPr lang="de-AT" dirty="0" err="1" smtClean="0"/>
              <a:t>hendrerit</a:t>
            </a:r>
            <a:r>
              <a:rPr lang="de-AT" dirty="0" smtClean="0"/>
              <a:t> in </a:t>
            </a:r>
            <a:r>
              <a:rPr lang="de-AT" dirty="0" err="1" smtClean="0"/>
              <a:t>vulputate</a:t>
            </a:r>
            <a:r>
              <a:rPr lang="de-AT" dirty="0" smtClean="0"/>
              <a:t> </a:t>
            </a:r>
            <a:r>
              <a:rPr lang="de-AT" dirty="0" err="1" smtClean="0"/>
              <a:t>velit</a:t>
            </a:r>
            <a:r>
              <a:rPr lang="de-AT" dirty="0" smtClean="0"/>
              <a:t> esse </a:t>
            </a:r>
            <a:r>
              <a:rPr lang="de-AT" dirty="0" err="1" smtClean="0"/>
              <a:t>molestie</a:t>
            </a:r>
            <a:r>
              <a:rPr lang="de-AT" dirty="0" smtClean="0"/>
              <a:t> </a:t>
            </a:r>
            <a:r>
              <a:rPr lang="de-AT" dirty="0" err="1" smtClean="0"/>
              <a:t>consequat</a:t>
            </a:r>
            <a:r>
              <a:rPr lang="de-AT" dirty="0" smtClean="0"/>
              <a:t>, </a:t>
            </a:r>
            <a:r>
              <a:rPr lang="de-AT" dirty="0" err="1" smtClean="0"/>
              <a:t>vel</a:t>
            </a:r>
            <a:r>
              <a:rPr lang="de-AT" dirty="0" smtClean="0"/>
              <a:t> </a:t>
            </a:r>
            <a:r>
              <a:rPr lang="de-AT" dirty="0" err="1" smtClean="0"/>
              <a:t>illum</a:t>
            </a:r>
            <a:r>
              <a:rPr lang="de-AT" dirty="0" smtClean="0"/>
              <a:t> </a:t>
            </a:r>
            <a:r>
              <a:rPr lang="de-AT" dirty="0" err="1" smtClean="0"/>
              <a:t>dolore</a:t>
            </a:r>
            <a:r>
              <a:rPr lang="de-AT" dirty="0" smtClean="0"/>
              <a:t> </a:t>
            </a:r>
            <a:r>
              <a:rPr lang="de-AT" dirty="0" err="1" smtClean="0"/>
              <a:t>eu</a:t>
            </a:r>
            <a:r>
              <a:rPr lang="de-AT" dirty="0" smtClean="0"/>
              <a:t> </a:t>
            </a:r>
            <a:r>
              <a:rPr lang="de-AT" dirty="0" err="1" smtClean="0"/>
              <a:t>feugiat</a:t>
            </a:r>
            <a:r>
              <a:rPr lang="de-AT" dirty="0" smtClean="0"/>
              <a:t> </a:t>
            </a:r>
            <a:r>
              <a:rPr lang="de-AT" dirty="0" err="1" smtClean="0"/>
              <a:t>nulla</a:t>
            </a:r>
            <a:r>
              <a:rPr lang="de-AT" dirty="0" smtClean="0"/>
              <a:t> </a:t>
            </a:r>
            <a:r>
              <a:rPr lang="de-AT" dirty="0" err="1" smtClean="0"/>
              <a:t>facilisis</a:t>
            </a:r>
            <a:r>
              <a:rPr lang="de-AT" dirty="0" smtClean="0"/>
              <a:t> </a:t>
            </a:r>
            <a:r>
              <a:rPr lang="de-AT" dirty="0" err="1" smtClean="0"/>
              <a:t>at</a:t>
            </a:r>
            <a:r>
              <a:rPr lang="de-AT" dirty="0" smtClean="0"/>
              <a:t> </a:t>
            </a:r>
            <a:r>
              <a:rPr lang="de-AT" dirty="0" err="1" smtClean="0"/>
              <a:t>vero</a:t>
            </a:r>
            <a:r>
              <a:rPr lang="de-AT" dirty="0" smtClean="0"/>
              <a:t> et </a:t>
            </a:r>
            <a:r>
              <a:rPr lang="de-AT" dirty="0" err="1" smtClean="0"/>
              <a:t>accumsan</a:t>
            </a:r>
            <a:r>
              <a:rPr lang="de-AT" dirty="0" smtClean="0"/>
              <a:t> et </a:t>
            </a:r>
            <a:r>
              <a:rPr lang="de-AT" dirty="0" err="1" smtClean="0"/>
              <a:t>iusto</a:t>
            </a:r>
            <a:r>
              <a:rPr lang="de-AT" dirty="0" smtClean="0"/>
              <a:t> </a:t>
            </a:r>
            <a:r>
              <a:rPr lang="de-AT" dirty="0" err="1" smtClean="0"/>
              <a:t>odio</a:t>
            </a:r>
            <a:r>
              <a:rPr lang="de-AT" dirty="0" smtClean="0"/>
              <a:t> </a:t>
            </a:r>
            <a:r>
              <a:rPr lang="de-AT" dirty="0" err="1" smtClean="0"/>
              <a:t>dignissim</a:t>
            </a:r>
            <a:r>
              <a:rPr lang="de-AT" dirty="0" smtClean="0"/>
              <a:t> </a:t>
            </a:r>
            <a:r>
              <a:rPr lang="de-AT" dirty="0" err="1" smtClean="0"/>
              <a:t>qui</a:t>
            </a:r>
            <a:r>
              <a:rPr lang="de-AT" dirty="0" smtClean="0"/>
              <a:t> </a:t>
            </a:r>
            <a:r>
              <a:rPr lang="de-AT" dirty="0" err="1" smtClean="0"/>
              <a:t>blandit</a:t>
            </a:r>
            <a:r>
              <a:rPr lang="de-AT" dirty="0" smtClean="0"/>
              <a:t> </a:t>
            </a:r>
            <a:r>
              <a:rPr lang="de-AT" dirty="0" err="1" smtClean="0"/>
              <a:t>praesent</a:t>
            </a:r>
            <a:r>
              <a:rPr lang="de-AT" dirty="0" smtClean="0"/>
              <a:t> </a:t>
            </a:r>
            <a:r>
              <a:rPr lang="de-AT" dirty="0" err="1" smtClean="0"/>
              <a:t>luptatum</a:t>
            </a:r>
            <a:r>
              <a:rPr lang="de-AT" dirty="0" smtClean="0"/>
              <a:t> </a:t>
            </a:r>
            <a:r>
              <a:rPr lang="de-AT" dirty="0" err="1" smtClean="0"/>
              <a:t>zzril</a:t>
            </a:r>
            <a:r>
              <a:rPr lang="de-AT" dirty="0" smtClean="0"/>
              <a:t> </a:t>
            </a:r>
            <a:r>
              <a:rPr lang="de-AT" dirty="0" err="1" smtClean="0"/>
              <a:t>delenit</a:t>
            </a:r>
            <a:r>
              <a:rPr lang="de-AT" dirty="0" smtClean="0"/>
              <a:t> </a:t>
            </a:r>
            <a:r>
              <a:rPr lang="de-AT" dirty="0" err="1" smtClean="0"/>
              <a:t>augue</a:t>
            </a:r>
            <a:r>
              <a:rPr lang="de-AT" dirty="0" smtClean="0"/>
              <a:t> </a:t>
            </a:r>
            <a:r>
              <a:rPr lang="de-AT" dirty="0" err="1" smtClean="0"/>
              <a:t>duis</a:t>
            </a:r>
            <a:r>
              <a:rPr lang="de-AT" dirty="0" smtClean="0"/>
              <a:t> </a:t>
            </a:r>
            <a:r>
              <a:rPr lang="de-AT" dirty="0" err="1" smtClean="0"/>
              <a:t>dolore</a:t>
            </a:r>
            <a:r>
              <a:rPr lang="de-AT" dirty="0" smtClean="0"/>
              <a:t> </a:t>
            </a:r>
            <a:r>
              <a:rPr lang="de-AT" dirty="0" err="1" smtClean="0"/>
              <a:t>te</a:t>
            </a:r>
            <a:r>
              <a:rPr lang="de-AT" dirty="0" smtClean="0"/>
              <a:t> </a:t>
            </a:r>
            <a:r>
              <a:rPr lang="de-AT" dirty="0" err="1" smtClean="0"/>
              <a:t>feugait</a:t>
            </a:r>
            <a:r>
              <a:rPr lang="de-AT" dirty="0" smtClean="0"/>
              <a:t> </a:t>
            </a:r>
            <a:r>
              <a:rPr lang="de-AT" dirty="0" err="1" smtClean="0"/>
              <a:t>nulla</a:t>
            </a:r>
            <a:r>
              <a:rPr lang="de-AT" dirty="0" smtClean="0"/>
              <a:t> </a:t>
            </a:r>
            <a:r>
              <a:rPr lang="de-AT" dirty="0" err="1" smtClean="0"/>
              <a:t>facilisi</a:t>
            </a:r>
            <a:r>
              <a:rPr lang="de-AT" dirty="0" smtClean="0"/>
              <a:t>.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920E2B-FC99-4A38-BFFD-416A818AECB0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 flipH="1">
            <a:off x="0" y="1273175"/>
            <a:ext cx="9144000" cy="0"/>
          </a:xfrm>
          <a:prstGeom prst="line">
            <a:avLst/>
          </a:prstGeom>
          <a:noFill/>
          <a:ln w="19050">
            <a:solidFill>
              <a:srgbClr val="4C5D68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896" y="2673896"/>
            <a:ext cx="7772400" cy="1362075"/>
          </a:xfrm>
        </p:spPr>
        <p:txBody>
          <a:bodyPr anchor="t">
            <a:normAutofit/>
          </a:bodyPr>
          <a:lstStyle>
            <a:lvl1pPr algn="l">
              <a:defRPr sz="34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04895" y="40475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Font typeface="Wingdings" pitchFamily="2" charset="2"/>
              <a:buNone/>
              <a:defRPr sz="2000"/>
            </a:lvl1pPr>
            <a:lvl2pPr marL="627063" indent="-269875">
              <a:buFont typeface="Wingdings" pitchFamily="2" charset="2"/>
              <a:buChar char="§"/>
              <a:defRPr sz="1800"/>
            </a:lvl2pPr>
            <a:lvl3pPr marL="914400" indent="-287338">
              <a:buFont typeface="Symbol" pitchFamily="18" charset="2"/>
              <a:buChar char="-"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31F813-4BA3-4827-8E55-372EE6655F87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 flipH="1">
            <a:off x="0" y="1273175"/>
            <a:ext cx="9144000" cy="0"/>
          </a:xfrm>
          <a:prstGeom prst="line">
            <a:avLst/>
          </a:prstGeom>
          <a:noFill/>
          <a:ln w="19050">
            <a:solidFill>
              <a:srgbClr val="4C5D68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40" y="1484315"/>
            <a:ext cx="3924300" cy="453707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40" y="1484315"/>
            <a:ext cx="3924300" cy="453707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55C770-9D76-44A7-B3EB-A40A89005603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 flipH="1">
            <a:off x="0" y="1273175"/>
            <a:ext cx="9144000" cy="0"/>
          </a:xfrm>
          <a:prstGeom prst="line">
            <a:avLst/>
          </a:prstGeom>
          <a:noFill/>
          <a:ln w="19050">
            <a:solidFill>
              <a:srgbClr val="4C5D68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435102"/>
            <a:ext cx="4040188" cy="739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435102"/>
            <a:ext cx="4041774" cy="739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4" cy="395128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41CF51-9DD8-44D8-9FC2-E537D07F861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 flipH="1">
            <a:off x="0" y="1273175"/>
            <a:ext cx="9144000" cy="0"/>
          </a:xfrm>
          <a:prstGeom prst="line">
            <a:avLst/>
          </a:prstGeom>
          <a:noFill/>
          <a:ln w="19050">
            <a:solidFill>
              <a:srgbClr val="4C5D68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DA101C-1C77-4D48-BD39-A39536584314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 flipH="1">
            <a:off x="0" y="1273175"/>
            <a:ext cx="9144000" cy="0"/>
          </a:xfrm>
          <a:prstGeom prst="line">
            <a:avLst/>
          </a:prstGeom>
          <a:noFill/>
          <a:ln w="19050">
            <a:solidFill>
              <a:srgbClr val="4C5D68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AC9611-BD30-46E2-A07B-CD5A3A7C3066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3000" b="0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400"/>
            </a:lvl1pPr>
            <a:lvl2pPr marL="539750" indent="-269875">
              <a:buFont typeface="Wingdings" pitchFamily="2" charset="2"/>
              <a:buChar char="§"/>
              <a:defRPr sz="1200"/>
            </a:lvl2pPr>
            <a:lvl3pPr marL="914400" indent="-374650">
              <a:buFont typeface="Symbol" pitchFamily="18" charset="2"/>
              <a:buChar char="-"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A5547C-C2D5-4D2D-84FE-5CA36B8B231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4" y="188915"/>
            <a:ext cx="8001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197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C5D68"/>
                </a:solidFill>
                <a:latin typeface="+mn-lt"/>
              </a:defRPr>
            </a:lvl1pPr>
          </a:lstStyle>
          <a:p>
            <a:fld id="{53411996-E14A-4808-B0AE-FE4357D1C12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8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rgbClr val="4C5D6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Tx/>
        <a:buFont typeface="Symbol" pitchFamily="18" charset="2"/>
        <a:buChar char="-"/>
        <a:defRPr sz="18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Tx/>
        <a:buFont typeface="Symbol" pitchFamily="18" charset="2"/>
        <a:buChar char="-"/>
        <a:defRPr sz="18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Tx/>
        <a:buFont typeface="Symbol" pitchFamily="18" charset="2"/>
        <a:buChar char="-"/>
        <a:defRPr sz="18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de-DE" sz="2800" b="1" cap="all" dirty="0">
                <a:solidFill>
                  <a:schemeClr val="tx1"/>
                </a:solidFill>
              </a:rPr>
              <a:t>Wirtschaftsperspektiven </a:t>
            </a:r>
            <a:r>
              <a:rPr lang="de-DE" sz="2800" b="1" dirty="0" smtClean="0">
                <a:solidFill>
                  <a:schemeClr val="tx1"/>
                </a:solidFill>
              </a:rPr>
              <a:t>2018 </a:t>
            </a:r>
            <a:r>
              <a:rPr lang="de-AT" sz="2800" dirty="0">
                <a:solidFill>
                  <a:schemeClr val="tx1"/>
                </a:solidFill>
              </a:rPr>
              <a:t/>
            </a:r>
            <a:br>
              <a:rPr lang="de-AT" sz="2800" dirty="0">
                <a:solidFill>
                  <a:schemeClr val="tx1"/>
                </a:solidFill>
              </a:rPr>
            </a:br>
            <a:r>
              <a:rPr lang="de-DE" sz="2700" dirty="0">
                <a:solidFill>
                  <a:schemeClr val="tx1"/>
                </a:solidFill>
              </a:rPr>
              <a:t>Was kommt auf unsere Wirtschaft zu</a:t>
            </a:r>
            <a:r>
              <a:rPr lang="de-DE" sz="2700" dirty="0" smtClean="0">
                <a:solidFill>
                  <a:schemeClr val="tx1"/>
                </a:solidFill>
              </a:rPr>
              <a:t>?</a:t>
            </a:r>
            <a:endParaRPr lang="de-AT" sz="2700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04342" y="2780928"/>
            <a:ext cx="7939658" cy="1800200"/>
          </a:xfrm>
          <a:effectLst/>
        </p:spPr>
        <p:txBody>
          <a:bodyPr>
            <a:normAutofit/>
          </a:bodyPr>
          <a:lstStyle/>
          <a:p>
            <a:r>
              <a:rPr lang="de-AT" sz="2200" b="1" dirty="0" smtClean="0"/>
              <a:t>Gastprofessor </a:t>
            </a:r>
            <a:br>
              <a:rPr lang="de-AT" sz="2200" b="1" dirty="0" smtClean="0"/>
            </a:br>
            <a:r>
              <a:rPr lang="de-AT" sz="2200" b="1" dirty="0" smtClean="0"/>
              <a:t>Dr. Christoph Leitl</a:t>
            </a:r>
          </a:p>
          <a:p>
            <a:r>
              <a:rPr lang="de-AT" sz="2200" dirty="0" smtClean="0"/>
              <a:t>Präsident der Wirtschaftskammer Österreich</a:t>
            </a:r>
          </a:p>
          <a:p>
            <a:r>
              <a:rPr lang="de-AT" sz="2200" dirty="0" smtClean="0"/>
              <a:t>Präsident der Europäischen Wirtschaftskammer</a:t>
            </a:r>
            <a:endParaRPr lang="de-AT" sz="2200" dirty="0"/>
          </a:p>
          <a:p>
            <a:endParaRPr lang="de-AT" sz="2200" dirty="0" smtClean="0"/>
          </a:p>
        </p:txBody>
      </p:sp>
    </p:spTree>
    <p:extLst>
      <p:ext uri="{BB962C8B-B14F-4D97-AF65-F5344CB8AC3E}">
        <p14:creationId xmlns:p14="http://schemas.microsoft.com/office/powerpoint/2010/main" val="18479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solidFill>
                  <a:schemeClr val="tx1"/>
                </a:solidFill>
              </a:rPr>
              <a:t>Die Europäische Union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986" y="1708150"/>
            <a:ext cx="8001000" cy="4537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Die EU-Integration </a:t>
            </a:r>
            <a:r>
              <a:rPr lang="de-DE" dirty="0"/>
              <a:t>(1989 bis 2015) bewirkte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AT" dirty="0"/>
          </a:p>
          <a:p>
            <a:r>
              <a:rPr lang="de-DE" b="1" dirty="0" smtClean="0"/>
              <a:t>63 </a:t>
            </a:r>
            <a:r>
              <a:rPr lang="de-DE" b="1" dirty="0"/>
              <a:t>Mrd. Euro</a:t>
            </a:r>
            <a:r>
              <a:rPr lang="de-DE" dirty="0"/>
              <a:t> = 28,5 % mehr Wertschöpfung (reales BIP, Preise 2005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AT" dirty="0"/>
          </a:p>
          <a:p>
            <a:r>
              <a:rPr lang="de-DE" b="1" dirty="0" smtClean="0"/>
              <a:t>480.000 </a:t>
            </a:r>
            <a:r>
              <a:rPr lang="de-DE" b="1" dirty="0"/>
              <a:t>zusätzliche Arbeitsplätze </a:t>
            </a:r>
            <a:r>
              <a:rPr lang="de-DE" dirty="0"/>
              <a:t>(18.500 pro Jahr)</a:t>
            </a:r>
            <a:endParaRPr lang="de-AT" dirty="0"/>
          </a:p>
          <a:p>
            <a:endParaRPr lang="de-DE" dirty="0" smtClean="0"/>
          </a:p>
          <a:p>
            <a:r>
              <a:rPr lang="de-DE" b="1" dirty="0" smtClean="0"/>
              <a:t>93.000 </a:t>
            </a:r>
            <a:r>
              <a:rPr lang="de-DE" b="1" dirty="0"/>
              <a:t>Arbeitslose weniger </a:t>
            </a:r>
            <a:r>
              <a:rPr lang="de-DE" dirty="0"/>
              <a:t>(3.600 pro Jahr)</a:t>
            </a:r>
            <a:endParaRPr lang="de-AT" dirty="0"/>
          </a:p>
          <a:p>
            <a:endParaRPr lang="de-DE" dirty="0" smtClean="0"/>
          </a:p>
          <a:p>
            <a:r>
              <a:rPr lang="de-DE" dirty="0" smtClean="0"/>
              <a:t>Arbeitslosenquote </a:t>
            </a:r>
            <a:r>
              <a:rPr lang="de-DE" dirty="0"/>
              <a:t>2015 um </a:t>
            </a:r>
            <a:r>
              <a:rPr lang="de-DE" b="1" dirty="0"/>
              <a:t>2,7 Prozentpunkte niedriger </a:t>
            </a:r>
            <a:endParaRPr lang="de-AT" b="1" dirty="0"/>
          </a:p>
          <a:p>
            <a:endParaRPr lang="de-DE" dirty="0" smtClean="0"/>
          </a:p>
          <a:p>
            <a:r>
              <a:rPr lang="de-DE" dirty="0" smtClean="0"/>
              <a:t>Wohlstand </a:t>
            </a:r>
            <a:r>
              <a:rPr lang="de-DE" dirty="0"/>
              <a:t>pro Kopf </a:t>
            </a:r>
            <a:r>
              <a:rPr lang="de-DE" b="1" dirty="0"/>
              <a:t>2015 um 7.000 Euro </a:t>
            </a:r>
            <a:r>
              <a:rPr lang="de-DE" b="1" dirty="0" smtClean="0"/>
              <a:t>höher</a:t>
            </a:r>
            <a:r>
              <a:rPr lang="de-AT" b="1" dirty="0" smtClean="0"/>
              <a:t> </a:t>
            </a:r>
            <a:r>
              <a:rPr lang="de-DE" dirty="0" smtClean="0"/>
              <a:t>(reales </a:t>
            </a:r>
            <a:r>
              <a:rPr lang="de-DE" dirty="0"/>
              <a:t>BIP pro Kopf</a:t>
            </a:r>
            <a:r>
              <a:rPr lang="de-DE" dirty="0" smtClean="0"/>
              <a:t>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0E2B-FC99-4A38-BFFD-416A818AECB0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498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0E2B-FC99-4A38-BFFD-416A818AECB0}" type="slidenum">
              <a:rPr lang="de-AT" smtClean="0"/>
              <a:pPr/>
              <a:t>11</a:t>
            </a:fld>
            <a:endParaRPr lang="de-AT"/>
          </a:p>
        </p:txBody>
      </p:sp>
      <p:pic>
        <p:nvPicPr>
          <p:cNvPr id="5" name="Picture 9" descr="L:\PRESS &amp; COMMUNICATIONS\COMMUNICATIONS\EUROCHAMBRES Corporate\Communications tools\Map ECH members\Map network with figures Jan 2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" r="13423" b="7558"/>
          <a:stretch/>
        </p:blipFill>
        <p:spPr bwMode="auto">
          <a:xfrm>
            <a:off x="1043608" y="1482019"/>
            <a:ext cx="6707226" cy="491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 EUROCHAMBRES_col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7" y="195946"/>
            <a:ext cx="3786717" cy="96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3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7099300" cy="1371600"/>
          </a:xfrm>
        </p:spPr>
        <p:txBody>
          <a:bodyPr>
            <a:normAutofit/>
          </a:bodyPr>
          <a:lstStyle/>
          <a:p>
            <a:r>
              <a:rPr lang="de-AT" altLang="de-DE" sz="4000" dirty="0">
                <a:solidFill>
                  <a:schemeClr val="tx1"/>
                </a:solidFill>
              </a:rPr>
              <a:t>Vielen Dank für Ihre </a:t>
            </a:r>
            <a:r>
              <a:rPr lang="de-AT" altLang="de-DE" sz="4000" dirty="0" smtClean="0">
                <a:solidFill>
                  <a:schemeClr val="tx1"/>
                </a:solidFill>
              </a:rPr>
              <a:t/>
            </a:r>
            <a:br>
              <a:rPr lang="de-AT" altLang="de-DE" sz="4000" dirty="0" smtClean="0">
                <a:solidFill>
                  <a:schemeClr val="tx1"/>
                </a:solidFill>
              </a:rPr>
            </a:br>
            <a:r>
              <a:rPr lang="de-AT" altLang="de-DE" sz="4000" dirty="0" smtClean="0">
                <a:solidFill>
                  <a:schemeClr val="tx1"/>
                </a:solidFill>
              </a:rPr>
              <a:t>Aufmerksamkeit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11097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Konjunktur- und </a:t>
            </a:r>
            <a:r>
              <a:rPr lang="de-DE" b="1" dirty="0" smtClean="0">
                <a:solidFill>
                  <a:schemeClr val="tx1"/>
                </a:solidFill>
              </a:rPr>
              <a:t>Wachstumsaussichten</a:t>
            </a:r>
            <a:endParaRPr lang="de-AT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C9611-BD30-46E2-A07B-CD5A3A7C3066}" type="slidenum">
              <a:rPr lang="de-AT" smtClean="0"/>
              <a:pPr/>
              <a:t>2</a:t>
            </a:fld>
            <a:endParaRPr lang="de-AT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590575"/>
              </p:ext>
            </p:extLst>
          </p:nvPr>
        </p:nvGraphicFramePr>
        <p:xfrm>
          <a:off x="830758" y="1628800"/>
          <a:ext cx="7488830" cy="118949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532467">
                  <a:extLst>
                    <a:ext uri="{9D8B030D-6E8A-4147-A177-3AD203B41FA5}">
                      <a16:colId xmlns:a16="http://schemas.microsoft.com/office/drawing/2014/main" xmlns="" val="4213933088"/>
                    </a:ext>
                  </a:extLst>
                </a:gridCol>
                <a:gridCol w="1201039">
                  <a:extLst>
                    <a:ext uri="{9D8B030D-6E8A-4147-A177-3AD203B41FA5}">
                      <a16:colId xmlns:a16="http://schemas.microsoft.com/office/drawing/2014/main" xmlns="" val="2042218913"/>
                    </a:ext>
                  </a:extLst>
                </a:gridCol>
                <a:gridCol w="1412987">
                  <a:extLst>
                    <a:ext uri="{9D8B030D-6E8A-4147-A177-3AD203B41FA5}">
                      <a16:colId xmlns:a16="http://schemas.microsoft.com/office/drawing/2014/main" xmlns="" val="2215131761"/>
                    </a:ext>
                  </a:extLst>
                </a:gridCol>
                <a:gridCol w="1342337">
                  <a:extLst>
                    <a:ext uri="{9D8B030D-6E8A-4147-A177-3AD203B41FA5}">
                      <a16:colId xmlns:a16="http://schemas.microsoft.com/office/drawing/2014/main" xmlns="" val="165402609"/>
                    </a:ext>
                  </a:extLst>
                </a:gridCol>
              </a:tblGrid>
              <a:tr h="43247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Reales BIP-Wachstum, </a:t>
                      </a:r>
                      <a:endParaRPr lang="de-DE" sz="16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Veränderung </a:t>
                      </a:r>
                      <a:r>
                        <a:rPr lang="de-DE" sz="1600" dirty="0" err="1">
                          <a:effectLst/>
                        </a:rPr>
                        <a:t>ggü</a:t>
                      </a:r>
                      <a:r>
                        <a:rPr lang="de-DE" sz="1600" dirty="0">
                          <a:effectLst/>
                        </a:rPr>
                        <a:t>. Vorjahr in %</a:t>
                      </a:r>
                      <a:endParaRPr lang="de-AT" sz="14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2017</a:t>
                      </a:r>
                      <a:endParaRPr lang="de-AT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2018</a:t>
                      </a:r>
                      <a:endParaRPr lang="de-AT" sz="1200" b="1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2019</a:t>
                      </a:r>
                      <a:endParaRPr lang="de-AT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19615144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China</a:t>
                      </a:r>
                      <a:endParaRPr lang="de-AT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+6,8</a:t>
                      </a:r>
                      <a:endParaRPr lang="de-AT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+6,3</a:t>
                      </a:r>
                      <a:endParaRPr lang="de-AT" sz="1200" b="1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+6,0</a:t>
                      </a:r>
                      <a:endParaRPr lang="de-AT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049376356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USA</a:t>
                      </a:r>
                      <a:endParaRPr lang="de-AT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+2,3</a:t>
                      </a:r>
                      <a:endParaRPr lang="de-AT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+2,4</a:t>
                      </a:r>
                      <a:endParaRPr lang="de-AT" sz="1200" b="1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+1,8</a:t>
                      </a:r>
                      <a:endParaRPr lang="de-AT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026525692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Euroraum 19</a:t>
                      </a:r>
                      <a:endParaRPr lang="de-AT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+2,3</a:t>
                      </a:r>
                      <a:endParaRPr lang="de-AT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+2,4</a:t>
                      </a:r>
                      <a:endParaRPr lang="de-AT" sz="1200" b="1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+1,9</a:t>
                      </a:r>
                      <a:endParaRPr lang="de-AT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978597078"/>
                  </a:ext>
                </a:extLst>
              </a:tr>
              <a:tr h="18925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Deutschland</a:t>
                      </a:r>
                      <a:endParaRPr lang="de-AT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+2,3</a:t>
                      </a:r>
                      <a:endParaRPr lang="de-AT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+2,6</a:t>
                      </a:r>
                      <a:endParaRPr lang="de-AT" sz="1200" b="1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+1,8</a:t>
                      </a:r>
                      <a:endParaRPr lang="de-AT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3349852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1403" y="131231"/>
            <a:ext cx="21993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83982" y="2818299"/>
            <a:ext cx="12244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de-DE" altLang="de-DE" sz="1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 WIFO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03102"/>
              </p:ext>
            </p:extLst>
          </p:nvPr>
        </p:nvGraphicFramePr>
        <p:xfrm>
          <a:off x="841094" y="3208177"/>
          <a:ext cx="7488832" cy="309820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669234">
                  <a:extLst>
                    <a:ext uri="{9D8B030D-6E8A-4147-A177-3AD203B41FA5}">
                      <a16:colId xmlns:a16="http://schemas.microsoft.com/office/drawing/2014/main" xmlns="" val="4021367186"/>
                    </a:ext>
                  </a:extLst>
                </a:gridCol>
                <a:gridCol w="1283347">
                  <a:extLst>
                    <a:ext uri="{9D8B030D-6E8A-4147-A177-3AD203B41FA5}">
                      <a16:colId xmlns:a16="http://schemas.microsoft.com/office/drawing/2014/main" xmlns="" val="952250216"/>
                    </a:ext>
                  </a:extLst>
                </a:gridCol>
                <a:gridCol w="1268125">
                  <a:extLst>
                    <a:ext uri="{9D8B030D-6E8A-4147-A177-3AD203B41FA5}">
                      <a16:colId xmlns:a16="http://schemas.microsoft.com/office/drawing/2014/main" xmlns="" val="1144138836"/>
                    </a:ext>
                  </a:extLst>
                </a:gridCol>
                <a:gridCol w="986320">
                  <a:extLst>
                    <a:ext uri="{9D8B030D-6E8A-4147-A177-3AD203B41FA5}">
                      <a16:colId xmlns:a16="http://schemas.microsoft.com/office/drawing/2014/main" xmlns="" val="1969707167"/>
                    </a:ext>
                  </a:extLst>
                </a:gridCol>
                <a:gridCol w="281806">
                  <a:extLst>
                    <a:ext uri="{9D8B030D-6E8A-4147-A177-3AD203B41FA5}">
                      <a16:colId xmlns:a16="http://schemas.microsoft.com/office/drawing/2014/main" xmlns="" val="1160602149"/>
                    </a:ext>
                  </a:extLst>
                </a:gridCol>
              </a:tblGrid>
              <a:tr h="333040">
                <a:tc gridSpan="4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Hauptergebnisse </a:t>
                      </a:r>
                      <a:r>
                        <a:rPr lang="de-DE" sz="1600" dirty="0" smtClean="0">
                          <a:effectLst/>
                        </a:rPr>
                        <a:t>Österreich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81517276"/>
                  </a:ext>
                </a:extLst>
              </a:tr>
              <a:tr h="23936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de-AT" sz="14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WIFO</a:t>
                      </a:r>
                      <a:endParaRPr lang="de-AT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7693511"/>
                  </a:ext>
                </a:extLst>
              </a:tr>
              <a:tr h="28064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Veränderung gegenüber dem Vorjahr in %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2017</a:t>
                      </a:r>
                      <a:endParaRPr lang="de-AT" sz="14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FF0000"/>
                          </a:solidFill>
                          <a:effectLst/>
                        </a:rPr>
                        <a:t>2018</a:t>
                      </a:r>
                      <a:endParaRPr lang="de-AT" sz="1400" b="1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2019</a:t>
                      </a:r>
                      <a:endParaRPr lang="de-AT" sz="14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4321094"/>
                  </a:ext>
                </a:extLst>
              </a:tr>
              <a:tr h="28064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Bruttoinlandsprodukt (real)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+3,0</a:t>
                      </a:r>
                      <a:endParaRPr lang="de-A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+3,0</a:t>
                      </a:r>
                      <a:endParaRPr lang="de-AT" sz="140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+2,2</a:t>
                      </a:r>
                      <a:endParaRPr lang="de-A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5053364"/>
                  </a:ext>
                </a:extLst>
              </a:tr>
              <a:tr h="28064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Bruttoanlageinvestitionen (real)</a:t>
                      </a:r>
                      <a:endParaRPr lang="de-A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+5,3</a:t>
                      </a:r>
                      <a:endParaRPr lang="de-A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+3,3</a:t>
                      </a:r>
                      <a:endParaRPr lang="de-AT" sz="140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+2,4</a:t>
                      </a:r>
                      <a:endParaRPr lang="de-A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7061244"/>
                  </a:ext>
                </a:extLst>
              </a:tr>
              <a:tr h="28064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Warenexporte (real) 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+5,8</a:t>
                      </a:r>
                      <a:endParaRPr lang="de-A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+5,5</a:t>
                      </a:r>
                      <a:endParaRPr lang="de-AT" sz="140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+4,5</a:t>
                      </a:r>
                      <a:endParaRPr lang="de-A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5336199"/>
                  </a:ext>
                </a:extLst>
              </a:tr>
              <a:tr h="28064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Private Konsumausgaben (real)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+1,5</a:t>
                      </a:r>
                      <a:endParaRPr lang="de-A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+1,7</a:t>
                      </a:r>
                      <a:endParaRPr lang="de-AT" sz="140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+1,6</a:t>
                      </a:r>
                      <a:endParaRPr lang="de-A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116807"/>
                  </a:ext>
                </a:extLst>
              </a:tr>
              <a:tr h="28064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Verbraucherpreise 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+2,1</a:t>
                      </a:r>
                      <a:endParaRPr lang="de-A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+2,0</a:t>
                      </a:r>
                      <a:endParaRPr lang="de-AT" sz="140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+1,9</a:t>
                      </a:r>
                      <a:endParaRPr lang="de-A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481568"/>
                  </a:ext>
                </a:extLst>
              </a:tr>
              <a:tr h="28064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Unselbständig aktiv Beschäftigte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+2,0</a:t>
                      </a:r>
                      <a:endParaRPr lang="de-A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+1,8</a:t>
                      </a:r>
                      <a:endParaRPr lang="de-AT" sz="140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+1,1</a:t>
                      </a:r>
                      <a:endParaRPr lang="de-A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261810"/>
                  </a:ext>
                </a:extLst>
              </a:tr>
              <a:tr h="28064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Arbeitslosenquote lt. </a:t>
                      </a:r>
                      <a:r>
                        <a:rPr lang="de-DE" sz="1400" dirty="0" err="1">
                          <a:effectLst/>
                        </a:rPr>
                        <a:t>Eurostat</a:t>
                      </a:r>
                      <a:r>
                        <a:rPr lang="de-DE" sz="1400" dirty="0">
                          <a:effectLst/>
                        </a:rPr>
                        <a:t>  in %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 5,6</a:t>
                      </a:r>
                      <a:endParaRPr lang="de-A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FF0000"/>
                          </a:solidFill>
                          <a:effectLst/>
                        </a:rPr>
                        <a:t>  5,4</a:t>
                      </a:r>
                      <a:endParaRPr lang="de-AT" sz="140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5,3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9394553"/>
                  </a:ext>
                </a:extLst>
              </a:tr>
              <a:tr h="28064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Defizit (in % des BIP)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-0,6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-0,4</a:t>
                      </a:r>
                      <a:endParaRPr lang="de-AT" sz="14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-0,1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1458652"/>
                  </a:ext>
                </a:extLst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796510" y="6320193"/>
            <a:ext cx="9428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de-DE" altLang="de-DE" sz="10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 WIFO</a:t>
            </a:r>
            <a:endParaRPr lang="de-DE" alt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chemeClr val="tx1"/>
                </a:solidFill>
              </a:rPr>
              <a:t>Österreich-Deutschland-Schweden-Schweiz im Vergleich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0E2B-FC99-4A38-BFFD-416A818AECB0}" type="slidenum">
              <a:rPr lang="de-AT" smtClean="0"/>
              <a:pPr/>
              <a:t>3</a:t>
            </a:fld>
            <a:endParaRPr lang="de-AT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321405234"/>
              </p:ext>
            </p:extLst>
          </p:nvPr>
        </p:nvGraphicFramePr>
        <p:xfrm>
          <a:off x="574673" y="1705481"/>
          <a:ext cx="7669734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5" name="Grafik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3" y="5029706"/>
            <a:ext cx="7614664" cy="40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4673" y="1431775"/>
            <a:ext cx="14418299" cy="6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4673" y="4298800"/>
            <a:ext cx="14418299" cy="6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8250" y="5446550"/>
            <a:ext cx="1441829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en-US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Institute for Management Development</a:t>
            </a:r>
            <a:r>
              <a:rPr kumimoji="0" lang="de-AT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6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chemeClr val="tx1"/>
                </a:solidFill>
              </a:rPr>
              <a:t>SWOT-Analyse </a:t>
            </a:r>
            <a:r>
              <a:rPr lang="de-AT" b="1" dirty="0" smtClean="0">
                <a:solidFill>
                  <a:schemeClr val="tx1"/>
                </a:solidFill>
              </a:rPr>
              <a:t/>
            </a:r>
            <a:br>
              <a:rPr lang="de-AT" b="1" dirty="0" smtClean="0">
                <a:solidFill>
                  <a:schemeClr val="tx1"/>
                </a:solidFill>
              </a:rPr>
            </a:br>
            <a:r>
              <a:rPr lang="de-AT" b="1" dirty="0" smtClean="0">
                <a:solidFill>
                  <a:schemeClr val="tx1"/>
                </a:solidFill>
              </a:rPr>
              <a:t>Wirtschaftsstandort Österreich</a:t>
            </a:r>
            <a:endParaRPr lang="de-AT" dirty="0">
              <a:solidFill>
                <a:schemeClr val="tx1"/>
              </a:solidFill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849866"/>
              </p:ext>
            </p:extLst>
          </p:nvPr>
        </p:nvGraphicFramePr>
        <p:xfrm>
          <a:off x="848319" y="1385135"/>
          <a:ext cx="7396089" cy="5098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1302">
                  <a:extLst>
                    <a:ext uri="{9D8B030D-6E8A-4147-A177-3AD203B41FA5}">
                      <a16:colId xmlns:a16="http://schemas.microsoft.com/office/drawing/2014/main" xmlns="" val="2678093364"/>
                    </a:ext>
                  </a:extLst>
                </a:gridCol>
                <a:gridCol w="3614787">
                  <a:extLst>
                    <a:ext uri="{9D8B030D-6E8A-4147-A177-3AD203B41FA5}">
                      <a16:colId xmlns:a16="http://schemas.microsoft.com/office/drawing/2014/main" xmlns="" val="1711239682"/>
                    </a:ext>
                  </a:extLst>
                </a:gridCol>
              </a:tblGrid>
              <a:tr h="235886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AT" sz="1500" b="1" dirty="0">
                          <a:solidFill>
                            <a:schemeClr val="tx1"/>
                          </a:solidFill>
                          <a:effectLst/>
                        </a:rPr>
                        <a:t>Stärken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Geopolitische Lage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Internationalisierung der heimischen Wirtschaft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Unternehmensaktivitäten in F&amp;E und bei Innovation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Infrastruktur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effektive Sozialpartnerschaft 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Duales Ausbildungssystem (das als Vorbild in und für Europa dient)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hohe Lebensqualität, hoher Wohlstand und hohe Kaufkraft</a:t>
                      </a:r>
                      <a:endParaRPr lang="de-AT" sz="15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29" marR="86329" marT="43165" marB="4316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AT" sz="1500" b="1" dirty="0">
                          <a:solidFill>
                            <a:schemeClr val="tx1"/>
                          </a:solidFill>
                          <a:effectLst/>
                        </a:rPr>
                        <a:t>Schwächen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Steuer- und Abgabenquote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Regulierung und langsames Reformtempo (Verwaltung, Pensionen, Bildung, Gesundheit)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Staatsverschuldung und Budgetdefizit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niedriges faktisches Pensions-antrittsalter und niedrige Beschäftigung Älterer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Fachkräftemangel</a:t>
                      </a:r>
                      <a:endParaRPr lang="de-AT" sz="15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29" marR="86329" marT="43165" marB="4316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0836812"/>
                  </a:ext>
                </a:extLst>
              </a:tr>
              <a:tr h="273934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AT" sz="1500" b="1" dirty="0">
                          <a:solidFill>
                            <a:schemeClr val="tx1"/>
                          </a:solidFill>
                          <a:effectLst/>
                        </a:rPr>
                        <a:t>Chancen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Auflösen des bestehenden Reformstaus 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stärkere Exportorientierung in boomende Wachstumsmärkte 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Potenzial für Direktinvestitionen stärken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Neuinvestitionen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Zukunftsinvestitionen (in Bildung, Innovation, F&amp;E und Infrastruktur) forcieren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solidFill>
                            <a:schemeClr val="tx1"/>
                          </a:solidFill>
                          <a:effectLst/>
                        </a:rPr>
                        <a:t>Gründer- und Innovationspotenzial sowie Kreativwirtschaft weiter stärken</a:t>
                      </a:r>
                      <a:endParaRPr lang="de-AT" sz="15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29" marR="86329" marT="43165" marB="4316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AT" sz="1500" b="1" dirty="0">
                          <a:effectLst/>
                        </a:rPr>
                        <a:t>Risiken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effectLst/>
                        </a:rPr>
                        <a:t>Fortsetzung des bestehenden Reformstaus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effectLst/>
                        </a:rPr>
                        <a:t>Finanzierbarkeit des Sozial- und Pensionssystems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effectLst/>
                        </a:rPr>
                        <a:t>Rückgang der Unternehmens-investitionen 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effectLst/>
                        </a:rPr>
                        <a:t>Rückgang der Auslandsinvestitionen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effectLst/>
                        </a:rPr>
                        <a:t>Kreditklemme und Unternehmensfinanzierung</a:t>
                      </a:r>
                    </a:p>
                    <a:p>
                      <a:pPr marL="342900" lvl="0" indent="-342900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lang="de-AT" sz="1500" b="0" dirty="0">
                          <a:effectLst/>
                        </a:rPr>
                        <a:t>steigende (geopolitische) Unsicherheiten </a:t>
                      </a:r>
                      <a:endParaRPr lang="de-AT" sz="1500" b="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29" marR="86329" marT="43165" marB="43165"/>
                </a:tc>
                <a:extLst>
                  <a:ext uri="{0D108BD9-81ED-4DB2-BD59-A6C34878D82A}">
                    <a16:rowId xmlns:a16="http://schemas.microsoft.com/office/drawing/2014/main" xmlns="" val="2278862809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0E2B-FC99-4A38-BFFD-416A818AECB0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46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Export als Österreichs Konjunkturmotor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0E2B-FC99-4A38-BFFD-416A818AECB0}" type="slidenum">
              <a:rPr lang="de-AT" smtClean="0"/>
              <a:pPr/>
              <a:t>5</a:t>
            </a:fld>
            <a:endParaRPr lang="de-AT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7" y="1368060"/>
            <a:ext cx="7669734" cy="4674070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740307" y="6002115"/>
            <a:ext cx="2302233" cy="270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1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Quelle: STATISTIK AUSTRIA, WIFO</a:t>
            </a:r>
            <a:endParaRPr lang="de-AT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1"/>
          <a:stretch/>
        </p:blipFill>
        <p:spPr bwMode="auto">
          <a:xfrm>
            <a:off x="251520" y="1484784"/>
            <a:ext cx="8136904" cy="4760441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chemeClr val="tx1"/>
                </a:solidFill>
              </a:rPr>
              <a:t>Österreichs</a:t>
            </a:r>
            <a:r>
              <a:rPr lang="de-AT" dirty="0" smtClean="0"/>
              <a:t> </a:t>
            </a:r>
            <a:r>
              <a:rPr lang="de-AT" b="1" dirty="0">
                <a:solidFill>
                  <a:schemeClr val="tx1"/>
                </a:solidFill>
              </a:rPr>
              <a:t>Exporte in die Welt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C9611-BD30-46E2-A07B-CD5A3A7C3066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32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0E2B-FC99-4A38-BFFD-416A818AECB0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0" y="696832"/>
            <a:ext cx="1475656" cy="108012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668344" y="823605"/>
            <a:ext cx="1475656" cy="108012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2" y="332656"/>
            <a:ext cx="8069657" cy="5912569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536182" y="6267906"/>
            <a:ext cx="56199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Quelle: Statistik Austria / AUSSENWIRTSCHAFT AUSTRIA Corporate Communication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18248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chemeClr val="tx1"/>
                </a:solidFill>
              </a:rPr>
              <a:t>Österreich - Direktinvestitionen verdoppelt</a:t>
            </a: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045382"/>
              </p:ext>
            </p:extLst>
          </p:nvPr>
        </p:nvGraphicFramePr>
        <p:xfrm>
          <a:off x="1132714" y="5023206"/>
          <a:ext cx="6967679" cy="122202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741920">
                  <a:extLst>
                    <a:ext uri="{9D8B030D-6E8A-4147-A177-3AD203B41FA5}">
                      <a16:colId xmlns:a16="http://schemas.microsoft.com/office/drawing/2014/main" xmlns="" val="2106833306"/>
                    </a:ext>
                  </a:extLst>
                </a:gridCol>
                <a:gridCol w="1697366">
                  <a:extLst>
                    <a:ext uri="{9D8B030D-6E8A-4147-A177-3AD203B41FA5}">
                      <a16:colId xmlns:a16="http://schemas.microsoft.com/office/drawing/2014/main" xmlns="" val="3853017888"/>
                    </a:ext>
                  </a:extLst>
                </a:gridCol>
                <a:gridCol w="1786473">
                  <a:extLst>
                    <a:ext uri="{9D8B030D-6E8A-4147-A177-3AD203B41FA5}">
                      <a16:colId xmlns:a16="http://schemas.microsoft.com/office/drawing/2014/main" xmlns="" val="942671751"/>
                    </a:ext>
                  </a:extLst>
                </a:gridCol>
                <a:gridCol w="1741920">
                  <a:extLst>
                    <a:ext uri="{9D8B030D-6E8A-4147-A177-3AD203B41FA5}">
                      <a16:colId xmlns:a16="http://schemas.microsoft.com/office/drawing/2014/main" xmlns="" val="2665789579"/>
                    </a:ext>
                  </a:extLst>
                </a:gridCol>
              </a:tblGrid>
              <a:tr h="4044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effectLst/>
                        </a:rPr>
                        <a:t>Aktive Direktinvestitionen</a:t>
                      </a:r>
                      <a:endParaRPr lang="de-AT" sz="14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effectLst/>
                        </a:rPr>
                        <a:t>Passive Direktinvestitionen</a:t>
                      </a:r>
                      <a:endParaRPr lang="de-AT" sz="14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3874567"/>
                  </a:ext>
                </a:extLst>
              </a:tr>
              <a:tr h="425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effectLst/>
                        </a:rPr>
                        <a:t>2006</a:t>
                      </a:r>
                      <a:endParaRPr lang="de-AT" sz="14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rgbClr val="FF0000"/>
                          </a:solidFill>
                          <a:effectLst/>
                        </a:rPr>
                        <a:t>2016</a:t>
                      </a:r>
                      <a:endParaRPr lang="de-AT" sz="1400" b="1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effectLst/>
                        </a:rPr>
                        <a:t>2006</a:t>
                      </a:r>
                      <a:endParaRPr lang="de-AT" sz="14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rgbClr val="FF0000"/>
                          </a:solidFill>
                          <a:effectLst/>
                        </a:rPr>
                        <a:t>2016</a:t>
                      </a:r>
                      <a:endParaRPr lang="de-AT" sz="1400" b="1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9772528"/>
                  </a:ext>
                </a:extLst>
              </a:tr>
              <a:tr h="3922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80 Mrd. Euro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solidFill>
                            <a:srgbClr val="FF0000"/>
                          </a:solidFill>
                          <a:effectLst/>
                        </a:rPr>
                        <a:t>190 Mrd. Euro</a:t>
                      </a:r>
                      <a:endParaRPr lang="de-AT" sz="14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83 Mrd. Euro</a:t>
                      </a:r>
                      <a:endParaRPr lang="de-AT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solidFill>
                            <a:srgbClr val="FF0000"/>
                          </a:solidFill>
                          <a:effectLst/>
                        </a:rPr>
                        <a:t>141 Mrd. Euro</a:t>
                      </a:r>
                      <a:endParaRPr lang="de-AT" sz="14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8491358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0E2B-FC99-4A38-BFFD-416A818AECB0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17958" y="539668"/>
            <a:ext cx="11603041" cy="62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6064346"/>
              </p:ext>
            </p:extLst>
          </p:nvPr>
        </p:nvGraphicFramePr>
        <p:xfrm>
          <a:off x="717013" y="1097618"/>
          <a:ext cx="6502259" cy="359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60090" y="4574906"/>
            <a:ext cx="1160304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Quelle: </a:t>
            </a:r>
            <a:r>
              <a:rPr kumimoji="0" lang="de-AT" altLang="de-DE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OeNB</a:t>
            </a:r>
            <a:r>
              <a:rPr kumimoji="0" lang="de-AT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, AUSSENWIRTSCHAFT Corporate Communication</a:t>
            </a:r>
            <a:endParaRPr kumimoji="0" lang="de-AT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0E2B-FC99-4A38-BFFD-416A818AECB0}" type="slidenum">
              <a:rPr lang="de-AT" smtClean="0"/>
              <a:pPr/>
              <a:t>9</a:t>
            </a:fld>
            <a:endParaRPr lang="de-AT"/>
          </a:p>
        </p:txBody>
      </p:sp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16"/>
          <a:stretch/>
        </p:blipFill>
        <p:spPr>
          <a:xfrm>
            <a:off x="179512" y="2783400"/>
            <a:ext cx="7704856" cy="3725086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V="1">
            <a:off x="4355976" y="2424625"/>
            <a:ext cx="1584176" cy="1004375"/>
          </a:xfrm>
          <a:prstGeom prst="straightConnector1">
            <a:avLst/>
          </a:prstGeom>
          <a:ln w="19050" cap="flat">
            <a:headEnd type="none"/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0" y="677666"/>
            <a:ext cx="8532440" cy="10105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Grafi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t="70293" r="29911"/>
          <a:stretch/>
        </p:blipFill>
        <p:spPr>
          <a:xfrm>
            <a:off x="5771343" y="479144"/>
            <a:ext cx="3396968" cy="2304256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79512" y="607505"/>
            <a:ext cx="5400600" cy="133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2400" b="1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35 AußenwirtschaftsCenter weltweit mit Fokus auf Innovation, Start-ups und </a:t>
            </a:r>
            <a:r>
              <a:rPr lang="de-DE" sz="2400" b="1" dirty="0" err="1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Trendscouting</a:t>
            </a:r>
            <a:endParaRPr lang="de-AT" sz="2000" b="1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WKO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7F7F7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0F3F6"/>
      </a:accent5>
      <a:accent6>
        <a:srgbClr val="E70000"/>
      </a:accent6>
      <a:hlink>
        <a:srgbClr val="4C5D68"/>
      </a:hlink>
      <a:folHlink>
        <a:srgbClr val="4C5D68"/>
      </a:folHlink>
    </a:clrScheme>
    <a:fontScheme name="Profi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rgbClr val="4C5D68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smtClean="0">
            <a:latin typeface="Trebuchet MS" pitchFamily="34" charset="0"/>
          </a:defRPr>
        </a:defPPr>
      </a:lstStyle>
    </a:tx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E7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E70000"/>
        </a:accent6>
        <a:hlink>
          <a:srgbClr val="4C5D68"/>
        </a:hlink>
        <a:folHlink>
          <a:srgbClr val="4C5D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4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EAF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0F3F6"/>
        </a:accent5>
        <a:accent6>
          <a:srgbClr val="E70000"/>
        </a:accent6>
        <a:hlink>
          <a:srgbClr val="4C5D68"/>
        </a:hlink>
        <a:folHlink>
          <a:srgbClr val="4C5D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441</Words>
  <Application>Microsoft Office PowerPoint</Application>
  <PresentationFormat>Bildschirmpräsentation (4:3)</PresentationFormat>
  <Paragraphs>153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Trebuchet MS</vt:lpstr>
      <vt:lpstr>Verdana</vt:lpstr>
      <vt:lpstr>Wingdings</vt:lpstr>
      <vt:lpstr>Default Theme</vt:lpstr>
      <vt:lpstr>Wirtschaftsperspektiven 2018  Was kommt auf unsere Wirtschaft zu?</vt:lpstr>
      <vt:lpstr>Konjunktur- und Wachstumsaussichten</vt:lpstr>
      <vt:lpstr>Österreich-Deutschland-Schweden-Schweiz im Vergleich</vt:lpstr>
      <vt:lpstr>SWOT-Analyse  Wirtschaftsstandort Österreich</vt:lpstr>
      <vt:lpstr>Export als Österreichs Konjunkturmotor</vt:lpstr>
      <vt:lpstr>Österreichs Exporte in die Welt</vt:lpstr>
      <vt:lpstr>PowerPoint-Präsentation</vt:lpstr>
      <vt:lpstr>Österreich - Direktinvestitionen verdoppelt</vt:lpstr>
      <vt:lpstr>PowerPoint-Präsentation</vt:lpstr>
      <vt:lpstr>Die Europäische Union</vt:lpstr>
      <vt:lpstr>PowerPoint-Präsentation</vt:lpstr>
      <vt:lpstr>Vielen Dank für Ihre  Aufmerksamkeit</vt:lpstr>
    </vt:vector>
  </TitlesOfParts>
  <Company>WKO Inhouse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Bach Elisabeth, WKÖ MK</dc:creator>
  <cp:lastModifiedBy>Kraushofer, Verena</cp:lastModifiedBy>
  <cp:revision>53</cp:revision>
  <dcterms:created xsi:type="dcterms:W3CDTF">2015-01-16T12:00:04Z</dcterms:created>
  <dcterms:modified xsi:type="dcterms:W3CDTF">2018-01-25T12:33:07Z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