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9" r:id="rId6"/>
    <p:sldId id="260" r:id="rId7"/>
    <p:sldId id="261" r:id="rId8"/>
    <p:sldId id="263" r:id="rId9"/>
  </p:sldIdLst>
  <p:sldSz cx="9144000" cy="5715000" type="screen16x10"/>
  <p:notesSz cx="6858000" cy="9144000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or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7"/>
    <a:srgbClr val="CBDDEF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1570" autoAdjust="0"/>
  </p:normalViewPr>
  <p:slideViewPr>
    <p:cSldViewPr snapToGrid="0" showGuides="1">
      <p:cViewPr varScale="1">
        <p:scale>
          <a:sx n="157" d="100"/>
          <a:sy n="157" d="100"/>
        </p:scale>
        <p:origin x="156" y="126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19.06.2023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19.06.2023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 smtClean="0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1" name="Textfeld 8"/>
          <p:cNvSpPr txBox="1"/>
          <p:nvPr userDrawn="1"/>
        </p:nvSpPr>
        <p:spPr>
          <a:xfrm>
            <a:off x="849732" y="5282320"/>
            <a:ext cx="59491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Institut für Österreichisches und Internationales </a:t>
            </a:r>
            <a:r>
              <a:rPr lang="de-DE" sz="1050" dirty="0" smtClean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Steuerrecht </a:t>
            </a:r>
            <a:r>
              <a:rPr lang="en-GB" sz="500" dirty="0" smtClean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</a:t>
            </a:r>
            <a:r>
              <a:rPr lang="en-GB" sz="1100" dirty="0" smtClean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 </a:t>
            </a:r>
            <a:r>
              <a:rPr lang="en-GB" sz="11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www.wu.ac.at/taxlaw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5100416"/>
            <a:ext cx="562394" cy="44351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8" y="5165818"/>
            <a:ext cx="1944090" cy="3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 smtClean="0"/>
              <a:t>Click to edit Master text styles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8" name="Textfeld 8"/>
          <p:cNvSpPr txBox="1"/>
          <p:nvPr userDrawn="1"/>
        </p:nvSpPr>
        <p:spPr>
          <a:xfrm>
            <a:off x="886984" y="5305758"/>
            <a:ext cx="65003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 smtClean="0">
                <a:solidFill>
                  <a:srgbClr val="003A74"/>
                </a:solidFill>
                <a:latin typeface="Verdana" pitchFamily="34" charset="0"/>
              </a:rPr>
              <a:t>Institut für Österreichisches und Internationales Steuerrecht</a:t>
            </a:r>
            <a:r>
              <a:rPr lang="de-DE" sz="800" b="1" baseline="0" dirty="0" smtClean="0">
                <a:solidFill>
                  <a:srgbClr val="003A74"/>
                </a:solidFill>
                <a:latin typeface="Verdana" pitchFamily="34" charset="0"/>
              </a:rPr>
              <a:t> </a:t>
            </a:r>
            <a:r>
              <a:rPr lang="en-GB" sz="500" dirty="0" smtClean="0">
                <a:solidFill>
                  <a:srgbClr val="003A74"/>
                </a:solidFill>
                <a:latin typeface="Verdana" pitchFamily="34" charset="0"/>
                <a:sym typeface="Wingdings"/>
              </a:rPr>
              <a:t></a:t>
            </a:r>
            <a:r>
              <a:rPr lang="en-GB" sz="1050" dirty="0" smtClean="0">
                <a:solidFill>
                  <a:srgbClr val="003A74"/>
                </a:solidFill>
                <a:latin typeface="Verdana" pitchFamily="34" charset="0"/>
                <a:sym typeface="Wingdings"/>
              </a:rPr>
              <a:t> </a:t>
            </a:r>
            <a:r>
              <a:rPr lang="en-GB" sz="1050" dirty="0" smtClean="0">
                <a:solidFill>
                  <a:srgbClr val="003A74"/>
                </a:solidFill>
                <a:latin typeface="Verdana" pitchFamily="34" charset="0"/>
              </a:rPr>
              <a:t>www.wu.ac.at/taxlaw</a:t>
            </a:r>
            <a:endParaRPr lang="en-GB" sz="1050" dirty="0">
              <a:latin typeface="Verdana" pitchFamily="34" charset="0"/>
            </a:endParaRPr>
          </a:p>
        </p:txBody>
      </p:sp>
      <p:pic>
        <p:nvPicPr>
          <p:cNvPr id="12" name="Grafik 7" descr="Logo Tax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6" y="5113178"/>
            <a:ext cx="557337" cy="4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45" y="5290083"/>
            <a:ext cx="1567543" cy="2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7251895" y="5305757"/>
            <a:ext cx="661181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4"/>
            <a:ext cx="8210547" cy="367572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271806" y="5305757"/>
            <a:ext cx="439816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02407" y="5305757"/>
            <a:ext cx="455925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02408" y="5305757"/>
            <a:ext cx="434824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14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02408" y="5305757"/>
            <a:ext cx="420756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579079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sp>
        <p:nvSpPr>
          <p:cNvPr id="11" name="Textfeld 8"/>
          <p:cNvSpPr txBox="1"/>
          <p:nvPr userDrawn="1"/>
        </p:nvSpPr>
        <p:spPr>
          <a:xfrm>
            <a:off x="886984" y="5305758"/>
            <a:ext cx="63649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 smtClean="0">
                <a:solidFill>
                  <a:srgbClr val="003A74"/>
                </a:solidFill>
                <a:latin typeface="Verdana" pitchFamily="34" charset="0"/>
              </a:rPr>
              <a:t>Institut für Österreichisches und Internationales Steuerrecht</a:t>
            </a:r>
            <a:r>
              <a:rPr lang="de-DE" sz="800" b="1" baseline="0" dirty="0" smtClean="0">
                <a:solidFill>
                  <a:srgbClr val="003A74"/>
                </a:solidFill>
                <a:latin typeface="Verdana" pitchFamily="34" charset="0"/>
              </a:rPr>
              <a:t> </a:t>
            </a:r>
            <a:r>
              <a:rPr lang="en-GB" sz="500" dirty="0" smtClean="0">
                <a:solidFill>
                  <a:srgbClr val="003A74"/>
                </a:solidFill>
                <a:latin typeface="Verdana" pitchFamily="34" charset="0"/>
                <a:sym typeface="Wingdings"/>
              </a:rPr>
              <a:t></a:t>
            </a:r>
            <a:r>
              <a:rPr lang="en-GB" sz="1050" dirty="0" smtClean="0">
                <a:solidFill>
                  <a:srgbClr val="003A74"/>
                </a:solidFill>
                <a:latin typeface="Verdana" pitchFamily="34" charset="0"/>
                <a:sym typeface="Wingdings"/>
              </a:rPr>
              <a:t> 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</a:rPr>
              <a:t>www.wu.ac.at/taxlaw</a:t>
            </a:r>
            <a:endParaRPr lang="en-GB" sz="1050" dirty="0">
              <a:latin typeface="Verdana" pitchFamily="34" charset="0"/>
            </a:endParaRPr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7251895" y="5305757"/>
            <a:ext cx="661181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3" name="Grafik 7" descr="Logo Tax.ti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6" y="5113178"/>
            <a:ext cx="557337" cy="4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8" r:id="rId2"/>
    <p:sldLayoutId id="2147483663" r:id="rId3"/>
    <p:sldLayoutId id="2147483664" r:id="rId4"/>
    <p:sldLayoutId id="2147483667" r:id="rId5"/>
    <p:sldLayoutId id="2147483668" r:id="rId6"/>
    <p:sldLayoutId id="2147483670" r:id="rId7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u.ac.at/taxlaw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Mag. Michael Gleiss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the Mood to Moot?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400" dirty="0" smtClean="0"/>
              <a:t>International and European Tax Moot Court 2023/24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3319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8" y="1344613"/>
            <a:ext cx="8035595" cy="3853905"/>
          </a:xfrm>
        </p:spPr>
        <p:txBody>
          <a:bodyPr>
            <a:normAutofit/>
          </a:bodyPr>
          <a:lstStyle/>
          <a:p>
            <a:r>
              <a:rPr lang="de-AT" sz="1500" dirty="0" err="1"/>
              <a:t>Since</a:t>
            </a:r>
            <a:r>
              <a:rPr lang="de-AT" sz="1500" dirty="0"/>
              <a:t> 2005</a:t>
            </a:r>
          </a:p>
          <a:p>
            <a:r>
              <a:rPr lang="de-AT" sz="1500" dirty="0" err="1"/>
              <a:t>Organized</a:t>
            </a:r>
            <a:r>
              <a:rPr lang="de-AT" sz="1500" dirty="0"/>
              <a:t> </a:t>
            </a:r>
            <a:r>
              <a:rPr lang="de-AT" sz="1500" dirty="0" err="1"/>
              <a:t>by</a:t>
            </a:r>
            <a:r>
              <a:rPr lang="de-AT" sz="1500" dirty="0"/>
              <a:t> University of Leuven (</a:t>
            </a:r>
            <a:r>
              <a:rPr lang="de-AT" sz="1500" dirty="0" err="1"/>
              <a:t>Belgium</a:t>
            </a:r>
            <a:r>
              <a:rPr lang="de-AT" sz="1500" dirty="0"/>
              <a:t>) </a:t>
            </a:r>
            <a:r>
              <a:rPr lang="de-AT" sz="1500" dirty="0" err="1"/>
              <a:t>and</a:t>
            </a:r>
            <a:r>
              <a:rPr lang="de-AT" sz="1500" dirty="0"/>
              <a:t> International Bureau of </a:t>
            </a:r>
            <a:r>
              <a:rPr lang="de-AT" sz="1500" dirty="0" err="1"/>
              <a:t>Fiscal</a:t>
            </a:r>
            <a:r>
              <a:rPr lang="de-AT" sz="1500" dirty="0"/>
              <a:t> </a:t>
            </a:r>
            <a:r>
              <a:rPr lang="de-AT" sz="1500" dirty="0" err="1"/>
              <a:t>Documentation</a:t>
            </a:r>
            <a:r>
              <a:rPr lang="de-AT" sz="1500" dirty="0"/>
              <a:t> (IBFD)</a:t>
            </a:r>
          </a:p>
          <a:p>
            <a:r>
              <a:rPr lang="de-AT" sz="1500" dirty="0" err="1" smtClean="0"/>
              <a:t>Is</a:t>
            </a:r>
            <a:r>
              <a:rPr lang="de-AT" sz="1500" dirty="0" smtClean="0"/>
              <a:t> </a:t>
            </a:r>
            <a:r>
              <a:rPr lang="de-AT" sz="1500" dirty="0" err="1" smtClean="0"/>
              <a:t>the</a:t>
            </a:r>
            <a:r>
              <a:rPr lang="de-AT" sz="1500" dirty="0" smtClean="0"/>
              <a:t> </a:t>
            </a:r>
            <a:r>
              <a:rPr lang="de-AT" sz="1500" dirty="0" err="1"/>
              <a:t>o</a:t>
            </a:r>
            <a:r>
              <a:rPr lang="de-AT" sz="1500" dirty="0" err="1" smtClean="0"/>
              <a:t>nly</a:t>
            </a:r>
            <a:r>
              <a:rPr lang="de-AT" sz="1500" dirty="0" smtClean="0"/>
              <a:t> international </a:t>
            </a:r>
            <a:r>
              <a:rPr lang="de-AT" sz="1500" dirty="0" err="1" smtClean="0"/>
              <a:t>tax</a:t>
            </a:r>
            <a:r>
              <a:rPr lang="de-AT" sz="1500" dirty="0" smtClean="0"/>
              <a:t> </a:t>
            </a:r>
            <a:r>
              <a:rPr lang="de-AT" sz="1500" dirty="0" err="1" smtClean="0"/>
              <a:t>Moot</a:t>
            </a:r>
            <a:r>
              <a:rPr lang="de-AT" sz="1500" dirty="0" smtClean="0"/>
              <a:t> Court</a:t>
            </a:r>
          </a:p>
          <a:p>
            <a:r>
              <a:rPr lang="de-AT" sz="1500" dirty="0" err="1" smtClean="0"/>
              <a:t>Participating</a:t>
            </a:r>
            <a:r>
              <a:rPr lang="de-AT" sz="1500" dirty="0" smtClean="0"/>
              <a:t> </a:t>
            </a:r>
            <a:r>
              <a:rPr lang="de-AT" sz="1500" dirty="0" err="1" smtClean="0"/>
              <a:t>universities</a:t>
            </a:r>
            <a:r>
              <a:rPr lang="de-AT" sz="1500" dirty="0" smtClean="0"/>
              <a:t> </a:t>
            </a:r>
            <a:r>
              <a:rPr lang="de-AT" sz="1500" dirty="0" err="1" smtClean="0"/>
              <a:t>from</a:t>
            </a:r>
            <a:r>
              <a:rPr lang="de-AT" sz="1500" dirty="0" smtClean="0"/>
              <a:t> all </a:t>
            </a:r>
            <a:r>
              <a:rPr lang="de-AT" sz="1500" dirty="0" err="1" smtClean="0"/>
              <a:t>over</a:t>
            </a:r>
            <a:r>
              <a:rPr lang="de-AT" sz="1500" dirty="0" smtClean="0"/>
              <a:t> </a:t>
            </a:r>
            <a:r>
              <a:rPr lang="de-AT" sz="1500" dirty="0" err="1" smtClean="0"/>
              <a:t>the</a:t>
            </a:r>
            <a:r>
              <a:rPr lang="de-AT" sz="1500" dirty="0" smtClean="0"/>
              <a:t> </a:t>
            </a:r>
            <a:r>
              <a:rPr lang="de-AT" sz="1500" dirty="0" err="1" smtClean="0"/>
              <a:t>world</a:t>
            </a:r>
            <a:endParaRPr lang="de-AT" sz="1500" dirty="0" smtClean="0"/>
          </a:p>
          <a:p>
            <a:r>
              <a:rPr lang="de-AT" sz="1500" dirty="0" err="1" smtClean="0"/>
              <a:t>Our</a:t>
            </a:r>
            <a:r>
              <a:rPr lang="de-AT" sz="1500" dirty="0" smtClean="0"/>
              <a:t> </a:t>
            </a:r>
            <a:r>
              <a:rPr lang="de-AT" sz="1500" dirty="0" err="1" smtClean="0"/>
              <a:t>Institute‘s</a:t>
            </a:r>
            <a:r>
              <a:rPr lang="de-AT" sz="1500" dirty="0" smtClean="0"/>
              <a:t> </a:t>
            </a:r>
            <a:r>
              <a:rPr lang="de-AT" sz="1500" dirty="0" err="1" smtClean="0"/>
              <a:t>teams</a:t>
            </a:r>
            <a:r>
              <a:rPr lang="de-AT" sz="1500" dirty="0" smtClean="0"/>
              <a:t> </a:t>
            </a:r>
            <a:r>
              <a:rPr lang="de-AT" sz="1500" dirty="0" err="1" smtClean="0"/>
              <a:t>won</a:t>
            </a:r>
            <a:r>
              <a:rPr lang="de-AT" sz="1500" dirty="0" smtClean="0"/>
              <a:t> in: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 smtClean="0"/>
              <a:t>2006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 smtClean="0"/>
              <a:t>2007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 smtClean="0"/>
              <a:t>2010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 smtClean="0"/>
              <a:t>2015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 smtClean="0"/>
              <a:t>2016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 smtClean="0"/>
              <a:t>2017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smtClean="0"/>
              <a:t>2022</a:t>
            </a:r>
            <a:endParaRPr lang="de-AT" sz="1300" dirty="0" smtClean="0"/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 smtClean="0"/>
              <a:t>2023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000" dirty="0" smtClean="0"/>
              <a:t>International </a:t>
            </a:r>
            <a:r>
              <a:rPr lang="de-AT" sz="2000" dirty="0" err="1" smtClean="0"/>
              <a:t>and</a:t>
            </a:r>
            <a:r>
              <a:rPr lang="de-AT" sz="2000" dirty="0" smtClean="0"/>
              <a:t> European </a:t>
            </a:r>
            <a:r>
              <a:rPr lang="de-AT" sz="2000" dirty="0" err="1" smtClean="0"/>
              <a:t>Tax</a:t>
            </a:r>
            <a:r>
              <a:rPr lang="de-AT" sz="2000" dirty="0" smtClean="0"/>
              <a:t> </a:t>
            </a:r>
            <a:r>
              <a:rPr lang="de-AT" sz="2000" dirty="0" err="1" smtClean="0"/>
              <a:t>Moot</a:t>
            </a:r>
            <a:r>
              <a:rPr lang="de-AT" sz="2000" dirty="0" smtClean="0"/>
              <a:t> Court </a:t>
            </a:r>
            <a:endParaRPr lang="de-AT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44" y="5263636"/>
            <a:ext cx="1466193" cy="2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65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33" y="2309906"/>
            <a:ext cx="3663373" cy="2747530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0" y="849237"/>
            <a:ext cx="2399764" cy="1602423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000" dirty="0" err="1" smtClean="0"/>
              <a:t>Our</a:t>
            </a:r>
            <a:r>
              <a:rPr lang="de-AT" sz="2000" dirty="0" smtClean="0"/>
              <a:t> Teams</a:t>
            </a:r>
            <a:endParaRPr lang="de-AT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77" y="849025"/>
            <a:ext cx="2737011" cy="182940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429" y="849131"/>
            <a:ext cx="2788848" cy="21082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66" y="2957430"/>
            <a:ext cx="2673319" cy="20999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17" y="2394488"/>
            <a:ext cx="1995491" cy="26629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6" y="2975758"/>
            <a:ext cx="2452854" cy="208178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4" y="2031202"/>
            <a:ext cx="2456178" cy="147370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44" y="5263636"/>
            <a:ext cx="1466193" cy="2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50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0" lvl="1" indent="-268288">
              <a:lnSpc>
                <a:spcPct val="150000"/>
              </a:lnSpc>
            </a:pPr>
            <a:r>
              <a:rPr lang="de-AT" dirty="0" smtClean="0"/>
              <a:t>August/September 2023: </a:t>
            </a:r>
            <a:r>
              <a:rPr lang="de-AT" dirty="0" err="1" smtClean="0"/>
              <a:t>start</a:t>
            </a:r>
            <a:r>
              <a:rPr lang="de-AT" dirty="0" smtClean="0"/>
              <a:t> of </a:t>
            </a:r>
            <a:r>
              <a:rPr lang="de-AT" dirty="0" err="1" smtClean="0"/>
              <a:t>general</a:t>
            </a:r>
            <a:r>
              <a:rPr lang="de-AT" dirty="0" smtClean="0"/>
              <a:t> </a:t>
            </a:r>
            <a:r>
              <a:rPr lang="de-AT" dirty="0" err="1" smtClean="0"/>
              <a:t>preparations</a:t>
            </a:r>
            <a:endParaRPr lang="de-AT" dirty="0" smtClean="0"/>
          </a:p>
          <a:p>
            <a:pPr marL="444500" lvl="1" indent="-268288">
              <a:lnSpc>
                <a:spcPct val="150000"/>
              </a:lnSpc>
            </a:pPr>
            <a:r>
              <a:rPr lang="de-AT" dirty="0" err="1" smtClean="0"/>
              <a:t>October</a:t>
            </a:r>
            <a:r>
              <a:rPr lang="de-AT" dirty="0" smtClean="0"/>
              <a:t> 2023: </a:t>
            </a:r>
            <a:r>
              <a:rPr lang="de-AT" dirty="0" err="1" smtClean="0"/>
              <a:t>publication</a:t>
            </a:r>
            <a:r>
              <a:rPr lang="de-AT" dirty="0" smtClean="0"/>
              <a:t> of </a:t>
            </a:r>
            <a:r>
              <a:rPr lang="de-AT" dirty="0" err="1" smtClean="0"/>
              <a:t>case</a:t>
            </a:r>
            <a:endParaRPr lang="de-AT" dirty="0" smtClean="0"/>
          </a:p>
          <a:p>
            <a:pPr marL="444500" lvl="1" indent="-268288">
              <a:lnSpc>
                <a:spcPct val="150000"/>
              </a:lnSpc>
            </a:pPr>
            <a:r>
              <a:rPr lang="de-AT" dirty="0" err="1" smtClean="0"/>
              <a:t>Until</a:t>
            </a:r>
            <a:r>
              <a:rPr lang="de-AT" dirty="0" smtClean="0"/>
              <a:t> </a:t>
            </a:r>
            <a:r>
              <a:rPr lang="de-AT" dirty="0" err="1" smtClean="0"/>
              <a:t>January</a:t>
            </a:r>
            <a:r>
              <a:rPr lang="de-AT" dirty="0" smtClean="0"/>
              <a:t> 2024: </a:t>
            </a:r>
            <a:r>
              <a:rPr lang="de-AT" dirty="0" err="1" smtClean="0"/>
              <a:t>writing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memorandum</a:t>
            </a:r>
            <a:r>
              <a:rPr lang="de-AT" dirty="0" smtClean="0"/>
              <a:t> (2x 12.000 </a:t>
            </a:r>
            <a:r>
              <a:rPr lang="de-AT" dirty="0" err="1" smtClean="0"/>
              <a:t>words</a:t>
            </a:r>
            <a:r>
              <a:rPr lang="de-AT" dirty="0" smtClean="0"/>
              <a:t>)</a:t>
            </a:r>
          </a:p>
          <a:p>
            <a:pPr marL="444500" lvl="1" indent="-268288">
              <a:lnSpc>
                <a:spcPct val="150000"/>
              </a:lnSpc>
            </a:pPr>
            <a:r>
              <a:rPr lang="de-AT" dirty="0" err="1" smtClean="0"/>
              <a:t>January</a:t>
            </a:r>
            <a:r>
              <a:rPr lang="de-AT" dirty="0" smtClean="0"/>
              <a:t>-March 2024: </a:t>
            </a:r>
            <a:r>
              <a:rPr lang="de-AT" dirty="0" err="1"/>
              <a:t>r</a:t>
            </a:r>
            <a:r>
              <a:rPr lang="de-AT" dirty="0" err="1" smtClean="0"/>
              <a:t>ehearsals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pleadings</a:t>
            </a:r>
            <a:r>
              <a:rPr lang="de-AT" dirty="0"/>
              <a:t> </a:t>
            </a:r>
            <a:r>
              <a:rPr lang="de-AT" dirty="0" smtClean="0"/>
              <a:t>&amp; </a:t>
            </a:r>
            <a:r>
              <a:rPr lang="de-AT" dirty="0" err="1" smtClean="0"/>
              <a:t>language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endParaRPr lang="de-AT" dirty="0" smtClean="0"/>
          </a:p>
          <a:p>
            <a:pPr marL="444500" lvl="1" indent="-268288">
              <a:lnSpc>
                <a:spcPct val="150000"/>
              </a:lnSpc>
            </a:pPr>
            <a:r>
              <a:rPr lang="de-AT" dirty="0" smtClean="0"/>
              <a:t>March 2024: oral </a:t>
            </a:r>
            <a:r>
              <a:rPr lang="de-AT" dirty="0" err="1" smtClean="0"/>
              <a:t>finals</a:t>
            </a:r>
            <a:r>
              <a:rPr lang="de-AT" dirty="0" smtClean="0"/>
              <a:t> in Leuven (</a:t>
            </a:r>
            <a:r>
              <a:rPr lang="de-AT" dirty="0" err="1" smtClean="0"/>
              <a:t>Belgium</a:t>
            </a:r>
            <a:r>
              <a:rPr lang="de-AT" dirty="0" smtClean="0"/>
              <a:t>)</a:t>
            </a:r>
            <a:endParaRPr lang="de-AT" dirty="0"/>
          </a:p>
          <a:p>
            <a:pPr marL="704850" lvl="3" indent="-268288">
              <a:lnSpc>
                <a:spcPct val="150000"/>
              </a:lnSpc>
            </a:pPr>
            <a:r>
              <a:rPr lang="de-AT" dirty="0" smtClean="0"/>
              <a:t>1</a:t>
            </a:r>
            <a:r>
              <a:rPr lang="de-AT" sz="1600" baseline="30000" dirty="0" smtClean="0"/>
              <a:t>st</a:t>
            </a:r>
            <a:r>
              <a:rPr lang="de-AT" dirty="0" smtClean="0"/>
              <a:t> </a:t>
            </a:r>
            <a:r>
              <a:rPr lang="de-AT" dirty="0" err="1" smtClean="0"/>
              <a:t>preliminary</a:t>
            </a:r>
            <a:r>
              <a:rPr lang="de-AT" dirty="0" smtClean="0"/>
              <a:t> </a:t>
            </a:r>
            <a:r>
              <a:rPr lang="de-AT" dirty="0" err="1" smtClean="0"/>
              <a:t>round</a:t>
            </a:r>
            <a:r>
              <a:rPr lang="de-AT" dirty="0" smtClean="0"/>
              <a:t> (16 </a:t>
            </a:r>
            <a:r>
              <a:rPr lang="de-AT" dirty="0" err="1" smtClean="0"/>
              <a:t>teams</a:t>
            </a:r>
            <a:r>
              <a:rPr lang="de-AT" dirty="0" smtClean="0"/>
              <a:t>)</a:t>
            </a:r>
          </a:p>
          <a:p>
            <a:pPr marL="704850" lvl="3" indent="-268288">
              <a:lnSpc>
                <a:spcPct val="150000"/>
              </a:lnSpc>
            </a:pPr>
            <a:r>
              <a:rPr lang="de-AT" dirty="0" smtClean="0"/>
              <a:t>2</a:t>
            </a:r>
            <a:r>
              <a:rPr lang="de-AT" sz="1600" baseline="30000" dirty="0" smtClean="0"/>
              <a:t>nd</a:t>
            </a:r>
            <a:r>
              <a:rPr lang="de-AT" dirty="0" smtClean="0"/>
              <a:t> </a:t>
            </a:r>
            <a:r>
              <a:rPr lang="de-AT" dirty="0" err="1" smtClean="0"/>
              <a:t>preliminary</a:t>
            </a:r>
            <a:r>
              <a:rPr lang="de-AT" dirty="0" smtClean="0"/>
              <a:t> </a:t>
            </a:r>
            <a:r>
              <a:rPr lang="de-AT" dirty="0" err="1" smtClean="0"/>
              <a:t>round</a:t>
            </a:r>
            <a:r>
              <a:rPr lang="de-AT" dirty="0" smtClean="0"/>
              <a:t> (6 </a:t>
            </a:r>
            <a:r>
              <a:rPr lang="de-AT" dirty="0" err="1" smtClean="0"/>
              <a:t>teams</a:t>
            </a:r>
            <a:r>
              <a:rPr lang="de-AT" dirty="0" smtClean="0"/>
              <a:t>)</a:t>
            </a:r>
          </a:p>
          <a:p>
            <a:pPr marL="704850" lvl="3" indent="-268288">
              <a:lnSpc>
                <a:spcPct val="150000"/>
              </a:lnSpc>
            </a:pPr>
            <a:r>
              <a:rPr lang="de-AT" dirty="0" smtClean="0"/>
              <a:t>final </a:t>
            </a:r>
            <a:r>
              <a:rPr lang="de-AT" dirty="0" err="1" smtClean="0"/>
              <a:t>round</a:t>
            </a:r>
            <a:r>
              <a:rPr lang="de-AT" dirty="0" smtClean="0"/>
              <a:t> (2 </a:t>
            </a:r>
            <a:r>
              <a:rPr lang="de-AT" dirty="0" err="1" smtClean="0"/>
              <a:t>teams</a:t>
            </a:r>
            <a:r>
              <a:rPr lang="de-AT" dirty="0" smtClean="0"/>
              <a:t>)</a:t>
            </a:r>
          </a:p>
          <a:p>
            <a:pPr lvl="2">
              <a:lnSpc>
                <a:spcPct val="150000"/>
              </a:lnSpc>
            </a:pPr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000" dirty="0" err="1" smtClean="0"/>
              <a:t>Activities</a:t>
            </a:r>
            <a:r>
              <a:rPr lang="de-AT" sz="2000" dirty="0" smtClean="0"/>
              <a:t> on a Timeline</a:t>
            </a:r>
            <a:endParaRPr lang="de-AT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44" y="5263636"/>
            <a:ext cx="1466193" cy="2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55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2"/>
            <a:r>
              <a:rPr lang="de-AT" dirty="0" err="1" smtClean="0"/>
              <a:t>Get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know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international </a:t>
            </a:r>
            <a:r>
              <a:rPr lang="de-AT" dirty="0" err="1" smtClean="0"/>
              <a:t>tax</a:t>
            </a:r>
            <a:r>
              <a:rPr lang="de-AT" dirty="0" smtClean="0"/>
              <a:t> </a:t>
            </a:r>
            <a:r>
              <a:rPr lang="de-AT" dirty="0" err="1" smtClean="0"/>
              <a:t>community</a:t>
            </a:r>
            <a:r>
              <a:rPr lang="de-AT" dirty="0" smtClean="0"/>
              <a:t>!</a:t>
            </a:r>
          </a:p>
          <a:p>
            <a:pPr lvl="2"/>
            <a:r>
              <a:rPr lang="de-AT" dirty="0" err="1" smtClean="0"/>
              <a:t>Cultivate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tax</a:t>
            </a:r>
            <a:r>
              <a:rPr lang="de-AT" dirty="0" smtClean="0"/>
              <a:t> </a:t>
            </a:r>
            <a:r>
              <a:rPr lang="de-AT" dirty="0" err="1" smtClean="0"/>
              <a:t>knowledge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soft </a:t>
            </a:r>
            <a:r>
              <a:rPr lang="de-AT" dirty="0" err="1" smtClean="0"/>
              <a:t>skills</a:t>
            </a:r>
            <a:r>
              <a:rPr lang="de-AT" dirty="0" smtClean="0"/>
              <a:t>!</a:t>
            </a:r>
          </a:p>
          <a:p>
            <a:pPr lvl="2"/>
            <a:r>
              <a:rPr lang="de-AT" dirty="0" err="1" smtClean="0"/>
              <a:t>Have</a:t>
            </a:r>
            <a:r>
              <a:rPr lang="de-AT" dirty="0" smtClean="0"/>
              <a:t> </a:t>
            </a:r>
            <a:r>
              <a:rPr lang="de-AT" dirty="0" err="1" smtClean="0"/>
              <a:t>fun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team</a:t>
            </a:r>
            <a:r>
              <a:rPr lang="de-AT" dirty="0" smtClean="0"/>
              <a:t>!</a:t>
            </a:r>
          </a:p>
          <a:p>
            <a:pPr lvl="2"/>
            <a:r>
              <a:rPr lang="de-AT" dirty="0" err="1" smtClean="0"/>
              <a:t>Improve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legal English!</a:t>
            </a:r>
          </a:p>
          <a:p>
            <a:pPr lvl="2"/>
            <a:r>
              <a:rPr lang="de-AT" dirty="0" err="1" smtClean="0"/>
              <a:t>Use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Moot</a:t>
            </a:r>
            <a:r>
              <a:rPr lang="de-AT" dirty="0" smtClean="0"/>
              <a:t> Court </a:t>
            </a:r>
            <a:r>
              <a:rPr lang="de-AT" dirty="0" err="1" smtClean="0"/>
              <a:t>as</a:t>
            </a:r>
            <a:r>
              <a:rPr lang="de-AT" dirty="0" smtClean="0"/>
              <a:t> a </a:t>
            </a:r>
            <a:r>
              <a:rPr lang="en-GB" dirty="0" smtClean="0"/>
              <a:t>“</a:t>
            </a:r>
            <a:r>
              <a:rPr lang="en-GB" dirty="0" err="1" smtClean="0"/>
              <a:t>Fachseminar</a:t>
            </a:r>
            <a:r>
              <a:rPr lang="en-GB" dirty="0" smtClean="0"/>
              <a:t>” (</a:t>
            </a:r>
            <a:r>
              <a:rPr lang="en-GB" dirty="0" err="1" smtClean="0"/>
              <a:t>WiRe</a:t>
            </a:r>
            <a:r>
              <a:rPr lang="en-GB" dirty="0" smtClean="0"/>
              <a:t>) or “</a:t>
            </a:r>
            <a:r>
              <a:rPr lang="en-GB" dirty="0" err="1" smtClean="0"/>
              <a:t>Masterthesis</a:t>
            </a:r>
            <a:r>
              <a:rPr lang="en-GB" dirty="0" smtClean="0"/>
              <a:t> Seminar” (</a:t>
            </a:r>
            <a:r>
              <a:rPr lang="en-GB" dirty="0" err="1" smtClean="0"/>
              <a:t>StRel</a:t>
            </a:r>
            <a:r>
              <a:rPr lang="en-GB" dirty="0" smtClean="0"/>
              <a:t>)!</a:t>
            </a:r>
          </a:p>
          <a:p>
            <a:pPr lvl="2"/>
            <a:r>
              <a:rPr lang="en-GB" dirty="0" smtClean="0"/>
              <a:t>Write your Master Thesis about it!</a:t>
            </a:r>
          </a:p>
          <a:p>
            <a:pPr marL="541338" lvl="2" indent="0">
              <a:buNone/>
            </a:pPr>
            <a:endParaRPr lang="en-GB" dirty="0" smtClean="0"/>
          </a:p>
          <a:p>
            <a:pPr marL="541338" lvl="2" indent="0" algn="ctr">
              <a:buNone/>
            </a:pPr>
            <a:endParaRPr lang="en-GB" dirty="0" smtClean="0"/>
          </a:p>
          <a:p>
            <a:pPr marL="541338" lvl="2" indent="0" algn="ctr">
              <a:buNone/>
            </a:pPr>
            <a:r>
              <a:rPr lang="en-GB" sz="1600" dirty="0" smtClean="0"/>
              <a:t>But isn’t it a lot of work?</a:t>
            </a:r>
          </a:p>
          <a:p>
            <a:pPr marL="541338" lvl="2" indent="0" algn="ctr">
              <a:buNone/>
            </a:pPr>
            <a:r>
              <a:rPr lang="en-GB" sz="1600" dirty="0" smtClean="0"/>
              <a:t>Yes, but it pays off!</a:t>
            </a:r>
          </a:p>
          <a:p>
            <a:pPr marL="541338" lvl="2" indent="0" algn="ctr">
              <a:buNone/>
            </a:pPr>
            <a:endParaRPr lang="en-GB" sz="1600" dirty="0"/>
          </a:p>
          <a:p>
            <a:pPr marL="541338" lvl="2" indent="0" algn="ctr">
              <a:buNone/>
            </a:pPr>
            <a:r>
              <a:rPr lang="en-GB" sz="1600" dirty="0" smtClean="0"/>
              <a:t>That sounds great! Where can I apply?</a:t>
            </a:r>
          </a:p>
          <a:p>
            <a:pPr marL="541338" lvl="2" indent="0" algn="ctr">
              <a:buNone/>
            </a:pPr>
            <a:r>
              <a:rPr lang="de-AT" sz="1600" dirty="0" smtClean="0">
                <a:hlinkClick r:id="rId2"/>
              </a:rPr>
              <a:t>www.wu.ac.at/taxlaw</a:t>
            </a:r>
            <a:r>
              <a:rPr lang="de-AT" sz="1600" dirty="0" smtClean="0"/>
              <a:t> (Deadline: June 15</a:t>
            </a:r>
            <a:r>
              <a:rPr lang="de-AT" sz="1600" baseline="30000" dirty="0" smtClean="0"/>
              <a:t>th</a:t>
            </a:r>
            <a:r>
              <a:rPr lang="de-AT" sz="1600" dirty="0" smtClean="0"/>
              <a:t>)</a:t>
            </a:r>
          </a:p>
          <a:p>
            <a:pPr marL="541338" lvl="2" indent="0" algn="ctr">
              <a:buNone/>
            </a:pPr>
            <a:r>
              <a:rPr lang="de-AT" sz="1700" b="1" dirty="0" smtClean="0">
                <a:solidFill>
                  <a:srgbClr val="FF0000"/>
                </a:solidFill>
              </a:rPr>
              <a:t>Info </a:t>
            </a:r>
            <a:r>
              <a:rPr lang="de-AT" sz="1700" b="1" dirty="0" err="1" smtClean="0">
                <a:solidFill>
                  <a:srgbClr val="FF0000"/>
                </a:solidFill>
              </a:rPr>
              <a:t>event</a:t>
            </a:r>
            <a:r>
              <a:rPr lang="de-AT" sz="1700" b="1" dirty="0" smtClean="0">
                <a:solidFill>
                  <a:srgbClr val="FF0000"/>
                </a:solidFill>
              </a:rPr>
              <a:t>: </a:t>
            </a:r>
            <a:r>
              <a:rPr lang="de-AT" sz="1700" b="1" smtClean="0">
                <a:solidFill>
                  <a:srgbClr val="FF0000"/>
                </a:solidFill>
              </a:rPr>
              <a:t>June 6, </a:t>
            </a:r>
            <a:r>
              <a:rPr lang="de-AT" sz="1700" b="1" dirty="0" smtClean="0">
                <a:solidFill>
                  <a:srgbClr val="FF0000"/>
                </a:solidFill>
              </a:rPr>
              <a:t>4 </a:t>
            </a:r>
            <a:r>
              <a:rPr lang="de-AT" sz="1700" b="1" dirty="0" err="1" smtClean="0">
                <a:solidFill>
                  <a:srgbClr val="FF0000"/>
                </a:solidFill>
              </a:rPr>
              <a:t>pm</a:t>
            </a:r>
            <a:r>
              <a:rPr lang="de-AT" sz="1700" b="1" dirty="0" smtClean="0">
                <a:solidFill>
                  <a:srgbClr val="FF0000"/>
                </a:solidFill>
              </a:rPr>
              <a:t>, Institute (D3.2.243)</a:t>
            </a:r>
          </a:p>
          <a:p>
            <a:pPr marL="541338" lvl="2" indent="0">
              <a:buNone/>
            </a:pPr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000" dirty="0" err="1" smtClean="0"/>
              <a:t>Why</a:t>
            </a:r>
            <a:r>
              <a:rPr lang="de-AT" sz="2000" dirty="0" smtClean="0"/>
              <a:t> </a:t>
            </a:r>
            <a:r>
              <a:rPr lang="de-AT" sz="2000" dirty="0" err="1" smtClean="0"/>
              <a:t>should</a:t>
            </a:r>
            <a:r>
              <a:rPr lang="de-AT" sz="2000" dirty="0" smtClean="0"/>
              <a:t> I </a:t>
            </a:r>
            <a:r>
              <a:rPr lang="de-AT" sz="2000" dirty="0" err="1" smtClean="0"/>
              <a:t>apply</a:t>
            </a:r>
            <a:r>
              <a:rPr lang="de-AT" sz="2000" dirty="0"/>
              <a:t>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44" y="5263636"/>
            <a:ext cx="1466193" cy="2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47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Präsentationsvorlage 16x10 mit Bildern V1.potx" id="{27EA3921-B35D-48FC-AD0A-077C69AD54C7}" vid="{D95293DD-FC80-4AA0-B7CD-02F470AE4FE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 xsi:nil="true"/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Office 2007-2013</Forma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0dcebb7a579e7f029c72fac92e1dfe73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b5ffb9764d314564f3e389d2af5484ad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F2B5E7-CB6F-4DBE-969F-DEA1F3D47BD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de413db-0745-4f3a-8dca-564dc7ff6f7d"/>
    <ds:schemaRef ds:uri="http://purl.org/dc/elements/1.1/"/>
    <ds:schemaRef ds:uri="http://schemas.microsoft.com/office/2006/metadata/properties"/>
    <ds:schemaRef ds:uri="1a8d9a65-8471-4209-a900-f8e11db75e0a"/>
    <ds:schemaRef ds:uri="08b0a3ee-3d2a-451c-9a1a-7e5d5b0c9c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4565F3-7E39-4D9C-A95E-F7C828A5F0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86C171-0CFA-4DB1-9086-DEAAD0730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Vorlage DEUTSCH 16x10 mit Bildern V1</Template>
  <TotalTime>0</TotalTime>
  <Words>244</Words>
  <Application>Microsoft Office PowerPoint</Application>
  <PresentationFormat>Bildschirmpräsentation (16:10)</PresentationFormat>
  <Paragraphs>42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Georgia</vt:lpstr>
      <vt:lpstr>Verdana</vt:lpstr>
      <vt:lpstr>Wingdings</vt:lpstr>
      <vt:lpstr>WU 16:10</vt:lpstr>
      <vt:lpstr>In the Mood to Moot?</vt:lpstr>
      <vt:lpstr>International and European Tax Moot Court </vt:lpstr>
      <vt:lpstr>Our Teams</vt:lpstr>
      <vt:lpstr>Activities on a Timeline</vt:lpstr>
      <vt:lpstr>Why should I apply?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2017-04-03T09:38:34Z</dcterms:created>
  <dcterms:modified xsi:type="dcterms:W3CDTF">2023-06-19T06:05:57Z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WU Thema">
    <vt:lpwstr>403;#Corporate Design|19895bcd-b158-45ae-ab7b-f5ca217dfcec</vt:lpwstr>
  </property>
  <property fmtid="{D5CDD505-2E9C-101B-9397-08002B2CF9AE}" pid="4" name="Dokumentenart">
    <vt:lpwstr>266;#Vorlagen|17fc50ed-8ad1-47be-ab12-04243fd74ddb</vt:lpwstr>
  </property>
</Properties>
</file>