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9" r:id="rId6"/>
    <p:sldId id="266" r:id="rId7"/>
    <p:sldId id="269" r:id="rId8"/>
    <p:sldId id="270" r:id="rId9"/>
    <p:sldId id="268" r:id="rId10"/>
    <p:sldId id="264" r:id="rId11"/>
  </p:sldIdLst>
  <p:sldSz cx="9144000" cy="5715000" type="screen16x10"/>
  <p:notesSz cx="6858000" cy="9144000"/>
  <p:custDataLst>
    <p:tags r:id="rId1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5" name="Autor" initials="A" lastIdx="0" clrIdx="1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3"/>
    <a:srgbClr val="0C94B7"/>
    <a:srgbClr val="E7EFF7"/>
    <a:srgbClr val="CBDDEF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1570" autoAdjust="0"/>
  </p:normalViewPr>
  <p:slideViewPr>
    <p:cSldViewPr snapToGrid="0" showGuides="1">
      <p:cViewPr varScale="1">
        <p:scale>
          <a:sx n="155" d="100"/>
          <a:sy n="155" d="100"/>
        </p:scale>
        <p:origin x="216" y="138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25.04.2024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25.04.2024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en-US"/>
              <a:t>Click to edit Master text styles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1" name="Textfeld 8"/>
          <p:cNvSpPr txBox="1"/>
          <p:nvPr userDrawn="1"/>
        </p:nvSpPr>
        <p:spPr>
          <a:xfrm>
            <a:off x="849732" y="5282320"/>
            <a:ext cx="59491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50" dirty="0">
                <a:solidFill>
                  <a:schemeClr val="bg1"/>
                </a:solidFill>
                <a:latin typeface="Verdana" pitchFamily="34" charset="0"/>
                <a:cs typeface="Arial" charset="0"/>
                <a:sym typeface="Wingdings"/>
              </a:rPr>
              <a:t>Institut für Österreichisches und Internationales Steuerrecht </a:t>
            </a:r>
            <a:r>
              <a:rPr lang="en-GB" sz="500" dirty="0">
                <a:solidFill>
                  <a:schemeClr val="bg1"/>
                </a:solidFill>
                <a:latin typeface="Verdana" pitchFamily="34" charset="0"/>
                <a:cs typeface="Arial" charset="0"/>
                <a:sym typeface="Wingdings"/>
              </a:rPr>
              <a:t></a:t>
            </a:r>
            <a:r>
              <a:rPr lang="en-GB" sz="1100" dirty="0">
                <a:solidFill>
                  <a:schemeClr val="bg1"/>
                </a:solidFill>
                <a:latin typeface="Verdana" pitchFamily="34" charset="0"/>
                <a:cs typeface="Arial" charset="0"/>
                <a:sym typeface="Wingdings"/>
              </a:rPr>
              <a:t> </a:t>
            </a:r>
            <a:r>
              <a:rPr lang="en-GB" sz="11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www.wu.ac.at/taxlaw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5100416"/>
            <a:ext cx="562394" cy="44351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06" y="5162849"/>
            <a:ext cx="1981017" cy="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en-US"/>
              <a:t>Click to edit Master text styles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28" name="Textfeld 8"/>
          <p:cNvSpPr txBox="1"/>
          <p:nvPr userDrawn="1"/>
        </p:nvSpPr>
        <p:spPr>
          <a:xfrm>
            <a:off x="886984" y="5305758"/>
            <a:ext cx="65003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50" b="1" dirty="0">
                <a:solidFill>
                  <a:srgbClr val="003A74"/>
                </a:solidFill>
                <a:latin typeface="Verdana" pitchFamily="34" charset="0"/>
              </a:rPr>
              <a:t>Institut für Österreichisches und Internationales Steuerrecht</a:t>
            </a:r>
            <a:r>
              <a:rPr lang="de-DE" sz="800" b="1" baseline="0" dirty="0">
                <a:solidFill>
                  <a:srgbClr val="003A74"/>
                </a:solidFill>
                <a:latin typeface="Verdana" pitchFamily="34" charset="0"/>
              </a:rPr>
              <a:t> </a:t>
            </a:r>
            <a:r>
              <a:rPr lang="en-GB" sz="500" dirty="0">
                <a:solidFill>
                  <a:srgbClr val="003A74"/>
                </a:solidFill>
                <a:latin typeface="Verdana" pitchFamily="34" charset="0"/>
                <a:sym typeface="Wingdings"/>
              </a:rPr>
              <a:t></a:t>
            </a:r>
            <a:r>
              <a:rPr lang="en-GB" sz="1050" dirty="0">
                <a:solidFill>
                  <a:srgbClr val="003A74"/>
                </a:solidFill>
                <a:latin typeface="Verdana" pitchFamily="34" charset="0"/>
                <a:sym typeface="Wingdings"/>
              </a:rPr>
              <a:t> </a:t>
            </a:r>
            <a:r>
              <a:rPr lang="en-GB" sz="1050" dirty="0">
                <a:solidFill>
                  <a:srgbClr val="003A74"/>
                </a:solidFill>
                <a:latin typeface="Verdana" pitchFamily="34" charset="0"/>
              </a:rPr>
              <a:t>www.wu.ac.at/taxlaw</a:t>
            </a:r>
            <a:endParaRPr lang="en-GB" sz="1050" dirty="0">
              <a:latin typeface="Verdana" pitchFamily="34" charset="0"/>
            </a:endParaRPr>
          </a:p>
        </p:txBody>
      </p:sp>
      <p:pic>
        <p:nvPicPr>
          <p:cNvPr id="12" name="Grafik 7" descr="Logo Tax.t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6" y="5113178"/>
            <a:ext cx="557337" cy="47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31" y="5305758"/>
            <a:ext cx="1535950" cy="24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344614"/>
            <a:ext cx="8210547" cy="367572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89576"/>
            <a:ext cx="1168210" cy="607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559843"/>
            <a:ext cx="2763926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579079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11621" y="289576"/>
            <a:ext cx="1168210" cy="607850"/>
          </a:xfrm>
          <a:prstGeom prst="rect">
            <a:avLst/>
          </a:prstGeom>
        </p:spPr>
      </p:pic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sp>
        <p:nvSpPr>
          <p:cNvPr id="11" name="Textfeld 8"/>
          <p:cNvSpPr txBox="1"/>
          <p:nvPr userDrawn="1"/>
        </p:nvSpPr>
        <p:spPr>
          <a:xfrm>
            <a:off x="886984" y="5305758"/>
            <a:ext cx="636491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50" b="1" dirty="0">
                <a:solidFill>
                  <a:srgbClr val="003A74"/>
                </a:solidFill>
                <a:latin typeface="Verdana" pitchFamily="34" charset="0"/>
              </a:rPr>
              <a:t>Institut für Österreichisches und Internationales Steuerrecht</a:t>
            </a:r>
            <a:r>
              <a:rPr lang="de-DE" sz="800" b="1" baseline="0" dirty="0">
                <a:solidFill>
                  <a:srgbClr val="003A74"/>
                </a:solidFill>
                <a:latin typeface="Verdana" pitchFamily="34" charset="0"/>
              </a:rPr>
              <a:t> </a:t>
            </a:r>
            <a:r>
              <a:rPr lang="en-GB" sz="500" dirty="0">
                <a:solidFill>
                  <a:srgbClr val="003A74"/>
                </a:solidFill>
                <a:latin typeface="Verdana" pitchFamily="34" charset="0"/>
                <a:sym typeface="Wingdings"/>
              </a:rPr>
              <a:t></a:t>
            </a:r>
            <a:r>
              <a:rPr lang="en-GB" sz="1050" dirty="0">
                <a:solidFill>
                  <a:srgbClr val="003A74"/>
                </a:solidFill>
                <a:latin typeface="Verdana" pitchFamily="34" charset="0"/>
                <a:sym typeface="Wingdings"/>
              </a:rPr>
              <a:t> </a:t>
            </a:r>
            <a:r>
              <a:rPr lang="en-GB" sz="1050" dirty="0">
                <a:solidFill>
                  <a:srgbClr val="003A74"/>
                </a:solidFill>
                <a:latin typeface="Verdana" pitchFamily="34" charset="0"/>
              </a:rPr>
              <a:t>www.wu.ac.at/taxlaw</a:t>
            </a:r>
            <a:endParaRPr lang="en-GB" sz="1050" dirty="0">
              <a:latin typeface="Verdana" pitchFamily="34" charset="0"/>
            </a:endParaRPr>
          </a:p>
        </p:txBody>
      </p:sp>
      <p:pic>
        <p:nvPicPr>
          <p:cNvPr id="13" name="Grafik 7" descr="Logo Tax.tif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6" y="5113178"/>
            <a:ext cx="557337" cy="47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08" y="5244706"/>
            <a:ext cx="1577423" cy="2538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8" r:id="rId2"/>
    <p:sldLayoutId id="2147483663" r:id="rId3"/>
    <p:sldLayoutId id="2147483664" r:id="rId4"/>
    <p:sldLayoutId id="2147483667" r:id="rId5"/>
    <p:sldLayoutId id="2147483668" r:id="rId6"/>
    <p:sldLayoutId id="2147483670" r:id="rId7"/>
  </p:sldLayoutIdLst>
  <p:transition>
    <p:fade/>
  </p:transition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wu.ac.at/en/taxlaw/teaching/eucotax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markus.mittendorfer@wu.ac.at" TargetMode="Externa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94" y="1301365"/>
            <a:ext cx="5526322" cy="1026000"/>
          </a:xfrm>
        </p:spPr>
        <p:txBody>
          <a:bodyPr/>
          <a:lstStyle/>
          <a:p>
            <a:r>
              <a:rPr lang="en-US" dirty="0"/>
              <a:t>The EUCOTAX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400" dirty="0"/>
              <a:t>European and US Universities Cooperating on Taxes</a:t>
            </a:r>
          </a:p>
        </p:txBody>
      </p:sp>
    </p:spTree>
    <p:extLst>
      <p:ext uri="{BB962C8B-B14F-4D97-AF65-F5344CB8AC3E}">
        <p14:creationId xmlns:p14="http://schemas.microsoft.com/office/powerpoint/2010/main" val="39933190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EUCOTAX experience</a:t>
            </a:r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3199885" y="1144295"/>
            <a:ext cx="5731751" cy="4100640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>
            <a:lvl1pPr marL="266700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88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35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Think about</a:t>
            </a:r>
          </a:p>
          <a:p>
            <a:pPr lvl="1"/>
            <a:r>
              <a:rPr lang="en-GB" sz="1700" dirty="0"/>
              <a:t>Your </a:t>
            </a:r>
            <a:r>
              <a:rPr lang="en-GB" sz="1700" b="1" dirty="0"/>
              <a:t>profile</a:t>
            </a:r>
          </a:p>
          <a:p>
            <a:pPr lvl="1"/>
            <a:r>
              <a:rPr lang="en-GB" sz="1700" dirty="0"/>
              <a:t>Your </a:t>
            </a:r>
            <a:r>
              <a:rPr lang="en-GB" sz="1700" b="1" dirty="0"/>
              <a:t>skill set</a:t>
            </a:r>
          </a:p>
          <a:p>
            <a:endParaRPr lang="en-GB" sz="1800" dirty="0"/>
          </a:p>
          <a:p>
            <a:r>
              <a:rPr lang="en-GB" sz="1800" dirty="0"/>
              <a:t>Master thesis!</a:t>
            </a:r>
          </a:p>
          <a:p>
            <a:pPr lvl="1"/>
            <a:r>
              <a:rPr lang="en-GB" sz="1800" b="1" dirty="0"/>
              <a:t>Academic</a:t>
            </a:r>
            <a:r>
              <a:rPr lang="en-GB" sz="1800" dirty="0"/>
              <a:t> approach to </a:t>
            </a:r>
            <a:r>
              <a:rPr lang="en-GB" sz="1800" b="1" dirty="0"/>
              <a:t>hands on </a:t>
            </a:r>
            <a:r>
              <a:rPr lang="en-GB" sz="1800" dirty="0"/>
              <a:t>topics</a:t>
            </a:r>
          </a:p>
          <a:p>
            <a:pPr lvl="1"/>
            <a:r>
              <a:rPr lang="en-GB" sz="1800" dirty="0"/>
              <a:t>Close support from Institute‘s staff</a:t>
            </a:r>
          </a:p>
          <a:p>
            <a:pPr lvl="1"/>
            <a:r>
              <a:rPr lang="en-GB" sz="1800" dirty="0"/>
              <a:t>Written in </a:t>
            </a:r>
            <a:r>
              <a:rPr lang="en-GB" sz="1800" b="1" dirty="0"/>
              <a:t>English</a:t>
            </a:r>
          </a:p>
          <a:p>
            <a:pPr lvl="1"/>
            <a:endParaRPr lang="en-GB" sz="1800" dirty="0"/>
          </a:p>
          <a:p>
            <a:r>
              <a:rPr lang="en-GB" sz="1800" dirty="0"/>
              <a:t>14 participating Universities!</a:t>
            </a:r>
          </a:p>
          <a:p>
            <a:pPr lvl="1"/>
            <a:r>
              <a:rPr lang="en-GB" sz="1800" dirty="0"/>
              <a:t>Unique </a:t>
            </a:r>
            <a:r>
              <a:rPr lang="en-GB" sz="1800" b="1" dirty="0"/>
              <a:t>comparative</a:t>
            </a:r>
            <a:r>
              <a:rPr lang="en-GB" sz="1800" dirty="0"/>
              <a:t> approach</a:t>
            </a:r>
          </a:p>
          <a:p>
            <a:pPr lvl="1"/>
            <a:r>
              <a:rPr lang="en-GB" sz="1800" dirty="0"/>
              <a:t>Networking and … </a:t>
            </a:r>
            <a:r>
              <a:rPr lang="en-GB" sz="1800" b="1" dirty="0"/>
              <a:t>“networking” </a:t>
            </a:r>
            <a:r>
              <a:rPr lang="en-GB" sz="1800" dirty="0"/>
              <a:t>abroad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2793"/>
            <a:ext cx="3045155" cy="3941948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 bwMode="auto">
          <a:xfrm>
            <a:off x="581388" y="1871472"/>
            <a:ext cx="1694088" cy="39014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algn="ctr"/>
            <a:r>
              <a:rPr lang="en-AU" sz="1800" dirty="0">
                <a:solidFill>
                  <a:schemeClr val="accent1"/>
                </a:solidFill>
              </a:rPr>
              <a:t>EUCOTAX?!</a:t>
            </a:r>
            <a:endParaRPr lang="en-A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6554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2" y="1112061"/>
            <a:ext cx="3176430" cy="2117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480" y="3929781"/>
            <a:ext cx="4037574" cy="16845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EUCOTAX experience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966" y="4493222"/>
            <a:ext cx="1748073" cy="1165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3" t="7163" r="16843" b="6876"/>
          <a:stretch/>
        </p:blipFill>
        <p:spPr>
          <a:xfrm>
            <a:off x="3882408" y="1158546"/>
            <a:ext cx="2619571" cy="169559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501664" y="1112061"/>
            <a:ext cx="1761744" cy="667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Academic &amp; hands 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1867" y="2463211"/>
            <a:ext cx="4313254" cy="14784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8377" y="987140"/>
            <a:ext cx="2495997" cy="140441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0" y="3298219"/>
            <a:ext cx="3419837" cy="227989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239282" y="3726752"/>
            <a:ext cx="1826496" cy="784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Networking &amp; “networking”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43" y="2362181"/>
            <a:ext cx="2754511" cy="183634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506379" y="2170871"/>
            <a:ext cx="1761744" cy="667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Comparative</a:t>
            </a:r>
          </a:p>
        </p:txBody>
      </p:sp>
    </p:spTree>
    <p:extLst>
      <p:ext uri="{BB962C8B-B14F-4D97-AF65-F5344CB8AC3E}">
        <p14:creationId xmlns:p14="http://schemas.microsoft.com/office/powerpoint/2010/main" val="18870512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408" y="1343649"/>
            <a:ext cx="7759644" cy="4027250"/>
          </a:xfrm>
        </p:spPr>
        <p:txBody>
          <a:bodyPr>
            <a:noAutofit/>
          </a:bodyPr>
          <a:lstStyle/>
          <a:p>
            <a:pPr algn="l"/>
            <a:r>
              <a:rPr lang="en-US" sz="1800" b="1" i="1" u="sng" dirty="0"/>
              <a:t>Subtopic 1:</a:t>
            </a:r>
            <a:r>
              <a:rPr lang="de-AT" sz="18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Privately Held Immovable Property: Income and Wealth Taxes </a:t>
            </a:r>
          </a:p>
          <a:p>
            <a:pPr>
              <a:lnSpc>
                <a:spcPct val="150000"/>
              </a:lnSpc>
              <a:spcAft>
                <a:spcPts val="400"/>
              </a:spcAft>
            </a:pPr>
            <a:endParaRPr lang="en-US" sz="1800" dirty="0"/>
          </a:p>
          <a:p>
            <a:pPr algn="l"/>
            <a:r>
              <a:rPr lang="en-US" sz="1800" b="1" i="1" u="sng" dirty="0"/>
              <a:t>Subtopic 2:</a:t>
            </a:r>
            <a:r>
              <a:rPr lang="en-US" sz="1800" b="1" dirty="0"/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Business Taxation and Income from Immovable Property </a:t>
            </a:r>
            <a:endParaRPr lang="en-US" sz="1800" dirty="0">
              <a:solidFill>
                <a:srgbClr val="0096D3"/>
              </a:solidFill>
            </a:endParaRPr>
          </a:p>
          <a:p>
            <a:pPr>
              <a:lnSpc>
                <a:spcPct val="150000"/>
              </a:lnSpc>
              <a:spcAft>
                <a:spcPts val="400"/>
              </a:spcAft>
            </a:pPr>
            <a:endParaRPr lang="en-US" sz="1800" dirty="0"/>
          </a:p>
          <a:p>
            <a:pPr algn="l"/>
            <a:r>
              <a:rPr lang="en-US" sz="1800" b="1" i="1" u="sng" dirty="0"/>
              <a:t>Subtopic 3:</a:t>
            </a:r>
            <a:r>
              <a:rPr lang="en-US" sz="1800" b="1" dirty="0"/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Taxation of Income from Immovable Property in Tax Treaty Law </a:t>
            </a:r>
          </a:p>
          <a:p>
            <a:pPr>
              <a:lnSpc>
                <a:spcPct val="150000"/>
              </a:lnSpc>
              <a:spcAft>
                <a:spcPts val="400"/>
              </a:spcAft>
            </a:pPr>
            <a:endParaRPr lang="de-AT" sz="1800" dirty="0">
              <a:solidFill>
                <a:srgbClr val="0096D3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000" dirty="0"/>
              <a:t>„</a:t>
            </a:r>
            <a:r>
              <a:rPr lang="en-US" sz="2000" dirty="0"/>
              <a:t>Taxation of Immovable Property</a:t>
            </a:r>
            <a:r>
              <a:rPr lang="de-AT" sz="2000" dirty="0"/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289967543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b="1" i="1" u="sng" dirty="0"/>
              <a:t>Subtopic 4:</a:t>
            </a:r>
            <a:r>
              <a:rPr lang="en-US" sz="1800" b="1" dirty="0"/>
              <a:t> </a:t>
            </a:r>
            <a:r>
              <a:rPr lang="de-AT" sz="18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Indirect</a:t>
            </a:r>
            <a:r>
              <a:rPr lang="de-AT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de-AT" sz="18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Taxes</a:t>
            </a:r>
            <a:r>
              <a:rPr lang="de-AT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on </a:t>
            </a:r>
            <a:r>
              <a:rPr lang="de-AT" sz="18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Immovable</a:t>
            </a:r>
            <a:r>
              <a:rPr lang="de-AT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Property </a:t>
            </a:r>
          </a:p>
          <a:p>
            <a:pPr marL="0" lvl="0" indent="0">
              <a:lnSpc>
                <a:spcPct val="150000"/>
              </a:lnSpc>
              <a:buNone/>
            </a:pPr>
            <a:endParaRPr lang="de-AT" sz="1800" dirty="0"/>
          </a:p>
          <a:p>
            <a:pPr algn="l"/>
            <a:r>
              <a:rPr lang="en-US" sz="1800" b="1" i="1" u="sng" dirty="0"/>
              <a:t>Subtopic 5:</a:t>
            </a:r>
            <a:r>
              <a:rPr lang="en-US" sz="1800" b="1" dirty="0"/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Sticks and Carrots and Taxation of Immovable Property (Social Aspects of ESG Goals) </a:t>
            </a:r>
          </a:p>
          <a:p>
            <a:pPr marL="0" lvl="0" indent="0">
              <a:lnSpc>
                <a:spcPct val="150000"/>
              </a:lnSpc>
              <a:buNone/>
            </a:pPr>
            <a:endParaRPr lang="de-AT" sz="1800" dirty="0"/>
          </a:p>
          <a:p>
            <a:pPr algn="l"/>
            <a:r>
              <a:rPr lang="en-US" sz="1800" b="1" i="1" u="sng" dirty="0"/>
              <a:t>Subtopic </a:t>
            </a:r>
            <a:r>
              <a:rPr lang="en-US" sz="1800" b="1" dirty="0"/>
              <a:t>6: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Sustainable Development Goals and Taxation of Immovable Property (Ecological As-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pects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of ESG Goals) </a:t>
            </a:r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„</a:t>
            </a:r>
            <a:r>
              <a:rPr lang="de-AT" dirty="0" err="1"/>
              <a:t>Legitimacy</a:t>
            </a:r>
            <a:r>
              <a:rPr lang="de-AT" dirty="0"/>
              <a:t> of </a:t>
            </a:r>
            <a:r>
              <a:rPr lang="de-AT" dirty="0" err="1"/>
              <a:t>tax</a:t>
            </a:r>
            <a:r>
              <a:rPr lang="de-AT" dirty="0"/>
              <a:t> </a:t>
            </a:r>
            <a:r>
              <a:rPr lang="de-AT" dirty="0" err="1"/>
              <a:t>rules</a:t>
            </a:r>
            <a:r>
              <a:rPr lang="de-AT" dirty="0"/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307750406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Masterthesis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Timeline highlights</a:t>
            </a:r>
          </a:p>
          <a:p>
            <a:pPr lvl="1"/>
            <a:r>
              <a:rPr lang="en-US" sz="1600" b="1" dirty="0">
                <a:solidFill>
                  <a:srgbClr val="0096D3"/>
                </a:solidFill>
              </a:rPr>
              <a:t>Info-event</a:t>
            </a:r>
            <a:r>
              <a:rPr lang="en-US" sz="1600" b="1" dirty="0">
                <a:solidFill>
                  <a:schemeClr val="accent1"/>
                </a:solidFill>
              </a:rPr>
              <a:t>: June 11, 5 pm</a:t>
            </a:r>
          </a:p>
          <a:p>
            <a:pPr marL="266700" lvl="1" indent="0">
              <a:buNone/>
            </a:pPr>
            <a:r>
              <a:rPr lang="en-US" dirty="0" err="1"/>
              <a:t>Insitute</a:t>
            </a:r>
            <a:r>
              <a:rPr lang="en-US" dirty="0"/>
              <a:t> (D3.2.243)</a:t>
            </a:r>
          </a:p>
          <a:p>
            <a:pPr lvl="1"/>
            <a:r>
              <a:rPr lang="en-US" sz="1600" dirty="0"/>
              <a:t>Final draft: mid February 2025</a:t>
            </a:r>
          </a:p>
          <a:p>
            <a:pPr lvl="1"/>
            <a:endParaRPr lang="en-US" sz="1600" dirty="0"/>
          </a:p>
          <a:p>
            <a:r>
              <a:rPr lang="en-US" b="1" dirty="0"/>
              <a:t>EUCOTAX week in Osnabrück: April 2025</a:t>
            </a:r>
          </a:p>
          <a:p>
            <a:endParaRPr lang="en-US" b="1" dirty="0"/>
          </a:p>
          <a:p>
            <a:r>
              <a:rPr lang="en-US" b="1" dirty="0"/>
              <a:t>More info and application </a:t>
            </a:r>
            <a:r>
              <a:rPr lang="en-US" b="1" dirty="0">
                <a:solidFill>
                  <a:schemeClr val="accent1"/>
                </a:solidFill>
              </a:rPr>
              <a:t>(deadline June 15) </a:t>
            </a:r>
          </a:p>
          <a:p>
            <a:pPr lvl="1"/>
            <a:r>
              <a:rPr lang="en-US" sz="1600" dirty="0">
                <a:hlinkClick r:id="rId2"/>
              </a:rPr>
              <a:t>https://www.wu.ac.at/en/taxlaw/teaching/eucotax/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b="1" baseline="30000" dirty="0"/>
          </a:p>
          <a:p>
            <a:endParaRPr lang="en-US" b="1" baseline="300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practice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975" y="1202425"/>
            <a:ext cx="1831360" cy="122701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88" y="2571624"/>
            <a:ext cx="2406866" cy="16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2363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552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52" y="778804"/>
            <a:ext cx="3188510" cy="24221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49" y="2648042"/>
            <a:ext cx="4303286" cy="242131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5"/>
          <a:stretch/>
        </p:blipFill>
        <p:spPr>
          <a:xfrm>
            <a:off x="4669535" y="2648042"/>
            <a:ext cx="4022851" cy="2419761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6249" y="1277137"/>
            <a:ext cx="4303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have any questions please contact us!!!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  <a:hlinkClick r:id="rId5"/>
              </a:rPr>
              <a:t>markus.mittendorfer@wu.ac.at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8248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Präsentationsvorlage 16x10 mit Bildern V1.potx" id="{27EA3921-B35D-48FC-AD0A-077C69AD54C7}" vid="{D95293DD-FC80-4AA0-B7CD-02F470AE4FE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 xsi:nil="true"/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Office 2007-2013</Forma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0dcebb7a579e7f029c72fac92e1dfe73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b5ffb9764d314564f3e389d2af5484ad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Office 2003"/>
              <xsd:enumeration value="Office 2007-2013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4565F3-7E39-4D9C-A95E-F7C828A5F0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F2B5E7-CB6F-4DBE-969F-DEA1F3D47BD3}">
  <ds:schemaRefs>
    <ds:schemaRef ds:uri="dde413db-0745-4f3a-8dca-564dc7ff6f7d"/>
    <ds:schemaRef ds:uri="http://purl.org/dc/elements/1.1/"/>
    <ds:schemaRef ds:uri="http://schemas.microsoft.com/office/2006/metadata/properties"/>
    <ds:schemaRef ds:uri="1a8d9a65-8471-4209-a900-f8e11db75e0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8b0a3ee-3d2a-451c-9a1a-7e5d5b0c9c7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586C171-0CFA-4DB1-9086-DEAAD07301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Vorlage DEUTSCH 16x10 mit Bildern V1</Template>
  <TotalTime>0</TotalTime>
  <Words>238</Words>
  <Application>Microsoft Office PowerPoint</Application>
  <PresentationFormat>Bildschirmpräsentation (16:10)</PresentationFormat>
  <Paragraphs>53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Georgia</vt:lpstr>
      <vt:lpstr>Verdana</vt:lpstr>
      <vt:lpstr>Wingdings</vt:lpstr>
      <vt:lpstr>WU 16:10</vt:lpstr>
      <vt:lpstr>The EUCOTAX experience</vt:lpstr>
      <vt:lpstr>The EUCOTAX experience</vt:lpstr>
      <vt:lpstr>The EUCOTAX experience</vt:lpstr>
      <vt:lpstr>„Taxation of Immovable Property“ </vt:lpstr>
      <vt:lpstr>„Legitimacy of tax rules“ </vt:lpstr>
      <vt:lpstr>In practice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2017-04-03T09:38:34Z</dcterms:created>
  <dcterms:modified xsi:type="dcterms:W3CDTF">2024-04-25T11:44:27Z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0x010100BCF651A35DF3154DB01328AF51148DAE</vt:lpwstr>
  </property>
  <property fmtid="{D5CDD505-2E9C-101B-9397-08002B2CF9AE}" pid="3" name="WU Thema">
    <vt:lpwstr>403;#Corporate Design|19895bcd-b158-45ae-ab7b-f5ca217dfcec</vt:lpwstr>
  </property>
  <property fmtid="{D5CDD505-2E9C-101B-9397-08002B2CF9AE}" pid="4" name="Dokumentenart">
    <vt:lpwstr>266;#Vorlagen|17fc50ed-8ad1-47be-ab12-04243fd74ddb</vt:lpwstr>
  </property>
</Properties>
</file>