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266" r:id="rId7"/>
    <p:sldId id="269" r:id="rId8"/>
    <p:sldId id="270" r:id="rId9"/>
    <p:sldId id="268" r:id="rId10"/>
    <p:sldId id="264" r:id="rId11"/>
  </p:sldIdLst>
  <p:sldSz cx="9144000" cy="5715000" type="screen16x1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5" name="Autor" initials="A" lastIdx="0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E7EFF7"/>
    <a:srgbClr val="CBDDEF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1570" autoAdjust="0"/>
  </p:normalViewPr>
  <p:slideViewPr>
    <p:cSldViewPr snapToGrid="0" showGuides="1">
      <p:cViewPr varScale="1">
        <p:scale>
          <a:sx n="135" d="100"/>
          <a:sy n="135" d="100"/>
        </p:scale>
        <p:origin x="80" y="544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21.04.2023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21.04.2023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49732" y="5282320"/>
            <a:ext cx="5949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Institut für Österreichisches und Internationales Steuerrecht </a:t>
            </a:r>
            <a:r>
              <a:rPr lang="en-GB" sz="5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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www.wu.ac.at/taxlaw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5100416"/>
            <a:ext cx="562394" cy="4435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06" y="5162849"/>
            <a:ext cx="1981017" cy="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8" name="Textfeld 8"/>
          <p:cNvSpPr txBox="1"/>
          <p:nvPr userDrawn="1"/>
        </p:nvSpPr>
        <p:spPr>
          <a:xfrm>
            <a:off x="886984" y="5305758"/>
            <a:ext cx="65003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pic>
        <p:nvPicPr>
          <p:cNvPr id="12" name="Grafik 7" descr="Logo Tax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1" y="5305758"/>
            <a:ext cx="1535950" cy="2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4"/>
            <a:ext cx="8210547" cy="36757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579079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86984" y="5305758"/>
            <a:ext cx="6364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pic>
        <p:nvPicPr>
          <p:cNvPr id="13" name="Grafik 7" descr="Logo Tax.t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08" y="5244706"/>
            <a:ext cx="1577423" cy="2538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8" r:id="rId2"/>
    <p:sldLayoutId id="2147483663" r:id="rId3"/>
    <p:sldLayoutId id="2147483664" r:id="rId4"/>
    <p:sldLayoutId id="2147483667" r:id="rId5"/>
    <p:sldLayoutId id="2147483668" r:id="rId6"/>
    <p:sldLayoutId id="2147483670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wu.ac.at/en/taxlaw/teaching/eucotax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arkus.mittendorfer@wu.ac.at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94" y="1301365"/>
            <a:ext cx="5526322" cy="1026000"/>
          </a:xfrm>
        </p:spPr>
        <p:txBody>
          <a:bodyPr/>
          <a:lstStyle/>
          <a:p>
            <a:r>
              <a:rPr lang="en-US" dirty="0"/>
              <a:t>The EUCOTAX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/>
              <a:t>European and US Universities Cooperating on Taxes</a:t>
            </a:r>
          </a:p>
        </p:txBody>
      </p:sp>
    </p:spTree>
    <p:extLst>
      <p:ext uri="{BB962C8B-B14F-4D97-AF65-F5344CB8AC3E}">
        <p14:creationId xmlns:p14="http://schemas.microsoft.com/office/powerpoint/2010/main" val="399331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EUCOTAX experience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3199885" y="1144295"/>
            <a:ext cx="5731751" cy="4100640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Think about</a:t>
            </a:r>
          </a:p>
          <a:p>
            <a:pPr lvl="1"/>
            <a:r>
              <a:rPr lang="en-GB" sz="1700" dirty="0"/>
              <a:t>Your </a:t>
            </a:r>
            <a:r>
              <a:rPr lang="en-GB" sz="1700" b="1" dirty="0"/>
              <a:t>profile</a:t>
            </a:r>
          </a:p>
          <a:p>
            <a:pPr lvl="1"/>
            <a:r>
              <a:rPr lang="en-GB" sz="1700" dirty="0"/>
              <a:t>Your </a:t>
            </a:r>
            <a:r>
              <a:rPr lang="en-GB" sz="1700" b="1" dirty="0"/>
              <a:t>skill set</a:t>
            </a:r>
          </a:p>
          <a:p>
            <a:endParaRPr lang="en-GB" sz="1800" dirty="0"/>
          </a:p>
          <a:p>
            <a:r>
              <a:rPr lang="en-GB" sz="1800" dirty="0"/>
              <a:t>Master thesis!</a:t>
            </a:r>
          </a:p>
          <a:p>
            <a:pPr lvl="1"/>
            <a:r>
              <a:rPr lang="en-GB" sz="1800" b="1" dirty="0"/>
              <a:t>Academic</a:t>
            </a:r>
            <a:r>
              <a:rPr lang="en-GB" sz="1800" dirty="0"/>
              <a:t> approach to </a:t>
            </a:r>
            <a:r>
              <a:rPr lang="en-GB" sz="1800" b="1" dirty="0"/>
              <a:t>hands on </a:t>
            </a:r>
            <a:r>
              <a:rPr lang="en-GB" sz="1800" dirty="0"/>
              <a:t>topics</a:t>
            </a:r>
          </a:p>
          <a:p>
            <a:pPr lvl="1"/>
            <a:r>
              <a:rPr lang="en-GB" sz="1800" dirty="0"/>
              <a:t>Close support from Institute‘s staff</a:t>
            </a:r>
          </a:p>
          <a:p>
            <a:pPr lvl="1"/>
            <a:r>
              <a:rPr lang="en-GB" sz="1800" dirty="0"/>
              <a:t>Written in </a:t>
            </a:r>
            <a:r>
              <a:rPr lang="en-GB" sz="1800" b="1" dirty="0"/>
              <a:t>English</a:t>
            </a:r>
          </a:p>
          <a:p>
            <a:pPr lvl="1"/>
            <a:endParaRPr lang="en-GB" sz="1800" dirty="0"/>
          </a:p>
          <a:p>
            <a:r>
              <a:rPr lang="en-GB" sz="1800" dirty="0"/>
              <a:t>14 participating Universities!</a:t>
            </a:r>
          </a:p>
          <a:p>
            <a:pPr lvl="1"/>
            <a:r>
              <a:rPr lang="en-GB" sz="1800" dirty="0"/>
              <a:t>Unique </a:t>
            </a:r>
            <a:r>
              <a:rPr lang="en-GB" sz="1800" b="1" dirty="0"/>
              <a:t>comparative</a:t>
            </a:r>
            <a:r>
              <a:rPr lang="en-GB" sz="1800" dirty="0"/>
              <a:t> approach</a:t>
            </a:r>
          </a:p>
          <a:p>
            <a:pPr lvl="1"/>
            <a:r>
              <a:rPr lang="en-GB" sz="1800" dirty="0"/>
              <a:t>Networking and … </a:t>
            </a:r>
            <a:r>
              <a:rPr lang="en-GB" sz="1800" b="1" dirty="0"/>
              <a:t>“networking” </a:t>
            </a:r>
            <a:r>
              <a:rPr lang="en-GB" sz="1800" dirty="0"/>
              <a:t>abroad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793"/>
            <a:ext cx="3045155" cy="3941948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 bwMode="auto">
          <a:xfrm>
            <a:off x="581388" y="1871472"/>
            <a:ext cx="1694088" cy="3901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algn="ctr"/>
            <a:r>
              <a:rPr lang="en-AU" sz="1800" dirty="0">
                <a:solidFill>
                  <a:schemeClr val="accent1"/>
                </a:solidFill>
              </a:rPr>
              <a:t>EUCOTAX?!</a:t>
            </a:r>
            <a:endParaRPr lang="en-A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65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" y="1112061"/>
            <a:ext cx="3176430" cy="2117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480" y="3929781"/>
            <a:ext cx="4037574" cy="1684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EUCOTAX experience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66" y="4493222"/>
            <a:ext cx="1748073" cy="116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7163" r="16843" b="6876"/>
          <a:stretch/>
        </p:blipFill>
        <p:spPr>
          <a:xfrm>
            <a:off x="3882408" y="1158546"/>
            <a:ext cx="2619571" cy="169559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501664" y="1112061"/>
            <a:ext cx="1761744" cy="667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Academic &amp; hands 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867" y="2463211"/>
            <a:ext cx="4313254" cy="1478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8377" y="987140"/>
            <a:ext cx="2495997" cy="14044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0" y="3298219"/>
            <a:ext cx="3419837" cy="227989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239282" y="3726752"/>
            <a:ext cx="1826496" cy="784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Networking &amp; “networking”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3" y="2362181"/>
            <a:ext cx="2754511" cy="183634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506379" y="2170871"/>
            <a:ext cx="1761744" cy="667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Comparative</a:t>
            </a:r>
          </a:p>
        </p:txBody>
      </p:sp>
    </p:spTree>
    <p:extLst>
      <p:ext uri="{BB962C8B-B14F-4D97-AF65-F5344CB8AC3E}">
        <p14:creationId xmlns:p14="http://schemas.microsoft.com/office/powerpoint/2010/main" val="188705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408" y="1343649"/>
            <a:ext cx="7759644" cy="4027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1800" b="1" i="1" u="sng" dirty="0" smtClean="0"/>
              <a:t>Subtopic </a:t>
            </a:r>
            <a:r>
              <a:rPr lang="en-US" sz="1800" b="1" i="1" u="sng" dirty="0" smtClean="0"/>
              <a:t>1:</a:t>
            </a:r>
            <a:r>
              <a:rPr lang="en-US" sz="1800" b="1" i="1" dirty="0" smtClean="0"/>
              <a:t> </a:t>
            </a:r>
            <a:r>
              <a:rPr lang="en-US" sz="1800" dirty="0" smtClean="0"/>
              <a:t>Tax </a:t>
            </a:r>
            <a:r>
              <a:rPr lang="en-US" sz="1800" dirty="0"/>
              <a:t>Reforms in Relation to </a:t>
            </a:r>
            <a:r>
              <a:rPr lang="en-US" sz="1800" dirty="0">
                <a:solidFill>
                  <a:srgbClr val="0096D3"/>
                </a:solidFill>
              </a:rPr>
              <a:t>‘No Taxation without Representation</a:t>
            </a:r>
            <a:r>
              <a:rPr lang="en-US" sz="1800" dirty="0" smtClean="0">
                <a:solidFill>
                  <a:srgbClr val="0096D3"/>
                </a:solidFill>
              </a:rPr>
              <a:t>’</a:t>
            </a:r>
          </a:p>
          <a:p>
            <a:pPr marL="0" indent="0">
              <a:lnSpc>
                <a:spcPct val="150000"/>
              </a:lnSpc>
              <a:spcAft>
                <a:spcPts val="400"/>
              </a:spcAft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1800" b="1" i="1" u="sng" dirty="0" smtClean="0"/>
              <a:t>Subtopic </a:t>
            </a:r>
            <a:r>
              <a:rPr lang="en-US" sz="1800" b="1" i="1" u="sng" dirty="0" smtClean="0"/>
              <a:t>2:</a:t>
            </a:r>
            <a:r>
              <a:rPr lang="en-US" sz="1800" b="1" dirty="0"/>
              <a:t> </a:t>
            </a:r>
            <a:r>
              <a:rPr lang="en-US" sz="1800" dirty="0" smtClean="0"/>
              <a:t>Tax </a:t>
            </a:r>
            <a:r>
              <a:rPr lang="en-US" sz="1800" dirty="0"/>
              <a:t>Reforms in Relation to </a:t>
            </a:r>
            <a:r>
              <a:rPr lang="en-US" sz="1800" dirty="0">
                <a:solidFill>
                  <a:srgbClr val="0096D3"/>
                </a:solidFill>
              </a:rPr>
              <a:t>Federalism </a:t>
            </a:r>
            <a:endParaRPr lang="en-US" sz="1800" dirty="0" smtClean="0">
              <a:solidFill>
                <a:srgbClr val="0096D3"/>
              </a:solidFill>
            </a:endParaRPr>
          </a:p>
          <a:p>
            <a:pPr>
              <a:lnSpc>
                <a:spcPct val="150000"/>
              </a:lnSpc>
              <a:spcAft>
                <a:spcPts val="400"/>
              </a:spcAft>
            </a:pPr>
            <a:endParaRPr lang="en-US" sz="1800" dirty="0" smtClean="0"/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1800" b="1" i="1" u="sng" dirty="0" smtClean="0"/>
              <a:t>Subtopic </a:t>
            </a:r>
            <a:r>
              <a:rPr lang="en-US" sz="1800" b="1" i="1" u="sng" dirty="0" smtClean="0"/>
              <a:t>3:</a:t>
            </a:r>
            <a:r>
              <a:rPr lang="en-US" sz="1800" b="1" dirty="0" smtClean="0"/>
              <a:t> </a:t>
            </a:r>
            <a:r>
              <a:rPr lang="en-US" sz="1800" dirty="0" smtClean="0"/>
              <a:t>Tax </a:t>
            </a:r>
            <a:r>
              <a:rPr lang="en-US" sz="1800" dirty="0"/>
              <a:t>Reforms in Relation to </a:t>
            </a:r>
            <a:r>
              <a:rPr lang="en-US" sz="1800" dirty="0">
                <a:solidFill>
                  <a:srgbClr val="0096D3"/>
                </a:solidFill>
              </a:rPr>
              <a:t>Taxation of Income from Labor versus Taxation of Income from Capital and Net Wealth </a:t>
            </a:r>
            <a:r>
              <a:rPr lang="en-US" sz="1800" dirty="0" smtClean="0">
                <a:solidFill>
                  <a:srgbClr val="0096D3"/>
                </a:solidFill>
              </a:rPr>
              <a:t>Taxation</a:t>
            </a:r>
            <a:endParaRPr lang="de-AT" sz="1800" dirty="0">
              <a:solidFill>
                <a:srgbClr val="0096D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000" dirty="0" smtClean="0"/>
              <a:t>„</a:t>
            </a:r>
            <a:r>
              <a:rPr lang="en-US" sz="2000" dirty="0"/>
              <a:t>Tax Reforms between Success and Failure –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</a:t>
            </a:r>
            <a:r>
              <a:rPr lang="en-US" sz="2000" dirty="0"/>
              <a:t>the Past through the Present towards the Future </a:t>
            </a:r>
            <a:r>
              <a:rPr lang="de-AT" sz="2000" dirty="0" smtClean="0"/>
              <a:t>“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9967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i="1" u="sng" dirty="0"/>
              <a:t>Subtopic 4:</a:t>
            </a:r>
            <a:r>
              <a:rPr lang="en-US" sz="1800" b="1" dirty="0"/>
              <a:t> </a:t>
            </a:r>
            <a:r>
              <a:rPr lang="en-US" sz="1800" dirty="0"/>
              <a:t>Tax Reforms in Relation to </a:t>
            </a:r>
            <a:r>
              <a:rPr lang="en-US" sz="1800" dirty="0">
                <a:solidFill>
                  <a:srgbClr val="0096D3"/>
                </a:solidFill>
              </a:rPr>
              <a:t>Taxation of Business Income </a:t>
            </a:r>
            <a:r>
              <a:rPr lang="en-US" sz="1800" dirty="0"/>
              <a:t>(Individual Entrepreneurs versus Corporations and their Shareholders and Multinationals) </a:t>
            </a:r>
            <a:endParaRPr lang="de-AT" sz="1800" dirty="0"/>
          </a:p>
          <a:p>
            <a:pPr lvl="0">
              <a:lnSpc>
                <a:spcPct val="150000"/>
              </a:lnSpc>
            </a:pPr>
            <a:endParaRPr lang="de-AT" sz="1800" dirty="0"/>
          </a:p>
          <a:p>
            <a:pPr>
              <a:lnSpc>
                <a:spcPct val="150000"/>
              </a:lnSpc>
            </a:pPr>
            <a:r>
              <a:rPr lang="en-US" sz="1800" b="1" i="1" u="sng" dirty="0"/>
              <a:t>Subtopic 5:</a:t>
            </a:r>
            <a:r>
              <a:rPr lang="en-US" sz="1800" b="1" dirty="0"/>
              <a:t> </a:t>
            </a:r>
            <a:r>
              <a:rPr lang="en-US" sz="1800" dirty="0"/>
              <a:t>Tax Reforms in Relation to </a:t>
            </a:r>
            <a:r>
              <a:rPr lang="en-US" sz="1800" dirty="0">
                <a:solidFill>
                  <a:srgbClr val="0096D3"/>
                </a:solidFill>
              </a:rPr>
              <a:t>the Non-Budgetary (Instrumental) Use of Taxation </a:t>
            </a:r>
          </a:p>
          <a:p>
            <a:pPr lvl="0">
              <a:lnSpc>
                <a:spcPct val="150000"/>
              </a:lnSpc>
            </a:pPr>
            <a:endParaRPr lang="de-AT" sz="1800" dirty="0"/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1800" b="1" i="1" u="sng" dirty="0"/>
              <a:t>Subtopic </a:t>
            </a:r>
            <a:r>
              <a:rPr lang="en-US" sz="1800" b="1" dirty="0"/>
              <a:t>6: </a:t>
            </a:r>
            <a:r>
              <a:rPr lang="en-US" sz="1800" dirty="0"/>
              <a:t>Tax Reforms and </a:t>
            </a:r>
            <a:r>
              <a:rPr lang="en-US" sz="1800" dirty="0">
                <a:solidFill>
                  <a:srgbClr val="0096D3"/>
                </a:solidFill>
              </a:rPr>
              <a:t>National Sovereignty </a:t>
            </a:r>
            <a:endParaRPr lang="de-AT" sz="1800" dirty="0">
              <a:solidFill>
                <a:srgbClr val="0096D3"/>
              </a:solidFill>
            </a:endParaRP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„</a:t>
            </a:r>
            <a:r>
              <a:rPr lang="de-AT" dirty="0" err="1"/>
              <a:t>Legitimacy</a:t>
            </a:r>
            <a:r>
              <a:rPr lang="de-AT" dirty="0"/>
              <a:t> of </a:t>
            </a:r>
            <a:r>
              <a:rPr lang="de-AT" dirty="0" err="1"/>
              <a:t>tax</a:t>
            </a:r>
            <a:r>
              <a:rPr lang="de-AT" dirty="0"/>
              <a:t> </a:t>
            </a:r>
            <a:r>
              <a:rPr lang="de-AT" dirty="0" err="1" smtClean="0"/>
              <a:t>rules</a:t>
            </a:r>
            <a:r>
              <a:rPr lang="de-AT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7750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Masterthesis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r>
              <a:rPr lang="en-US" b="1" dirty="0"/>
              <a:t>Timeline highlights</a:t>
            </a:r>
          </a:p>
          <a:p>
            <a:pPr lvl="1"/>
            <a:r>
              <a:rPr lang="en-US" sz="1600" b="1" dirty="0">
                <a:solidFill>
                  <a:srgbClr val="0096D3"/>
                </a:solidFill>
              </a:rPr>
              <a:t>Info-event</a:t>
            </a:r>
            <a:r>
              <a:rPr lang="en-US" sz="1600" b="1" dirty="0">
                <a:solidFill>
                  <a:schemeClr val="accent1"/>
                </a:solidFill>
              </a:rPr>
              <a:t>: June </a:t>
            </a:r>
            <a:r>
              <a:rPr lang="en-US" sz="1600" b="1" dirty="0">
                <a:solidFill>
                  <a:schemeClr val="accent1"/>
                </a:solidFill>
              </a:rPr>
              <a:t>6</a:t>
            </a:r>
            <a:r>
              <a:rPr lang="en-US" sz="1600" b="1" dirty="0" smtClean="0">
                <a:solidFill>
                  <a:schemeClr val="accent1"/>
                </a:solidFill>
              </a:rPr>
              <a:t>, </a:t>
            </a:r>
            <a:r>
              <a:rPr lang="en-US" sz="1600" b="1" dirty="0">
                <a:solidFill>
                  <a:schemeClr val="accent1"/>
                </a:solidFill>
              </a:rPr>
              <a:t>4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/>
                </a:solidFill>
              </a:rPr>
              <a:t>p</a:t>
            </a:r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266700" lvl="1" indent="0">
              <a:buNone/>
            </a:pPr>
            <a:r>
              <a:rPr lang="en-US" dirty="0" err="1" smtClean="0"/>
              <a:t>Insitute</a:t>
            </a:r>
            <a:r>
              <a:rPr lang="en-US" dirty="0" smtClean="0"/>
              <a:t> (D3.2.243)</a:t>
            </a:r>
            <a:endParaRPr lang="en-US" dirty="0"/>
          </a:p>
          <a:p>
            <a:pPr lvl="1"/>
            <a:r>
              <a:rPr lang="en-US" sz="1600" dirty="0"/>
              <a:t>Final draft: mid February </a:t>
            </a:r>
            <a:r>
              <a:rPr lang="en-US" sz="1600" dirty="0" smtClean="0"/>
              <a:t>2024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b="1" dirty="0"/>
              <a:t>EUCOTAX week in </a:t>
            </a:r>
            <a:r>
              <a:rPr lang="en-US" b="1" dirty="0" smtClean="0"/>
              <a:t>Tilburg: </a:t>
            </a:r>
            <a:r>
              <a:rPr lang="en-US" b="1" dirty="0"/>
              <a:t>April </a:t>
            </a:r>
            <a:r>
              <a:rPr lang="en-US" b="1" dirty="0" smtClean="0"/>
              <a:t>2024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More info and application </a:t>
            </a:r>
            <a:r>
              <a:rPr lang="en-US" b="1" dirty="0">
                <a:solidFill>
                  <a:schemeClr val="accent1"/>
                </a:solidFill>
              </a:rPr>
              <a:t>(deadline June 15) </a:t>
            </a:r>
          </a:p>
          <a:p>
            <a:pPr lvl="1"/>
            <a:r>
              <a:rPr lang="en-US" sz="1600" dirty="0">
                <a:hlinkClick r:id="rId2"/>
              </a:rPr>
              <a:t>https://www.wu.ac.at/en/taxlaw/teaching/eucotax/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b="1" baseline="30000" dirty="0"/>
          </a:p>
          <a:p>
            <a:endParaRPr lang="en-US" b="1" baseline="300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975" y="1202425"/>
            <a:ext cx="1831360" cy="12270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8" y="2571624"/>
            <a:ext cx="2406866" cy="16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23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55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52" y="778804"/>
            <a:ext cx="3188510" cy="2422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9" y="2648042"/>
            <a:ext cx="4303286" cy="24213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/>
          <a:stretch/>
        </p:blipFill>
        <p:spPr>
          <a:xfrm>
            <a:off x="4669535" y="2648042"/>
            <a:ext cx="4022851" cy="241976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6249" y="1277137"/>
            <a:ext cx="430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any questions please contact us!!!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  <a:hlinkClick r:id="rId5"/>
              </a:rPr>
              <a:t>markus.mittendorfer@wu.ac.at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8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Präsentationsvorlage 16x10 mit Bildern V1.potx" id="{27EA3921-B35D-48FC-AD0A-077C69AD54C7}" vid="{D95293DD-FC80-4AA0-B7CD-02F470AE4FE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2B5E7-CB6F-4DBE-969F-DEA1F3D47BD3}">
  <ds:schemaRefs>
    <ds:schemaRef ds:uri="dde413db-0745-4f3a-8dca-564dc7ff6f7d"/>
    <ds:schemaRef ds:uri="http://purl.org/dc/elements/1.1/"/>
    <ds:schemaRef ds:uri="http://schemas.microsoft.com/office/2006/metadata/properties"/>
    <ds:schemaRef ds:uri="1a8d9a65-8471-4209-a900-f8e11db75e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8b0a3ee-3d2a-451c-9a1a-7e5d5b0c9c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4565F3-7E39-4D9C-A95E-F7C828A5F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6C171-0CFA-4DB1-9086-DEAAD0730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DEUTSCH 16x10 mit Bildern V1</Template>
  <TotalTime>0</TotalTime>
  <Words>241</Words>
  <Application>Microsoft Office PowerPoint</Application>
  <PresentationFormat>Bildschirmpräsentation (16:10)</PresentationFormat>
  <Paragraphs>53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Georgia</vt:lpstr>
      <vt:lpstr>Verdana</vt:lpstr>
      <vt:lpstr>Wingdings</vt:lpstr>
      <vt:lpstr>WU 16:10</vt:lpstr>
      <vt:lpstr>The EUCOTAX experience</vt:lpstr>
      <vt:lpstr>The EUCOTAX experience</vt:lpstr>
      <vt:lpstr>The EUCOTAX experience</vt:lpstr>
      <vt:lpstr>„Tax Reforms between Success and Failure –  From the Past through the Present towards the Future “ </vt:lpstr>
      <vt:lpstr>„Legitimacy of tax rules“ </vt:lpstr>
      <vt:lpstr>In practice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2017-04-03T09:38:34Z</dcterms:created>
  <dcterms:modified xsi:type="dcterms:W3CDTF">2023-04-21T12:33:55Z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