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268" r:id="rId28"/>
  </p:sldIdLst>
  <p:sldSz cx="9144000" cy="5715000" type="screen16x10"/>
  <p:notesSz cx="6797675" cy="9926638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9D9D9"/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09" autoAdjust="0"/>
    <p:restoredTop sz="80841" autoAdjust="0"/>
  </p:normalViewPr>
  <p:slideViewPr>
    <p:cSldViewPr snapToGrid="0" showGuides="1">
      <p:cViewPr varScale="1">
        <p:scale>
          <a:sx n="126" d="100"/>
          <a:sy n="126" d="100"/>
        </p:scale>
        <p:origin x="816" y="126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rgbClr val="FFC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1-2443-8498-0B2B850789B3}"/>
              </c:ext>
            </c:extLst>
          </c:dPt>
          <c:cat>
            <c:strRef>
              <c:f>Tabelle1!$A$2:$A$3</c:f>
              <c:strCache>
                <c:ptCount val="2"/>
                <c:pt idx="0">
                  <c:v>Gutschrift</c:v>
                </c:pt>
                <c:pt idx="1">
                  <c:v>keine Gutschrift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-8872.66</c:v>
                </c:pt>
                <c:pt idx="1">
                  <c:v>-8872.66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1-2443-8498-0B2B850789B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MiKöSt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rgbClr val="FFC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1-2443-8498-0B2B850789B3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FFC000"/>
                </a:fgClr>
                <a:bgClr>
                  <a:schemeClr val="bg1"/>
                </a:bgClr>
              </a:pattFill>
              <a:ln w="2540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1-2443-8498-0B2B850789B3}"/>
              </c:ext>
            </c:extLst>
          </c:dPt>
          <c:cat>
            <c:strRef>
              <c:f>Tabelle1!$A$2:$A$3</c:f>
              <c:strCache>
                <c:ptCount val="2"/>
                <c:pt idx="0">
                  <c:v>Gutschrift</c:v>
                </c:pt>
                <c:pt idx="1">
                  <c:v>keine Gutschrift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10637.28</c:v>
                </c:pt>
                <c:pt idx="1">
                  <c:v>10637.28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1-2443-8498-0B2B85078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354783"/>
        <c:axId val="1560497855"/>
      </c:barChart>
      <c:catAx>
        <c:axId val="1560354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0497855"/>
        <c:crosses val="autoZero"/>
        <c:auto val="1"/>
        <c:lblAlgn val="ctr"/>
        <c:lblOffset val="100"/>
        <c:noMultiLvlLbl val="0"/>
      </c:catAx>
      <c:valAx>
        <c:axId val="1560497855"/>
        <c:scaling>
          <c:orientation val="minMax"/>
          <c:max val="12500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60354783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10.03.2023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10.03.2023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482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8754" y="5090849"/>
            <a:ext cx="5345301" cy="4823726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759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>
          <a:xfrm>
            <a:off x="668281" y="5091581"/>
            <a:ext cx="5346246" cy="4822608"/>
          </a:xfrm>
          <a:prstGeom prst="rect">
            <a:avLst/>
          </a:prstGeom>
          <a:noFill/>
          <a:ln/>
        </p:spPr>
        <p:txBody>
          <a:bodyPr lIns="92098" tIns="46049" rIns="92098" bIns="46049"/>
          <a:lstStyle/>
          <a:p>
            <a:endParaRPr lang="de-AT"/>
          </a:p>
        </p:txBody>
      </p:sp>
      <p:sp>
        <p:nvSpPr>
          <p:cNvPr id="26627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784845" y="3"/>
            <a:ext cx="2896405" cy="536226"/>
          </a:xfrm>
          <a:prstGeom prst="rect">
            <a:avLst/>
          </a:prstGeom>
          <a:noFill/>
        </p:spPr>
        <p:txBody>
          <a:bodyPr lIns="92098" tIns="46049" rIns="92098" bIns="46049"/>
          <a:lstStyle/>
          <a:p>
            <a:pPr marL="0" marR="0" lvl="0" indent="0" algn="l" defTabSz="920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FB3CF-123A-4AED-8115-FFEC943E101A}" type="datetime1">
              <a:rPr kumimoji="0" lang="de-DE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209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10.03.2023</a:t>
            </a:fld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8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784845" y="10179731"/>
            <a:ext cx="2896405" cy="536226"/>
          </a:xfrm>
          <a:prstGeom prst="rect">
            <a:avLst/>
          </a:prstGeom>
          <a:noFill/>
        </p:spPr>
        <p:txBody>
          <a:bodyPr lIns="92098" tIns="46049" rIns="92098" bIns="46049"/>
          <a:lstStyle/>
          <a:p>
            <a:pPr marL="0" marR="0" lvl="0" indent="0" algn="l" defTabSz="9209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A1FD1-1958-474F-9983-8A3D1A510A5D}" type="slidenum">
              <a:rPr kumimoji="0" lang="de-DE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209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34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09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49732" y="5282320"/>
            <a:ext cx="594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Steuerrecht </a:t>
            </a:r>
            <a:r>
              <a:rPr lang="en-GB" sz="5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00416"/>
            <a:ext cx="562394" cy="44351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06" y="5225505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8" name="Textfeld 8"/>
          <p:cNvSpPr txBox="1"/>
          <p:nvPr userDrawn="1"/>
        </p:nvSpPr>
        <p:spPr>
          <a:xfrm>
            <a:off x="886984" y="5305758"/>
            <a:ext cx="65003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sp>
        <p:nvSpPr>
          <p:cNvPr id="2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387331" y="5305757"/>
            <a:ext cx="539814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" name="Grafik 7" descr="Logo Tax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5" y="5352176"/>
            <a:ext cx="1171493" cy="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6757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7" y="5305757"/>
            <a:ext cx="455925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34824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2075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57907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86984" y="5305758"/>
            <a:ext cx="6364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76" y="5337258"/>
            <a:ext cx="1171493" cy="188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2941639"/>
            <a:ext cx="4330844" cy="1144105"/>
          </a:xfrm>
        </p:spPr>
        <p:txBody>
          <a:bodyPr/>
          <a:lstStyle/>
          <a:p>
            <a:r>
              <a:rPr lang="en-US" dirty="0"/>
              <a:t>(DI) Prof. Karoline Spies, Christian Knotzer</a:t>
            </a:r>
          </a:p>
          <a:p>
            <a:r>
              <a:rPr lang="en-US" dirty="0"/>
              <a:t>(MI) Prof. Alexander Rust, Nicholas Pacher</a:t>
            </a:r>
          </a:p>
          <a:p>
            <a:r>
              <a:rPr lang="en-US" dirty="0"/>
              <a:t>(FR) Prof. Claus Staringer, Markus Mittendorfer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Vertiefungskurs</a:t>
            </a:r>
            <a:r>
              <a:rPr lang="en-US" dirty="0"/>
              <a:t> </a:t>
            </a:r>
            <a:r>
              <a:rPr lang="en-US" dirty="0" err="1"/>
              <a:t>Steuerrecht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SoSe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99331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22. Juni 2023- </a:t>
            </a:r>
            <a:r>
              <a:rPr lang="de-AT" b="1" dirty="0" err="1"/>
              <a:t>Semesterclosing</a:t>
            </a:r>
            <a:endParaRPr lang="de-AT" b="1" dirty="0"/>
          </a:p>
          <a:p>
            <a:r>
              <a:rPr lang="de-AT" dirty="0"/>
              <a:t>Verleihung des </a:t>
            </a:r>
            <a:r>
              <a:rPr lang="de-AT" b="1" dirty="0"/>
              <a:t>TPA Best </a:t>
            </a:r>
            <a:r>
              <a:rPr lang="de-AT" b="1" dirty="0" err="1"/>
              <a:t>Presentation</a:t>
            </a:r>
            <a:r>
              <a:rPr lang="de-AT" b="1" dirty="0"/>
              <a:t> Awards (bestes Team!)</a:t>
            </a:r>
          </a:p>
          <a:p>
            <a:r>
              <a:rPr lang="de-AT" dirty="0"/>
              <a:t>Dotiert mit EUR 500 pro Team!</a:t>
            </a:r>
          </a:p>
          <a:p>
            <a:endParaRPr lang="de-AT" dirty="0">
              <a:highlight>
                <a:srgbClr val="FFFF00"/>
              </a:highlight>
            </a:endParaRPr>
          </a:p>
          <a:p>
            <a:r>
              <a:rPr lang="de-DE" b="1" dirty="0"/>
              <a:t>ALLE sind herzlich willkommen!</a:t>
            </a:r>
            <a:endParaRPr lang="de-AT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dirty="0"/>
              <a:t>TPA Best </a:t>
            </a:r>
            <a:r>
              <a:rPr lang="de-AT" dirty="0" err="1"/>
              <a:t>Presentation</a:t>
            </a:r>
            <a:r>
              <a:rPr lang="de-AT" dirty="0"/>
              <a:t> Award</a:t>
            </a:r>
            <a:br>
              <a:rPr lang="de-AT" dirty="0"/>
            </a:b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10</a:t>
            </a:fld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93628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Muster-Case Study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087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2091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VwGH 11.1.2021, Ro 2019/15/0186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  <a:p>
            <a:pPr>
              <a:lnSpc>
                <a:spcPct val="150000"/>
              </a:lnSpc>
            </a:pPr>
            <a:r>
              <a:rPr lang="en-US" dirty="0"/>
              <a:t>N. 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6" y="1488178"/>
            <a:ext cx="5436000" cy="1026000"/>
          </a:xfrm>
        </p:spPr>
        <p:txBody>
          <a:bodyPr/>
          <a:lstStyle/>
          <a:p>
            <a:r>
              <a:rPr lang="en-US" sz="2000" dirty="0"/>
              <a:t>Anrechnung von MiKöSt auf die Einkommensteuerschuld nach einer Umwandlung iSd Art II UmgrStG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Study Nr. XX</a:t>
            </a:r>
          </a:p>
        </p:txBody>
      </p:sp>
    </p:spTree>
    <p:extLst>
      <p:ext uri="{BB962C8B-B14F-4D97-AF65-F5344CB8AC3E}">
        <p14:creationId xmlns:p14="http://schemas.microsoft.com/office/powerpoint/2010/main" val="3534791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3C2838-1B04-D638-1F35-36FD732E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029437" cy="903822"/>
          </a:xfrm>
        </p:spPr>
        <p:txBody>
          <a:bodyPr/>
          <a:lstStyle/>
          <a:p>
            <a:r>
              <a:rPr lang="de-DE" dirty="0"/>
              <a:t>Sachverhalt – verschmelzende Umwandlung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CB3AF1-8B6B-348B-6C6C-27FBB935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Geschäftsmann Vektor Clipart Bild -cart2156-CoolCLIPS.com">
            <a:extLst>
              <a:ext uri="{FF2B5EF4-FFF2-40B4-BE49-F238E27FC236}">
                <a16:creationId xmlns:a16="http://schemas.microsoft.com/office/drawing/2014/main" id="{FA273F99-1513-A061-7793-B89AFF0A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85" y="1298812"/>
            <a:ext cx="1352587" cy="19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gunan Perusahaan Bisnis - Gambar gratis di Pixabay">
            <a:extLst>
              <a:ext uri="{FF2B5EF4-FFF2-40B4-BE49-F238E27FC236}">
                <a16:creationId xmlns:a16="http://schemas.microsoft.com/office/drawing/2014/main" id="{52B5A669-9FEC-4787-553B-AA105B0C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3" y="1281029"/>
            <a:ext cx="1930980" cy="19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F2913E42-6573-D0DA-EDD2-0A503EDC73E4}"/>
              </a:ext>
            </a:extLst>
          </p:cNvPr>
          <p:cNvSpPr/>
          <p:nvPr/>
        </p:nvSpPr>
        <p:spPr>
          <a:xfrm>
            <a:off x="3606851" y="1735226"/>
            <a:ext cx="2178785" cy="1022587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verschmelzende Umwandlung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8A8C5363-AEA5-92C6-6242-32D59351C7BF}"/>
              </a:ext>
            </a:extLst>
          </p:cNvPr>
          <p:cNvSpPr txBox="1">
            <a:spLocks/>
          </p:cNvSpPr>
          <p:nvPr/>
        </p:nvSpPr>
        <p:spPr>
          <a:xfrm>
            <a:off x="1010522" y="3230732"/>
            <a:ext cx="7621720" cy="1715374"/>
          </a:xfrm>
          <a:prstGeom prst="rect">
            <a:avLst/>
          </a:prstGeom>
        </p:spPr>
        <p:txBody>
          <a:bodyPr/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Art II UmgrStG iVm § 2 UmwG</a:t>
            </a:r>
          </a:p>
          <a:p>
            <a:pPr marL="266700" marR="0" lvl="0" indent="-266700" algn="l" defTabSz="9143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Betrieb einer Kapitalgesellschaft wird als Einzelunternehmen weitergeführt</a:t>
            </a:r>
          </a:p>
          <a:p>
            <a:pPr marL="266700" marR="0" lvl="0" indent="-266700" algn="l" defTabSz="9143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Vermögen geht im Wege der Gesamtrechtsnachfolge auf den Hauptgesellschafter über</a:t>
            </a:r>
          </a:p>
          <a:p>
            <a:pPr marL="266700" marR="0" lvl="0" indent="-266700" algn="l" defTabSz="91430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Keine Aufdeckung stiller Reserven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64ED33-428C-395E-0FBD-7E306C693127}"/>
              </a:ext>
            </a:extLst>
          </p:cNvPr>
          <p:cNvSpPr txBox="1"/>
          <p:nvPr/>
        </p:nvSpPr>
        <p:spPr>
          <a:xfrm>
            <a:off x="2644275" y="209263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KapGes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AA1F0BA-D401-238E-4D96-5CBC169B4DF1}"/>
              </a:ext>
            </a:extLst>
          </p:cNvPr>
          <p:cNvSpPr txBox="1"/>
          <p:nvPr/>
        </p:nvSpPr>
        <p:spPr>
          <a:xfrm>
            <a:off x="5963804" y="2092629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e.U.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72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9E4223-C3D7-0F18-41B6-8B664A11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7295924" cy="903822"/>
          </a:xfrm>
        </p:spPr>
        <p:txBody>
          <a:bodyPr/>
          <a:lstStyle/>
          <a:p>
            <a:r>
              <a:rPr lang="de-DE" dirty="0"/>
              <a:t>Sachverhalt – Anrechnung MiKöSt (Regelfall)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C5DFAA-0ECB-738E-3E62-309D791D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4" descr="Bangunan Perusahaan Bisnis - Gambar gratis di Pixabay">
            <a:extLst>
              <a:ext uri="{FF2B5EF4-FFF2-40B4-BE49-F238E27FC236}">
                <a16:creationId xmlns:a16="http://schemas.microsoft.com/office/drawing/2014/main" id="{B3C9A58F-375C-6D3C-19F8-A51EC755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4" y="3420209"/>
            <a:ext cx="1598515" cy="15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Courthouse or bank detailed icon.">
            <a:extLst>
              <a:ext uri="{FF2B5EF4-FFF2-40B4-BE49-F238E27FC236}">
                <a16:creationId xmlns:a16="http://schemas.microsoft.com/office/drawing/2014/main" id="{F676B191-2D40-6A00-78E5-D14A718E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06" y="1205345"/>
            <a:ext cx="1568587" cy="15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feil nach rechts 39">
            <a:extLst>
              <a:ext uri="{FF2B5EF4-FFF2-40B4-BE49-F238E27FC236}">
                <a16:creationId xmlns:a16="http://schemas.microsoft.com/office/drawing/2014/main" id="{627C609E-25C3-293A-22D1-86535CABEDED}"/>
              </a:ext>
            </a:extLst>
          </p:cNvPr>
          <p:cNvSpPr/>
          <p:nvPr/>
        </p:nvSpPr>
        <p:spPr>
          <a:xfrm rot="19487628">
            <a:off x="1814105" y="2838028"/>
            <a:ext cx="2037444" cy="1029209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Entrichtung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MiKöst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3" name="Picture 4" descr="Bangunan Perusahaan Bisnis - Gambar gratis di Pixabay">
            <a:extLst>
              <a:ext uri="{FF2B5EF4-FFF2-40B4-BE49-F238E27FC236}">
                <a16:creationId xmlns:a16="http://schemas.microsoft.com/office/drawing/2014/main" id="{2C9FF613-B37D-43D0-80A2-9E21D897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30" y="3561164"/>
            <a:ext cx="1598515" cy="15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2465FD1-83CD-AF74-8163-636B04730CF5}"/>
              </a:ext>
            </a:extLst>
          </p:cNvPr>
          <p:cNvSpPr txBox="1"/>
          <p:nvPr/>
        </p:nvSpPr>
        <p:spPr>
          <a:xfrm>
            <a:off x="331117" y="1382801"/>
            <a:ext cx="34980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§ 24 Abs 4 Z 1 KStG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KapGes haben jährlich 5% der gesetzlichen Mindesthöhe 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Grund-/Stammkapitals 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entrichten (MiKöSt)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Pfeil nach rechts 40">
            <a:extLst>
              <a:ext uri="{FF2B5EF4-FFF2-40B4-BE49-F238E27FC236}">
                <a16:creationId xmlns:a16="http://schemas.microsoft.com/office/drawing/2014/main" id="{FA800D93-1784-5A37-33F7-BC664C3C5C9C}"/>
              </a:ext>
            </a:extLst>
          </p:cNvPr>
          <p:cNvSpPr/>
          <p:nvPr/>
        </p:nvSpPr>
        <p:spPr>
          <a:xfrm rot="2012608">
            <a:off x="5370716" y="2853998"/>
            <a:ext cx="2037444" cy="1029209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Anrechnung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MiKöst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84E12-1FF4-7E40-BBB1-4D221D141922}"/>
              </a:ext>
            </a:extLst>
          </p:cNvPr>
          <p:cNvSpPr txBox="1"/>
          <p:nvPr/>
        </p:nvSpPr>
        <p:spPr>
          <a:xfrm>
            <a:off x="5963332" y="1382801"/>
            <a:ext cx="2910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§ 24 Abs 4 Z 4 KStG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MiKöSt kann in Folgejahren als Vorauszahlung angerechnet werden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E18AF0-E41B-3030-7285-0BFE4DD50B17}"/>
              </a:ext>
            </a:extLst>
          </p:cNvPr>
          <p:cNvSpPr txBox="1"/>
          <p:nvPr/>
        </p:nvSpPr>
        <p:spPr>
          <a:xfrm>
            <a:off x="4356106" y="1434454"/>
            <a:ext cx="44114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13D6412E-FFC2-58B3-FDDE-A89E76ABA4CA}"/>
              </a:ext>
            </a:extLst>
          </p:cNvPr>
          <p:cNvGraphicFramePr>
            <a:graphicFrameLocks noGrp="1"/>
          </p:cNvGraphicFramePr>
          <p:nvPr/>
        </p:nvGraphicFramePr>
        <p:xfrm>
          <a:off x="3792385" y="2740365"/>
          <a:ext cx="1568588" cy="10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294">
                  <a:extLst>
                    <a:ext uri="{9D8B030D-6E8A-4147-A177-3AD203B41FA5}">
                      <a16:colId xmlns:a16="http://schemas.microsoft.com/office/drawing/2014/main" val="447337343"/>
                    </a:ext>
                  </a:extLst>
                </a:gridCol>
                <a:gridCol w="784294">
                  <a:extLst>
                    <a:ext uri="{9D8B030D-6E8A-4147-A177-3AD203B41FA5}">
                      <a16:colId xmlns:a16="http://schemas.microsoft.com/office/drawing/2014/main" val="3680025302"/>
                    </a:ext>
                  </a:extLst>
                </a:gridCol>
              </a:tblGrid>
              <a:tr h="319827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MiKöSt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KöSt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64390"/>
                  </a:ext>
                </a:extLst>
              </a:tr>
              <a:tr h="70301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06487"/>
                  </a:ext>
                </a:extLst>
              </a:tr>
            </a:tbl>
          </a:graphicData>
        </a:graphic>
      </p:graphicFrame>
      <p:pic>
        <p:nvPicPr>
          <p:cNvPr id="12" name="Picture 16">
            <a:extLst>
              <a:ext uri="{FF2B5EF4-FFF2-40B4-BE49-F238E27FC236}">
                <a16:creationId xmlns:a16="http://schemas.microsoft.com/office/drawing/2014/main" id="{4E8E12CE-E52A-9CEF-37FB-E328F353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4" y="4065104"/>
            <a:ext cx="882646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3618AEED-7BBB-16B4-565F-F489C8E8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20" y="4039724"/>
            <a:ext cx="882646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B7939E-AA46-DE3A-159E-A3D04A19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4" y="3931718"/>
            <a:ext cx="882646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1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944 L 0.06823 -0.00667 C 0.08246 -0.01139 0.09948 -0.02584 0.11475 -0.04639 C 0.13229 -0.07 0.14305 -0.09417 0.14757 -0.11611 L 0.17378 -0.21834 " pathEditMode="relative" rAng="19140000" ptsTypes="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9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5 L -0.05573 -0.02722 C -0.06858 -0.03334 -0.08524 -0.0475 -0.10121 -0.06556 C -0.11875 -0.08806 -0.1309 -0.10945 -0.13698 -0.12861 L -0.17066 -0.21528 " pathEditMode="relative" rAng="2280000" ptsTypes="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9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21834 L 0.20816 -0.18639 C 0.21458 -0.17917 0.22448 -0.175 0.23454 -0.175 C 0.24618 -0.175 0.25555 -0.17917 0.26198 -0.18639 L 0.29323 -0.21834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2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EED47E19-EEBA-457E-0CE2-73077F701679}"/>
              </a:ext>
            </a:extLst>
          </p:cNvPr>
          <p:cNvSpPr/>
          <p:nvPr/>
        </p:nvSpPr>
        <p:spPr>
          <a:xfrm>
            <a:off x="3343838" y="4085570"/>
            <a:ext cx="2906828" cy="1022587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verschmelzende Umwandlung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9E4223-C3D7-0F18-41B6-8B664A11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Sachverhalt – Anrechnung MiKöSt</a:t>
            </a:r>
          </a:p>
        </p:txBody>
      </p:sp>
      <p:pic>
        <p:nvPicPr>
          <p:cNvPr id="2" name="Picture 4" descr="Bangunan Perusahaan Bisnis - Gambar gratis di Pixabay">
            <a:extLst>
              <a:ext uri="{FF2B5EF4-FFF2-40B4-BE49-F238E27FC236}">
                <a16:creationId xmlns:a16="http://schemas.microsoft.com/office/drawing/2014/main" id="{B3C9A58F-375C-6D3C-19F8-A51EC755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4" y="3420209"/>
            <a:ext cx="1598515" cy="15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Courthouse or bank detailed icon.">
            <a:extLst>
              <a:ext uri="{FF2B5EF4-FFF2-40B4-BE49-F238E27FC236}">
                <a16:creationId xmlns:a16="http://schemas.microsoft.com/office/drawing/2014/main" id="{F676B191-2D40-6A00-78E5-D14A718E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06" y="1205345"/>
            <a:ext cx="1568587" cy="15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feil nach rechts 39">
            <a:extLst>
              <a:ext uri="{FF2B5EF4-FFF2-40B4-BE49-F238E27FC236}">
                <a16:creationId xmlns:a16="http://schemas.microsoft.com/office/drawing/2014/main" id="{627C609E-25C3-293A-22D1-86535CABEDED}"/>
              </a:ext>
            </a:extLst>
          </p:cNvPr>
          <p:cNvSpPr/>
          <p:nvPr/>
        </p:nvSpPr>
        <p:spPr>
          <a:xfrm rot="19487628">
            <a:off x="1814105" y="2838028"/>
            <a:ext cx="2037444" cy="1029209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Entrichtung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MiKöst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1" name="Pfeil nach rechts 40">
            <a:extLst>
              <a:ext uri="{FF2B5EF4-FFF2-40B4-BE49-F238E27FC236}">
                <a16:creationId xmlns:a16="http://schemas.microsoft.com/office/drawing/2014/main" id="{FA800D93-1784-5A37-33F7-BC664C3C5C9C}"/>
              </a:ext>
            </a:extLst>
          </p:cNvPr>
          <p:cNvSpPr/>
          <p:nvPr/>
        </p:nvSpPr>
        <p:spPr>
          <a:xfrm rot="2012608">
            <a:off x="5370716" y="2853998"/>
            <a:ext cx="2037444" cy="1029209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Anrechnung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MiKöst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84E12-1FF4-7E40-BBB1-4D221D141922}"/>
              </a:ext>
            </a:extLst>
          </p:cNvPr>
          <p:cNvSpPr txBox="1"/>
          <p:nvPr/>
        </p:nvSpPr>
        <p:spPr>
          <a:xfrm>
            <a:off x="5963332" y="1382801"/>
            <a:ext cx="2910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§ 9 Abs 8 UmgrStG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Noch nicht verrechnete MiKöSt ist auf Einkommensteuer anzurechnen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E18AF0-E41B-3030-7285-0BFE4DD50B17}"/>
              </a:ext>
            </a:extLst>
          </p:cNvPr>
          <p:cNvSpPr txBox="1"/>
          <p:nvPr/>
        </p:nvSpPr>
        <p:spPr>
          <a:xfrm>
            <a:off x="4356106" y="1434454"/>
            <a:ext cx="44114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2" descr="Geschäftsmann Vektor Clipart Bild -cart2156-CoolCLIPS.com">
            <a:extLst>
              <a:ext uri="{FF2B5EF4-FFF2-40B4-BE49-F238E27FC236}">
                <a16:creationId xmlns:a16="http://schemas.microsoft.com/office/drawing/2014/main" id="{D16831C8-919D-D050-3D58-2114B0C4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5" y="4002760"/>
            <a:ext cx="634867" cy="9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3E9378-991C-4155-AD7D-A50B4A1356A3}"/>
              </a:ext>
            </a:extLst>
          </p:cNvPr>
          <p:cNvSpPr txBox="1"/>
          <p:nvPr/>
        </p:nvSpPr>
        <p:spPr>
          <a:xfrm>
            <a:off x="6277170" y="4453553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e.U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5F4F3C6-D1D0-29C1-7E5F-F799B6561562}"/>
              </a:ext>
            </a:extLst>
          </p:cNvPr>
          <p:cNvSpPr txBox="1"/>
          <p:nvPr/>
        </p:nvSpPr>
        <p:spPr>
          <a:xfrm>
            <a:off x="4041913" y="3670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4A776645-5AFE-81D5-5898-25E954EA0247}"/>
              </a:ext>
            </a:extLst>
          </p:cNvPr>
          <p:cNvGraphicFramePr>
            <a:graphicFrameLocks noGrp="1"/>
          </p:cNvGraphicFramePr>
          <p:nvPr/>
        </p:nvGraphicFramePr>
        <p:xfrm>
          <a:off x="3792385" y="2740365"/>
          <a:ext cx="1568588" cy="102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294">
                  <a:extLst>
                    <a:ext uri="{9D8B030D-6E8A-4147-A177-3AD203B41FA5}">
                      <a16:colId xmlns:a16="http://schemas.microsoft.com/office/drawing/2014/main" val="447337343"/>
                    </a:ext>
                  </a:extLst>
                </a:gridCol>
                <a:gridCol w="784294">
                  <a:extLst>
                    <a:ext uri="{9D8B030D-6E8A-4147-A177-3AD203B41FA5}">
                      <a16:colId xmlns:a16="http://schemas.microsoft.com/office/drawing/2014/main" val="3680025302"/>
                    </a:ext>
                  </a:extLst>
                </a:gridCol>
              </a:tblGrid>
              <a:tr h="319827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MiKöSt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ESt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64390"/>
                  </a:ext>
                </a:extLst>
              </a:tr>
              <a:tr h="70301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0648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A6E5362B-08B5-5FB2-BF8C-0870DEB8988C}"/>
              </a:ext>
            </a:extLst>
          </p:cNvPr>
          <p:cNvSpPr txBox="1"/>
          <p:nvPr/>
        </p:nvSpPr>
        <p:spPr>
          <a:xfrm>
            <a:off x="2340000" y="445355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GmbH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8CE03EEE-132B-B2B4-5EE3-83AD4C9B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65" y="4166118"/>
            <a:ext cx="882646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3DDC7EEA-AE56-12A1-6957-0D0AA11F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20" y="4039724"/>
            <a:ext cx="882646" cy="8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C5DFAA-0ECB-738E-3E62-309D791D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70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1944 L 0.06788 -0.00667 C 0.08211 -0.01139 0.09913 -0.02584 0.11441 -0.04639 C 0.13194 -0.07 0.1427 -0.09417 0.14722 -0.11611 L 0.17343 -0.21834 " pathEditMode="relative" rAng="1914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9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945 L 0.06788 -0.00667 C 0.08212 -0.01139 0.09913 -0.02583 0.11441 -0.04639 C 0.13195 -0.07 0.14271 -0.09417 0.14722 -0.11611 L 0.17344 -0.21833 " pathEditMode="relative" rAng="19140000" ptsTypes="AA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9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416 L 0.68489 0.02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1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21834 L 0.20816 -0.18639 C 0.21458 -0.17917 0.22448 -0.175 0.23454 -0.175 C 0.24618 -0.175 0.25555 -0.17917 0.26198 -0.18639 L 0.29323 -0.21834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2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15" grpId="0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9E4223-C3D7-0F18-41B6-8B664A11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Sachverhalt – Gutschrift MiKöSt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C5DFAA-0ECB-738E-3E62-309D791DC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011AD34A-B541-74C5-EB09-2E5FED56F2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2756" y="2015835"/>
          <a:ext cx="3731777" cy="270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0A806E02-E9B6-B1F8-2364-189E01C021F6}"/>
              </a:ext>
            </a:extLst>
          </p:cNvPr>
          <p:cNvSpPr txBox="1"/>
          <p:nvPr/>
        </p:nvSpPr>
        <p:spPr>
          <a:xfrm>
            <a:off x="1378914" y="1397254"/>
            <a:ext cx="25266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◼︎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Mindestkörperschaftsteuer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◼︎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Einkommensteuer</a:t>
            </a:r>
          </a:p>
        </p:txBody>
      </p:sp>
      <p:pic>
        <p:nvPicPr>
          <p:cNvPr id="11" name="Grafik 10" descr="Benutzer mit einfarbiger Füllung">
            <a:extLst>
              <a:ext uri="{FF2B5EF4-FFF2-40B4-BE49-F238E27FC236}">
                <a16:creationId xmlns:a16="http://schemas.microsoft.com/office/drawing/2014/main" id="{A723B6E0-3873-C789-6CFD-E2952329A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0510" y="1696544"/>
            <a:ext cx="181074" cy="181074"/>
          </a:xfrm>
          <a:prstGeom prst="rect">
            <a:avLst/>
          </a:prstGeom>
        </p:spPr>
      </p:pic>
      <p:pic>
        <p:nvPicPr>
          <p:cNvPr id="15" name="Grafik 14" descr="Gebäude mit einfarbiger Füllung">
            <a:extLst>
              <a:ext uri="{FF2B5EF4-FFF2-40B4-BE49-F238E27FC236}">
                <a16:creationId xmlns:a16="http://schemas.microsoft.com/office/drawing/2014/main" id="{21312508-1356-F9B8-F397-A43604798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568" y="1414074"/>
            <a:ext cx="217798" cy="21779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D6F5239-5E6C-5B12-A101-D8D97ED1528C}"/>
              </a:ext>
            </a:extLst>
          </p:cNvPr>
          <p:cNvSpPr txBox="1"/>
          <p:nvPr/>
        </p:nvSpPr>
        <p:spPr>
          <a:xfrm>
            <a:off x="1400400" y="4583811"/>
            <a:ext cx="2829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volle Anrechnung         Begrenzung mit ESt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B7A8F7A1-7678-4367-79B0-96233B70BD6C}"/>
              </a:ext>
            </a:extLst>
          </p:cNvPr>
          <p:cNvSpPr txBox="1">
            <a:spLocks/>
          </p:cNvSpPr>
          <p:nvPr/>
        </p:nvSpPr>
        <p:spPr>
          <a:xfrm>
            <a:off x="4702111" y="2015835"/>
            <a:ext cx="4213010" cy="2920733"/>
          </a:xfrm>
          <a:prstGeom prst="rect">
            <a:avLst/>
          </a:prstGeom>
        </p:spPr>
        <p:txBody>
          <a:bodyPr vert="horz" lIns="0" tIns="45715" rIns="0" bIns="45715" rtlCol="0">
            <a:normAutofit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Veranlagungsjahr 2011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Noch nicht verrechnete MiKöSt: 19.509 €</a:t>
            </a: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Einkommensteuerbetrag: 8.872 €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itchFamily="2" charset="2"/>
              </a:rPr>
              <a:t>FA rechnete MiKöSt im Ausmaß der errechneten Einkommensteuer an</a:t>
            </a: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itchFamily="2" charset="2"/>
              </a:rPr>
              <a:t>Beschwerdeführer vertrat Ansicht, dass MiKöSt in Form einer Gutschrift zur Gänze zu berücksichtigen sei</a:t>
            </a: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itchFamily="2" charset="2"/>
              </a:rPr>
              <a:t>VwGH bestätigte Auffassung des FA &amp; BFG</a:t>
            </a:r>
          </a:p>
          <a:p>
            <a:pPr marL="266700" marR="0" lvl="0" indent="-26670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pitchFamily="2" charset="2"/>
              <a:buChar char="à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81E12C-D49C-B1DC-24D1-3E83C0E3745C}"/>
              </a:ext>
            </a:extLst>
          </p:cNvPr>
          <p:cNvSpPr txBox="1"/>
          <p:nvPr/>
        </p:nvSpPr>
        <p:spPr>
          <a:xfrm rot="16200000">
            <a:off x="1079217" y="3276044"/>
            <a:ext cx="1986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Steuerlast             Gutschrift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3AF2DD-EA77-5DCA-0BA4-568AA5DFE8B5}"/>
              </a:ext>
            </a:extLst>
          </p:cNvPr>
          <p:cNvSpPr txBox="1"/>
          <p:nvPr/>
        </p:nvSpPr>
        <p:spPr>
          <a:xfrm rot="16200000">
            <a:off x="2387974" y="3276044"/>
            <a:ext cx="1986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Steuerlast</a:t>
            </a:r>
          </a:p>
        </p:txBody>
      </p:sp>
    </p:spTree>
    <p:extLst>
      <p:ext uri="{BB962C8B-B14F-4D97-AF65-F5344CB8AC3E}">
        <p14:creationId xmlns:p14="http://schemas.microsoft.com/office/powerpoint/2010/main" val="4125966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FF61508-AF59-F2DD-300C-C4D6FD2C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>
                <a:latin typeface="+mj-lt"/>
              </a:rPr>
              <a:t>§ 9 Abs 8 </a:t>
            </a:r>
            <a:r>
              <a:rPr lang="de-DE" dirty="0" err="1">
                <a:latin typeface="+mj-lt"/>
              </a:rPr>
              <a:t>UmgrStG</a:t>
            </a:r>
            <a:r>
              <a:rPr lang="de-DE" sz="2400" b="1" dirty="0">
                <a:latin typeface="+mj-lt"/>
              </a:rPr>
              <a:t> im Zeitverlauf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26DD86-5649-D24C-C201-54DA151C7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98EFBCC-6B0E-2FEE-1263-F9FAFF4E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64" y="1194330"/>
            <a:ext cx="8627166" cy="1097548"/>
          </a:xfr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  <a:effectLst>
            <a:softEdge rad="0"/>
          </a:effectLst>
        </p:spPr>
        <p:txBody>
          <a:bodyPr vert="horz" lIns="0" tIns="45715" rIns="0" bIns="45715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200" b="1" dirty="0">
                <a:solidFill>
                  <a:srgbClr val="000000"/>
                </a:solidFill>
              </a:rPr>
              <a:t>BGBl I </a:t>
            </a:r>
            <a:r>
              <a:rPr lang="de-DE" sz="1200" b="1" dirty="0" err="1">
                <a:solidFill>
                  <a:srgbClr val="000000"/>
                </a:solidFill>
              </a:rPr>
              <a:t>Nr</a:t>
            </a:r>
            <a:r>
              <a:rPr lang="de-DE" sz="1200" b="1" dirty="0">
                <a:solidFill>
                  <a:srgbClr val="000000"/>
                </a:solidFill>
              </a:rPr>
              <a:t> 79/2011</a:t>
            </a:r>
            <a:endParaRPr lang="de-DE" sz="12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de-DE" sz="1200" b="0" i="0" dirty="0">
                <a:solidFill>
                  <a:srgbClr val="000000"/>
                </a:solidFill>
                <a:effectLst/>
              </a:rPr>
              <a:t>[…] </a:t>
            </a:r>
            <a:r>
              <a:rPr lang="de-AT" sz="1200" i="0" u="none" strike="noStrike" dirty="0">
                <a:solidFill>
                  <a:srgbClr val="000000"/>
                </a:solidFill>
                <a:effectLst/>
              </a:rPr>
              <a:t>§ 24 Abs. 4 des Körperschaftsteuergesetzes </a:t>
            </a:r>
            <a:r>
              <a:rPr lang="de-AT" sz="1200" b="0" i="0" u="none" strike="noStrike" dirty="0">
                <a:solidFill>
                  <a:srgbClr val="000000"/>
                </a:solidFill>
                <a:effectLst/>
              </a:rPr>
              <a:t>1988 gilt für </a:t>
            </a:r>
            <a:r>
              <a:rPr lang="de-AT" sz="1200" i="0" u="none" strike="noStrike" dirty="0">
                <a:solidFill>
                  <a:srgbClr val="000000"/>
                </a:solidFill>
                <a:effectLst/>
              </a:rPr>
              <a:t>natürliche Personen als Rechtsnachfolger</a:t>
            </a:r>
            <a:r>
              <a:rPr lang="de-AT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AT" sz="1200" b="0" i="0" u="none" strike="noStrike" dirty="0">
                <a:solidFill>
                  <a:srgbClr val="000000"/>
                </a:solidFill>
                <a:effectLst/>
              </a:rPr>
              <a:t>mit der Maßgabe, </a:t>
            </a:r>
            <a:r>
              <a:rPr lang="de-AT" sz="1200" b="0" i="0" u="none" strike="noStrike" dirty="0" err="1">
                <a:solidFill>
                  <a:srgbClr val="000000"/>
                </a:solidFill>
                <a:effectLst/>
              </a:rPr>
              <a:t>daß</a:t>
            </a:r>
            <a:r>
              <a:rPr lang="de-AT" sz="1200" b="0" i="0" u="none" strike="noStrike" dirty="0">
                <a:solidFill>
                  <a:srgbClr val="000000"/>
                </a:solidFill>
                <a:effectLst/>
              </a:rPr>
              <a:t> die Mindeststeuern im Ausmaß entstehender Einkommensteuerschulden nach Berücksichtigung der in § 46 Abs. 1 des Einkommensteuergesetzes 1988 genannten Beträge anzurechnen sind. </a:t>
            </a:r>
            <a:r>
              <a:rPr lang="de-AT" sz="1200" b="0" i="0" u="none" strike="noStrike" dirty="0">
                <a:solidFill>
                  <a:srgbClr val="FF0000"/>
                </a:solidFill>
                <a:effectLst/>
              </a:rPr>
              <a:t>§ 46 Abs. 2 des Einkommensteuergesetzes 1988 ist nicht anzuwenden.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848B513-352E-B014-8BF7-BA7B537AAE33}"/>
              </a:ext>
            </a:extLst>
          </p:cNvPr>
          <p:cNvSpPr txBox="1">
            <a:spLocks/>
          </p:cNvSpPr>
          <p:nvPr/>
        </p:nvSpPr>
        <p:spPr>
          <a:xfrm>
            <a:off x="270764" y="2394377"/>
            <a:ext cx="8627166" cy="1097549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  <a:effectLst>
            <a:softEdge rad="0"/>
          </a:effectLst>
        </p:spPr>
        <p:txBody>
          <a:bodyPr vert="horz" lIns="0" tIns="45715" rIns="0" bIns="45715" rtlCol="0" anchor="t">
            <a:normAutofit lnSpcReduction="1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BGBl I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Nr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112/2011, für den Sachverhalt anwendbare Rechtslage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[…] </a:t>
            </a: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 24 Abs. 4 Z 4 des Körperschaftsteuergesetzes 1988 gilt für natürliche Personen als Rechtsnachfolger, wenn der Betrieb nach § 7 Abs. 1 am Ende des Jahres, für das die Anrechnung erfolgen soll, noch vorhanden ist; unabhängig von diesem Betriebserfordernis ist auf die Einkommensteuer, die auf Veräußerungsgewinne gemäß § 24 des Einkommensteuergesetzes 1988 dieses Betriebes entfällt, eine Anrechnung vorzunehmen.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2314FAD-39D1-6672-6120-7A60593D320E}"/>
              </a:ext>
            </a:extLst>
          </p:cNvPr>
          <p:cNvSpPr txBox="1">
            <a:spLocks/>
          </p:cNvSpPr>
          <p:nvPr/>
        </p:nvSpPr>
        <p:spPr>
          <a:xfrm>
            <a:off x="270764" y="3642733"/>
            <a:ext cx="8627166" cy="1469594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  <a:effectLst>
            <a:softEdge rad="0"/>
          </a:effectLst>
        </p:spPr>
        <p:txBody>
          <a:bodyPr vert="horz" lIns="0" tIns="45715" rIns="0" bIns="45715" rtlCol="0">
            <a:normAutofit fontScale="70000" lnSpcReduction="20000"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BGBl I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Nr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112/2012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0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[…] § 24 Abs. 4 Z 4 des Körperschaftsteuergesetzes 1988 gilt für natürliche Personen als Rechtsnachfolger, wenn der Betrieb nach § 7 Abs. 1 am Ende des Jahres, für das die Anrechnung erfolgen soll, noch vorhanden ist; unabhängig von diesem Betriebserfordernis ist auf die Einkommensteuer, die auf Veräußerungsgewinne gemäß § 24 des Einkommensteuergesetzes 1988 dieses Betriebes entfällt, eine Anrechnung vorzunehmen. 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 46 Abs. 2 des Einkommensteuergesetzes 1988 ist nicht anzuwenden.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6D3"/>
              </a:buClr>
              <a:buSzTx/>
              <a:buFont typeface="Wingdings" charset="2"/>
              <a:buNone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1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6B49EA-6B90-80F7-7964-DB9B9289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Rechtslage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D83002-E6F7-C0B8-70A0-CA4B1ADC1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20F7C4-D113-BC4A-C947-AF43C485FE66}"/>
              </a:ext>
            </a:extLst>
          </p:cNvPr>
          <p:cNvSpPr txBox="1"/>
          <p:nvPr/>
        </p:nvSpPr>
        <p:spPr>
          <a:xfrm>
            <a:off x="462019" y="3700113"/>
            <a:ext cx="7759644" cy="1131079"/>
          </a:xfrm>
          <a:prstGeom prst="rect">
            <a:avLst/>
          </a:prstGeom>
          <a:solidFill>
            <a:schemeClr val="accent2">
              <a:lumMod val="25000"/>
              <a:lumOff val="75000"/>
              <a:alpha val="2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46 Abs 2 EStG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Ist die Einkommensteuerschuld kleiner als die Summe der Beträge, die nach Abs. 1 anzurechnen sind, so wird der 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Unterschiedsbetrag gutgeschrieben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Verdan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723FB0-76A5-6E81-CED7-EE394EA2726E}"/>
              </a:ext>
            </a:extLst>
          </p:cNvPr>
          <p:cNvSpPr txBox="1"/>
          <p:nvPr/>
        </p:nvSpPr>
        <p:spPr>
          <a:xfrm>
            <a:off x="462019" y="1344613"/>
            <a:ext cx="7759644" cy="2054409"/>
          </a:xfrm>
          <a:prstGeom prst="rect">
            <a:avLst/>
          </a:prstGeom>
          <a:solidFill>
            <a:schemeClr val="accent2">
              <a:lumMod val="25000"/>
              <a:lumOff val="75000"/>
              <a:alpha val="2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24 Abs 4 Z4 KStG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Die Mindeststeuer ist in dem Umfang, in dem sie die tatsächliche Körperschaftsteuerschuld übersteigt, wie eine Vorauszahlung im Sinne des § 45 des Einkommensteuergesetzes 1988 anzurechnen. Die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Anrechnung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 ist mit jenem Betrag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begrenzt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mit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 dem die im Veranlagungsjahr oder in den folgenden Veranlagungszeiträumen entstehende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tatsächliche Körperschaftsteuerschuld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den sich aus den Z 1 bis 3 für diesen Veranlagungszeitraum ergebenden Betrag übersteigt.</a:t>
            </a:r>
          </a:p>
        </p:txBody>
      </p:sp>
    </p:spTree>
    <p:extLst>
      <p:ext uri="{BB962C8B-B14F-4D97-AF65-F5344CB8AC3E}">
        <p14:creationId xmlns:p14="http://schemas.microsoft.com/office/powerpoint/2010/main" val="375659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EBE06-A380-7C30-5CC6-F02BB76B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8" y="1344614"/>
            <a:ext cx="7759644" cy="1716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lvl="1" indent="0">
              <a:lnSpc>
                <a:spcPct val="150000"/>
              </a:lnSpc>
              <a:buNone/>
            </a:pPr>
            <a:r>
              <a:rPr lang="de-DE" sz="1900" i="1" dirty="0">
                <a:latin typeface="Georgia" charset="0"/>
              </a:rPr>
              <a:t>Kann nach einer Umwandlung </a:t>
            </a:r>
            <a:r>
              <a:rPr lang="de-DE" sz="1900" i="1" dirty="0" err="1">
                <a:latin typeface="Georgia" charset="0"/>
              </a:rPr>
              <a:t>iSd</a:t>
            </a:r>
            <a:r>
              <a:rPr lang="de-DE" sz="1900" i="1" dirty="0">
                <a:latin typeface="Georgia" charset="0"/>
              </a:rPr>
              <a:t> Art II </a:t>
            </a:r>
            <a:r>
              <a:rPr lang="de-DE" sz="1900" i="1" dirty="0" err="1">
                <a:latin typeface="Georgia" charset="0"/>
              </a:rPr>
              <a:t>UmgrStG</a:t>
            </a:r>
            <a:r>
              <a:rPr lang="de-DE" sz="1900" i="1" dirty="0">
                <a:latin typeface="Georgia" charset="0"/>
              </a:rPr>
              <a:t> die Anrechnung von </a:t>
            </a:r>
            <a:r>
              <a:rPr lang="de-DE" sz="1900" i="1" dirty="0" err="1">
                <a:latin typeface="Georgia" charset="0"/>
              </a:rPr>
              <a:t>MiKöSt</a:t>
            </a:r>
            <a:r>
              <a:rPr lang="de-DE" sz="1900" i="1" dirty="0">
                <a:latin typeface="Georgia" charset="0"/>
              </a:rPr>
              <a:t> auf die Einkommensteuer </a:t>
            </a:r>
            <a:r>
              <a:rPr lang="de-DE" sz="1900" i="1" dirty="0" err="1">
                <a:latin typeface="Georgia" charset="0"/>
              </a:rPr>
              <a:t>gem</a:t>
            </a:r>
            <a:r>
              <a:rPr lang="de-DE" sz="1900" i="1" dirty="0">
                <a:latin typeface="Georgia" charset="0"/>
              </a:rPr>
              <a:t> § 9 Abs 8 </a:t>
            </a:r>
            <a:r>
              <a:rPr lang="de-DE" sz="1900" i="1" dirty="0" err="1">
                <a:latin typeface="Georgia" charset="0"/>
              </a:rPr>
              <a:t>UmgrStG</a:t>
            </a:r>
            <a:r>
              <a:rPr lang="de-DE" sz="1900" i="1" dirty="0">
                <a:latin typeface="Georgia" charset="0"/>
              </a:rPr>
              <a:t> zu einer Einkommensteuergutschrift führen?</a:t>
            </a:r>
            <a:endParaRPr lang="de-AT" sz="1900" i="1" dirty="0">
              <a:latin typeface="Georgia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01F3B4-FC1A-6696-D55D-85C2AE7C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Rechtsfrage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FC6594-AD07-0BB3-2DC5-07AFC3E16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87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Allgemeiner Ablauf </a:t>
            </a:r>
          </a:p>
        </p:txBody>
      </p:sp>
      <p:graphicFrame>
        <p:nvGraphicFramePr>
          <p:cNvPr id="21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55452"/>
              </p:ext>
            </p:extLst>
          </p:nvPr>
        </p:nvGraphicFramePr>
        <p:xfrm>
          <a:off x="1266778" y="1175833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Vergabe der Case Studies (Team aus bis zu 6 Personen)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727954"/>
              </p:ext>
            </p:extLst>
          </p:nvPr>
        </p:nvGraphicFramePr>
        <p:xfrm>
          <a:off x="1266782" y="1448159"/>
          <a:ext cx="642944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604">
                <a:tc>
                  <a:txBody>
                    <a:bodyPr/>
                    <a:lstStyle/>
                    <a:p>
                      <a:pPr marL="0" algn="l" defTabSz="914306" rtl="0" eaLnBrk="1" latinLnBrk="0" hangingPunct="1"/>
                      <a:r>
                        <a:rPr lang="de-AT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Vorbesprechung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082843"/>
              </p:ext>
            </p:extLst>
          </p:nvPr>
        </p:nvGraphicFramePr>
        <p:xfrm>
          <a:off x="1266782" y="1715439"/>
          <a:ext cx="642944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  <a:latin typeface="+mn-lt"/>
                        </a:rPr>
                        <a:t>Dispositionsabgabe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50968"/>
              </p:ext>
            </p:extLst>
          </p:nvPr>
        </p:nvGraphicFramePr>
        <p:xfrm>
          <a:off x="1266782" y="1982719"/>
          <a:ext cx="642944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Dispositionsbesprechung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92272"/>
              </p:ext>
            </p:extLst>
          </p:nvPr>
        </p:nvGraphicFramePr>
        <p:xfrm>
          <a:off x="1266778" y="2339909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86881"/>
              </p:ext>
            </p:extLst>
          </p:nvPr>
        </p:nvGraphicFramePr>
        <p:xfrm>
          <a:off x="1266778" y="2611376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3350"/>
              </p:ext>
            </p:extLst>
          </p:nvPr>
        </p:nvGraphicFramePr>
        <p:xfrm>
          <a:off x="1266758" y="2881984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41302"/>
              </p:ext>
            </p:extLst>
          </p:nvPr>
        </p:nvGraphicFramePr>
        <p:xfrm>
          <a:off x="1266758" y="3149264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11392"/>
              </p:ext>
            </p:extLst>
          </p:nvPr>
        </p:nvGraphicFramePr>
        <p:xfrm>
          <a:off x="1266758" y="3407308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2011"/>
              </p:ext>
            </p:extLst>
          </p:nvPr>
        </p:nvGraphicFramePr>
        <p:xfrm>
          <a:off x="1266729" y="3667566"/>
          <a:ext cx="6429398" cy="274320"/>
        </p:xfrm>
        <a:graphic>
          <a:graphicData uri="http://schemas.openxmlformats.org/drawingml/2006/table">
            <a:tbl>
              <a:tblPr/>
              <a:tblGrid>
                <a:gridCol w="642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Einheit: 3x Einführung, Case-Study und Diskussion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263989"/>
              </p:ext>
            </p:extLst>
          </p:nvPr>
        </p:nvGraphicFramePr>
        <p:xfrm>
          <a:off x="1266733" y="3939668"/>
          <a:ext cx="642944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Klausur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Pfeil nach unten 45"/>
          <p:cNvSpPr/>
          <p:nvPr/>
        </p:nvSpPr>
        <p:spPr>
          <a:xfrm>
            <a:off x="7976545" y="1175833"/>
            <a:ext cx="357187" cy="359070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AT"/>
          </a:p>
        </p:txBody>
      </p:sp>
      <p:graphicFrame>
        <p:nvGraphicFramePr>
          <p:cNvPr id="3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11609"/>
              </p:ext>
            </p:extLst>
          </p:nvPr>
        </p:nvGraphicFramePr>
        <p:xfrm>
          <a:off x="1266733" y="4492214"/>
          <a:ext cx="642944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Klausur Nachtermin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1806" y="5305757"/>
            <a:ext cx="439816" cy="258085"/>
          </a:xfrm>
        </p:spPr>
        <p:txBody>
          <a:bodyPr/>
          <a:lstStyle/>
          <a:p>
            <a:fld id="{BE3DC40E-DBBE-4E2D-9EEC-FBF0DA0E91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058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288FF3-0DE4-0CF4-6E82-FB972975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2ACB005-060B-B4E7-2883-EEF1B10B94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5835" y="960857"/>
          <a:ext cx="8592330" cy="465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642">
                  <a:extLst>
                    <a:ext uri="{9D8B030D-6E8A-4147-A177-3AD203B41FA5}">
                      <a16:colId xmlns:a16="http://schemas.microsoft.com/office/drawing/2014/main" val="1209839090"/>
                    </a:ext>
                  </a:extLst>
                </a:gridCol>
                <a:gridCol w="5814688">
                  <a:extLst>
                    <a:ext uri="{9D8B030D-6E8A-4147-A177-3AD203B41FA5}">
                      <a16:colId xmlns:a16="http://schemas.microsoft.com/office/drawing/2014/main" val="1445172010"/>
                    </a:ext>
                  </a:extLst>
                </a:gridCol>
              </a:tblGrid>
              <a:tr h="364580">
                <a:tc>
                  <a:txBody>
                    <a:bodyPr/>
                    <a:lstStyle/>
                    <a:p>
                      <a:r>
                        <a:rPr lang="de-AT" dirty="0"/>
                        <a:t>PRO Gutschrift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CONTRA </a:t>
                      </a:r>
                      <a:r>
                        <a:rPr lang="de-AT" sz="1800" b="1" i="0" u="none" strike="noStrike" noProof="0" dirty="0">
                          <a:latin typeface="Verdana"/>
                        </a:rPr>
                        <a:t>Gutschrift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00453"/>
                  </a:ext>
                </a:extLst>
              </a:tr>
              <a:tr h="1330223">
                <a:tc rowSpan="3">
                  <a:txBody>
                    <a:bodyPr/>
                    <a:lstStyle/>
                    <a:p>
                      <a:r>
                        <a:rPr lang="de-AT" sz="1400" dirty="0">
                          <a:latin typeface="Verdana"/>
                        </a:rPr>
                        <a:t>Streichung des letzten Satzes des § 9 Abs 8 </a:t>
                      </a:r>
                      <a:r>
                        <a:rPr lang="de-AT" sz="1400" dirty="0" err="1">
                          <a:latin typeface="Verdana"/>
                        </a:rPr>
                        <a:t>UmgrStG</a:t>
                      </a:r>
                    </a:p>
                    <a:p>
                      <a:r>
                        <a:rPr lang="de-AT" sz="1400" dirty="0">
                          <a:latin typeface="Verdana"/>
                        </a:rPr>
                        <a:t>„§ 46 Abs 2 EStG ist nicht anwendbar.“</a:t>
                      </a:r>
                    </a:p>
                    <a:p>
                      <a:pPr lvl="0">
                        <a:buNone/>
                      </a:pPr>
                      <a:endParaRPr lang="de-AT" sz="140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de-AT" sz="1400" dirty="0">
                          <a:latin typeface="Verdana"/>
                        </a:rPr>
                        <a:t>Auslegung nach Wortlaut: Keine Begrenzung der Anrechnung der </a:t>
                      </a:r>
                      <a:r>
                        <a:rPr lang="de-AT" sz="1400" dirty="0" err="1">
                          <a:latin typeface="Verdana"/>
                        </a:rPr>
                        <a:t>MiKöSt</a:t>
                      </a:r>
                      <a:r>
                        <a:rPr lang="de-AT" sz="1400" dirty="0">
                          <a:latin typeface="Verdana"/>
                        </a:rPr>
                        <a:t> und dadurch wohl </a:t>
                      </a:r>
                    </a:p>
                    <a:p>
                      <a:pPr lvl="0">
                        <a:buNone/>
                      </a:pPr>
                      <a:r>
                        <a:rPr lang="de-AT" sz="1400" dirty="0">
                          <a:latin typeface="Verdana"/>
                        </a:rPr>
                        <a:t>sinngemäße </a:t>
                      </a:r>
                      <a:r>
                        <a:rPr lang="de-AT" sz="1400" b="0" i="0" u="none" strike="noStrike" noProof="0" dirty="0"/>
                        <a:t>Anwendung von § 46 Abs 2 EStG, weil nicht explizit </a:t>
                      </a:r>
                      <a:endParaRPr lang="de-AT" sz="1400" dirty="0"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de-AT" sz="1400" b="0" i="0" u="none" strike="noStrike" noProof="0" dirty="0"/>
                        <a:t>ausgeschlossen, damit also</a:t>
                      </a:r>
                    </a:p>
                    <a:p>
                      <a:pPr lvl="0">
                        <a:buNone/>
                      </a:pPr>
                      <a:r>
                        <a:rPr lang="de-AT" sz="1400" b="0" i="0" u="none" strike="noStrike" noProof="0" dirty="0" err="1"/>
                        <a:t>Gutschriftsmöglichkeit</a:t>
                      </a:r>
                      <a:endParaRPr lang="de-AT" sz="1400" dirty="0" err="1"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>
                          <a:latin typeface="Verdana"/>
                        </a:rPr>
                        <a:t>Historische Interpretation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Aus den Gesetzesmaterialien geht nicht hervor, dass die Schranke aufgehoben werden soll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Gesetzgeber wollte bloß das VfGH-Urteil umsetzen; nach diesem war der vorletzte Satz verfassungswidrig, der letzte hingegen explizit nicht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90750"/>
                  </a:ext>
                </a:extLst>
              </a:tr>
              <a:tr h="154700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latin typeface="Verdana"/>
                        </a:rPr>
                        <a:t>Systematische Interpretation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Verrechnung der </a:t>
                      </a:r>
                      <a:r>
                        <a:rPr lang="de-AT" sz="1400" dirty="0" err="1">
                          <a:latin typeface="Verdana"/>
                        </a:rPr>
                        <a:t>MiKöSt</a:t>
                      </a:r>
                      <a:r>
                        <a:rPr lang="de-AT" sz="1400" dirty="0">
                          <a:latin typeface="Verdana"/>
                        </a:rPr>
                        <a:t> ist an Erfordernis der Betriebsfortführung geknüpft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Möglichkeit einer Gutschrift würde diesem Zweck zuwiderlaufen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Steuerpflichtige soll nicht ganze </a:t>
                      </a:r>
                      <a:r>
                        <a:rPr lang="de-AT" sz="1400" dirty="0" err="1">
                          <a:latin typeface="Verdana"/>
                        </a:rPr>
                        <a:t>MiKöSt</a:t>
                      </a:r>
                      <a:r>
                        <a:rPr lang="de-AT" sz="1400" dirty="0">
                          <a:latin typeface="Verdana"/>
                        </a:rPr>
                        <a:t> zurückverlangen und Betrieb gleich danach schließen können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633610"/>
                  </a:ext>
                </a:extLst>
              </a:tr>
              <a:tr h="133022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latin typeface="Verdana"/>
                        </a:rPr>
                        <a:t>Teleologische Interpretation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Zweck der </a:t>
                      </a:r>
                      <a:r>
                        <a:rPr lang="de-AT" sz="1400" dirty="0" err="1">
                          <a:latin typeface="Verdana"/>
                        </a:rPr>
                        <a:t>MiKöSt</a:t>
                      </a:r>
                      <a:r>
                        <a:rPr lang="de-AT" sz="1400" dirty="0">
                          <a:latin typeface="Verdana"/>
                        </a:rPr>
                        <a:t> </a:t>
                      </a:r>
                      <a:r>
                        <a:rPr lang="de-AT" sz="1400" dirty="0">
                          <a:latin typeface="Verdana"/>
                          <a:sym typeface="Wingdings" panose="05000000000000000000" pitchFamily="2" charset="2"/>
                        </a:rPr>
                        <a:t> sobald </a:t>
                      </a:r>
                      <a:r>
                        <a:rPr lang="de-AT" sz="1400" dirty="0">
                          <a:latin typeface="Verdana"/>
                        </a:rPr>
                        <a:t>Gewinne</a:t>
                      </a:r>
                      <a:r>
                        <a:rPr lang="de-AT" sz="1400" dirty="0">
                          <a:latin typeface="Verdana"/>
                          <a:sym typeface="Wingdings" panose="05000000000000000000" pitchFamily="2" charset="2"/>
                        </a:rPr>
                        <a:t> bei Körperschaft erzielt werden, kann die </a:t>
                      </a:r>
                      <a:r>
                        <a:rPr lang="de-AT" sz="1400" dirty="0" err="1">
                          <a:latin typeface="Verdana"/>
                          <a:sym typeface="Wingdings" panose="05000000000000000000" pitchFamily="2" charset="2"/>
                        </a:rPr>
                        <a:t>MiKöSt</a:t>
                      </a:r>
                      <a:r>
                        <a:rPr lang="de-AT" sz="1400" dirty="0">
                          <a:latin typeface="Verdana"/>
                          <a:sym typeface="Wingdings" panose="05000000000000000000" pitchFamily="2" charset="2"/>
                        </a:rPr>
                        <a:t> angerechnet werden</a:t>
                      </a:r>
                      <a:r>
                        <a:rPr lang="de-AT" sz="1400" dirty="0">
                          <a:latin typeface="Verdana"/>
                        </a:rPr>
                        <a:t>, Anrechnung bedeutet aber nicht automatisch Gutschrift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AT" sz="1400" dirty="0">
                          <a:latin typeface="Verdana"/>
                        </a:rPr>
                        <a:t>Rückerstattung ist auch bei Körperschaften nicht vorgesehen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90477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F31141C-BEC7-870D-3941-CA236E00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Gutschrift der </a:t>
            </a:r>
            <a:r>
              <a:rPr lang="de-AT" dirty="0" err="1"/>
              <a:t>MiKöSt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4770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9720A1D-DC56-E1E3-6839-BBB02D3E22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406" y="1344613"/>
          <a:ext cx="8213244" cy="299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622">
                  <a:extLst>
                    <a:ext uri="{9D8B030D-6E8A-4147-A177-3AD203B41FA5}">
                      <a16:colId xmlns:a16="http://schemas.microsoft.com/office/drawing/2014/main" val="1445774818"/>
                    </a:ext>
                  </a:extLst>
                </a:gridCol>
                <a:gridCol w="4106622">
                  <a:extLst>
                    <a:ext uri="{9D8B030D-6E8A-4147-A177-3AD203B41FA5}">
                      <a16:colId xmlns:a16="http://schemas.microsoft.com/office/drawing/2014/main" val="4231867176"/>
                    </a:ext>
                  </a:extLst>
                </a:gridCol>
              </a:tblGrid>
              <a:tr h="491572">
                <a:tc>
                  <a:txBody>
                    <a:bodyPr/>
                    <a:lstStyle/>
                    <a:p>
                      <a:r>
                        <a:rPr lang="de-AT" dirty="0"/>
                        <a:t>PRO </a:t>
                      </a:r>
                      <a:r>
                        <a:rPr lang="de-AT" sz="1800" b="1" i="0" u="none" strike="noStrike" noProof="0" dirty="0">
                          <a:latin typeface="Verdana"/>
                        </a:rPr>
                        <a:t>Gutschrift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CONTRA </a:t>
                      </a:r>
                      <a:r>
                        <a:rPr lang="de-AT" sz="1800" b="1" i="0" u="none" strike="noStrike" noProof="0" dirty="0">
                          <a:latin typeface="Verdana"/>
                        </a:rPr>
                        <a:t>Gutschrift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33869"/>
                  </a:ext>
                </a:extLst>
              </a:tr>
              <a:tr h="12524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AT" sz="1400" b="0" i="0" u="none" strike="noStrike" noProof="0" dirty="0">
                          <a:latin typeface="Verdana"/>
                        </a:rPr>
                        <a:t>Wiedereinfügung des letzten Satzes</a:t>
                      </a:r>
                      <a:r>
                        <a:rPr lang="de-AT" sz="1400" dirty="0"/>
                        <a:t> ist nicht maßgeblich, denn im Jahr 2011 war er nicht in Kraft und nicht anwendbar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Klarstellende Wiedereinfügung des letzten Satzes mit Verweis auf </a:t>
                      </a:r>
                      <a:r>
                        <a:rPr lang="de-AT" sz="1400" b="0" i="0" u="none" strike="noStrike" noProof="0" dirty="0">
                          <a:latin typeface="Verdana"/>
                        </a:rPr>
                        <a:t>§ 46 Abs 2 EStG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07434"/>
                  </a:ext>
                </a:extLst>
              </a:tr>
              <a:tr h="1252498">
                <a:tc>
                  <a:txBody>
                    <a:bodyPr/>
                    <a:lstStyle/>
                    <a:p>
                      <a:r>
                        <a:rPr lang="de-AT" sz="1400" dirty="0"/>
                        <a:t>Kann nicht bloß klarstellend sein, ansonsten hätte es der Gesetzgeber nicht für relevant gehalten den Satz wiedereinzufügen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VwGH hat sich ohnehin nicht auf den letzten Satz gestützt, sondern auf § 24</a:t>
                      </a:r>
                      <a:endParaRPr lang="de-DE" dirty="0"/>
                    </a:p>
                    <a:p>
                      <a:pPr lvl="0">
                        <a:buNone/>
                      </a:pPr>
                      <a:r>
                        <a:rPr lang="de-AT" sz="1400" dirty="0"/>
                        <a:t>Abs 4 Z 4 KStG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25658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CD8DDF2-2A6A-E27A-DD20-1B58DFA5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Gutschrift der </a:t>
            </a:r>
            <a:r>
              <a:rPr lang="de-AT" dirty="0" err="1"/>
              <a:t>MiKöSt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385498-26DB-BA6A-8C10-3B106062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93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9720A1D-DC56-E1E3-6839-BBB02D3E22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963" y="1344612"/>
          <a:ext cx="8213686" cy="359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843">
                  <a:extLst>
                    <a:ext uri="{9D8B030D-6E8A-4147-A177-3AD203B41FA5}">
                      <a16:colId xmlns:a16="http://schemas.microsoft.com/office/drawing/2014/main" val="1445774818"/>
                    </a:ext>
                  </a:extLst>
                </a:gridCol>
                <a:gridCol w="4106843">
                  <a:extLst>
                    <a:ext uri="{9D8B030D-6E8A-4147-A177-3AD203B41FA5}">
                      <a16:colId xmlns:a16="http://schemas.microsoft.com/office/drawing/2014/main" val="4231867176"/>
                    </a:ext>
                  </a:extLst>
                </a:gridCol>
              </a:tblGrid>
              <a:tr h="399051">
                <a:tc>
                  <a:txBody>
                    <a:bodyPr/>
                    <a:lstStyle/>
                    <a:p>
                      <a:r>
                        <a:rPr lang="de-AT" dirty="0"/>
                        <a:t>PRO </a:t>
                      </a:r>
                      <a:r>
                        <a:rPr lang="de-AT" sz="1800" b="1" i="0" u="none" strike="noStrike" noProof="0" dirty="0">
                          <a:latin typeface="Verdana"/>
                        </a:rPr>
                        <a:t>Gutschrift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CONTRA </a:t>
                      </a:r>
                      <a:r>
                        <a:rPr lang="de-AT" sz="1800" b="1" i="0" u="none" strike="noStrike" noProof="0" dirty="0">
                          <a:latin typeface="Verdana"/>
                        </a:rPr>
                        <a:t>Gutschrift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33869"/>
                  </a:ext>
                </a:extLst>
              </a:tr>
              <a:tr h="1016759"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Keine Körperschaftsteuerschuld bei natürlichen Personen, daher greift der § 24 Abs 4 Z4 KStG nicht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AT" sz="1400" dirty="0"/>
                        <a:t>Wenn der Verweis auf § 24 Abs 4 Z 4 KStG keine Wirkung hätte, dann wäre der Verweis komplett inhaltsleer und daher ist § 24 Abs 4 Z 4 KStG sinngemäß anzuwenden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07434"/>
                  </a:ext>
                </a:extLst>
              </a:tr>
              <a:tr h="203351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AT" sz="1400" dirty="0"/>
                        <a:t>Kein Konzept einer Mindeststeuer im EStG </a:t>
                      </a:r>
                    </a:p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dirty="0"/>
                    </a:p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AT" sz="1400" dirty="0"/>
                        <a:t>Steuerschuldner war juristische Person und grds. kann bloß bei der Person selbst die Steuer angerechnet werden</a:t>
                      </a:r>
                    </a:p>
                    <a:p>
                      <a:pPr marL="285750" marR="0" lvl="0" indent="-28575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AT" sz="1400" dirty="0"/>
                        <a:t>Es ist bereits eine Begünstigung für den Rechtsnachfolger die </a:t>
                      </a:r>
                      <a:r>
                        <a:rPr lang="de-AT" sz="1400" dirty="0" err="1"/>
                        <a:t>MiKöSt</a:t>
                      </a:r>
                      <a:r>
                        <a:rPr lang="de-AT" sz="1400" dirty="0"/>
                        <a:t> überhaupt anrechnen zu können</a:t>
                      </a:r>
                    </a:p>
                    <a:p>
                      <a:pPr marL="285750" marR="0" lvl="0" indent="-28575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AT" sz="1400" dirty="0">
                          <a:sym typeface="Wingdings" pitchFamily="2" charset="2"/>
                        </a:rPr>
                        <a:t>Eine Gutschrift würde unsachgemäß    begünstigen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06183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CD8DDF2-2A6A-E27A-DD20-1B58DFA5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Gutschrift der </a:t>
            </a:r>
            <a:r>
              <a:rPr lang="de-AT" dirty="0" err="1"/>
              <a:t>MiKöSt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385498-26DB-BA6A-8C10-3B106062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89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A7E6ED-FC78-4ECC-ED38-B5386F40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9" y="1197824"/>
            <a:ext cx="7759644" cy="3853905"/>
          </a:xfrm>
        </p:spPr>
        <p:txBody>
          <a:bodyPr vert="horz" lIns="0" tIns="45715" rIns="0" bIns="45715" rtlCol="0" anchor="t">
            <a:normAutofit/>
          </a:bodyPr>
          <a:lstStyle/>
          <a:p>
            <a:endParaRPr lang="de-DE" sz="1400" dirty="0">
              <a:latin typeface="Georgia"/>
              <a:ea typeface="Verdana"/>
            </a:endParaRPr>
          </a:p>
          <a:p>
            <a:endParaRPr lang="de-DE" sz="1400" dirty="0">
              <a:latin typeface="Georgia"/>
              <a:ea typeface="Verdana"/>
            </a:endParaRPr>
          </a:p>
          <a:p>
            <a:r>
              <a:rPr lang="de-DE" sz="1400" dirty="0">
                <a:latin typeface="Georgia"/>
                <a:ea typeface="Verdana"/>
              </a:rPr>
              <a:t>Streichung des Verweises auf §</a:t>
            </a:r>
            <a:r>
              <a:rPr lang="de-DE" sz="1400" dirty="0">
                <a:latin typeface="Georgia"/>
                <a:ea typeface="+mn-lt"/>
                <a:cs typeface="+mn-lt"/>
              </a:rPr>
              <a:t> 46 Abs 2 EStG irrelevant, Anrechnungsbeschränkung nach § 24 Abs 4 Z 4 KStG</a:t>
            </a:r>
            <a:endParaRPr lang="de-DE" sz="1400">
              <a:latin typeface="Georgia"/>
              <a:ea typeface="Verdana"/>
            </a:endParaRPr>
          </a:p>
          <a:p>
            <a:pPr marL="0" indent="0">
              <a:buNone/>
            </a:pPr>
            <a:endParaRPr lang="de-DE" sz="1400" dirty="0">
              <a:latin typeface="Georgia"/>
              <a:ea typeface="Verdana"/>
            </a:endParaRPr>
          </a:p>
          <a:p>
            <a:r>
              <a:rPr lang="de-DE" sz="1400" dirty="0">
                <a:latin typeface="Georgia"/>
                <a:ea typeface="Verdana"/>
              </a:rPr>
              <a:t>Anrechnung demnach nur bis auf die Höhe der Einkommensteuerschuld, nicht jedoch darüber hinaus in Form einer Gutschrift</a:t>
            </a:r>
          </a:p>
          <a:p>
            <a:endParaRPr lang="de-DE" dirty="0">
              <a:ea typeface="Verdana"/>
            </a:endParaRPr>
          </a:p>
          <a:p>
            <a:pPr marL="0" indent="0">
              <a:buNone/>
            </a:pPr>
            <a:endParaRPr lang="de-DE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9B4FD9-F7A6-3BBC-C221-79C3F49C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eorgia"/>
              </a:rPr>
              <a:t>Conclusio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D62137-A4EA-2596-3AF0-74972E16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DC40E-DBBE-4E2D-9EEC-FBF0DA0E91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CE2878-9E0F-E0FE-D231-427CD8C38FA3}"/>
              </a:ext>
            </a:extLst>
          </p:cNvPr>
          <p:cNvGrpSpPr/>
          <p:nvPr/>
        </p:nvGrpSpPr>
        <p:grpSpPr>
          <a:xfrm>
            <a:off x="464809" y="3718663"/>
            <a:ext cx="5745388" cy="362080"/>
            <a:chOff x="518655" y="3914383"/>
            <a:chExt cx="5745388" cy="362080"/>
          </a:xfrm>
        </p:grpSpPr>
        <p:sp>
          <p:nvSpPr>
            <p:cNvPr id="5" name="Pfeil: nach rechts 4">
              <a:extLst>
                <a:ext uri="{FF2B5EF4-FFF2-40B4-BE49-F238E27FC236}">
                  <a16:creationId xmlns:a16="http://schemas.microsoft.com/office/drawing/2014/main" id="{C9F67C93-1BEE-1459-3BE7-CE8134D12FF6}"/>
                </a:ext>
              </a:extLst>
            </p:cNvPr>
            <p:cNvSpPr/>
            <p:nvPr/>
          </p:nvSpPr>
          <p:spPr>
            <a:xfrm>
              <a:off x="518655" y="3914383"/>
              <a:ext cx="469726" cy="362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18C8330-0143-34E1-CE6F-E5B2F093983C}"/>
                </a:ext>
              </a:extLst>
            </p:cNvPr>
            <p:cNvSpPr txBox="1"/>
            <p:nvPr/>
          </p:nvSpPr>
          <p:spPr>
            <a:xfrm>
              <a:off x="1017693" y="3938848"/>
              <a:ext cx="524635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/>
                  <a:ea typeface="Verdana"/>
                  <a:cs typeface="+mn-cs"/>
                </a:rPr>
                <a:t>Entscheidung des VwGH nachvollziehbar</a:t>
              </a: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Verdan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551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Font typeface="Monotype Sorts"/>
              <a:buNone/>
            </a:pPr>
            <a:r>
              <a:rPr lang="de-AT" sz="2333" b="1" dirty="0"/>
              <a:t>Danke für Ihre Aufmerksamkeit!</a:t>
            </a:r>
          </a:p>
          <a:p>
            <a:pPr algn="ctr">
              <a:buFont typeface="Monotype Sorts"/>
              <a:buNone/>
            </a:pPr>
            <a:endParaRPr lang="de-AT" sz="1667" b="1" dirty="0"/>
          </a:p>
          <a:p>
            <a:pPr algn="ctr">
              <a:buFont typeface="Monotype Sorts"/>
              <a:buNone/>
            </a:pPr>
            <a:r>
              <a:rPr lang="de-AT" sz="1667" dirty="0"/>
              <a:t>Weitere Informationen finden Sie</a:t>
            </a:r>
            <a:endParaRPr lang="de-AT" sz="1667" b="1" i="1" dirty="0"/>
          </a:p>
          <a:p>
            <a:pPr algn="ctr">
              <a:buFont typeface="Monotype Sorts"/>
              <a:buNone/>
            </a:pPr>
            <a:r>
              <a:rPr lang="de-AT" sz="1667" dirty="0"/>
              <a:t>auf unserer Website </a:t>
            </a:r>
          </a:p>
          <a:p>
            <a:pPr algn="ctr">
              <a:buFont typeface="Monotype Sorts"/>
              <a:buNone/>
            </a:pPr>
            <a:r>
              <a:rPr lang="de-AT" sz="1667" b="1" dirty="0" err="1"/>
              <a:t>www.wu.ac.at</a:t>
            </a:r>
            <a:r>
              <a:rPr lang="de-AT" sz="1667" b="1" dirty="0"/>
              <a:t>/</a:t>
            </a:r>
            <a:r>
              <a:rPr lang="de-AT" sz="1667" b="1" dirty="0" err="1"/>
              <a:t>taxlaw</a:t>
            </a:r>
            <a:endParaRPr lang="de-AT" sz="1667" b="1" dirty="0"/>
          </a:p>
          <a:p>
            <a:pPr algn="ctr">
              <a:buFont typeface="Monotype Sorts"/>
              <a:buNone/>
            </a:pPr>
            <a:endParaRPr lang="de-AT" sz="1083" dirty="0"/>
          </a:p>
        </p:txBody>
      </p:sp>
    </p:spTree>
    <p:extLst>
      <p:ext uri="{BB962C8B-B14F-4D97-AF65-F5344CB8AC3E}">
        <p14:creationId xmlns:p14="http://schemas.microsoft.com/office/powerpoint/2010/main" val="255133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Termine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5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1361853"/>
              </p:ext>
            </p:extLst>
          </p:nvPr>
        </p:nvGraphicFramePr>
        <p:xfrm>
          <a:off x="462408" y="1262669"/>
          <a:ext cx="7848872" cy="27442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5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Vergabezeitraum Case Studies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06.03.</a:t>
                      </a:r>
                      <a:r>
                        <a:rPr lang="de-AT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-08.03.2023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84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>
                          <a:effectLst/>
                        </a:rPr>
                        <a:t>Vorbesprechung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u="none" strike="noStrike" dirty="0">
                          <a:effectLst/>
                        </a:rPr>
                        <a:t> 10.03.2023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dirty="0"/>
                        <a:t>SEMESTEROPENING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dirty="0"/>
                        <a:t> 15.03.2023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5320798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u="none" strike="noStrike" dirty="0">
                          <a:effectLst/>
                        </a:rPr>
                        <a:t>Dispositionsabgabefrist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baseline="0" dirty="0">
                          <a:effectLst/>
                        </a:rPr>
                        <a:t> 04.04.2023, 23:59 Uhr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u="none" strike="noStrike" dirty="0">
                          <a:effectLst/>
                        </a:rPr>
                        <a:t>Dispositionsbesprechung mit </a:t>
                      </a:r>
                      <a:r>
                        <a:rPr lang="de-AT" sz="1400" b="0" u="none" strike="noStrike" dirty="0" err="1">
                          <a:effectLst/>
                        </a:rPr>
                        <a:t>Betreuer:in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siehe </a:t>
                      </a:r>
                      <a:r>
                        <a:rPr lang="de-AT" sz="1400" u="none" strike="noStrike" dirty="0" err="1">
                          <a:effectLst/>
                        </a:rPr>
                        <a:t>lit</a:t>
                      </a:r>
                      <a:r>
                        <a:rPr lang="de-AT" sz="1400" u="none" strike="noStrike" baseline="0" dirty="0">
                          <a:effectLst/>
                        </a:rPr>
                        <a:t> e) im </a:t>
                      </a:r>
                      <a:r>
                        <a:rPr lang="de-AT" sz="1400" u="none" strike="noStrike" dirty="0">
                          <a:effectLst/>
                        </a:rPr>
                        <a:t>Handout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u="none" strike="noStrike" dirty="0">
                          <a:effectLst/>
                        </a:rPr>
                        <a:t>Klausur-Haupttermin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 16.06.2023, 08:00 - 11:00 Uhr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marL="0" algn="l" defTabSz="914306" rtl="0" eaLnBrk="1" fontAlgn="b" latinLnBrk="0" hangingPunct="1"/>
                      <a:r>
                        <a:rPr lang="de-AT" sz="1400" b="1" dirty="0"/>
                        <a:t>SEMESTERCLOSING</a:t>
                      </a:r>
                      <a:endParaRPr lang="de-AT" sz="1400" b="1" i="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dirty="0"/>
                        <a:t> 22.06.2023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881995"/>
                  </a:ext>
                </a:extLst>
              </a:tr>
              <a:tr h="3410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u="none" strike="noStrike" dirty="0">
                          <a:effectLst/>
                        </a:rPr>
                        <a:t>Klausur-Nachtermin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14.09.2023, 11:00</a:t>
                      </a:r>
                      <a:r>
                        <a:rPr lang="de-DE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- 14:00 Uhr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Pfeil nach unten 4"/>
          <p:cNvSpPr/>
          <p:nvPr/>
        </p:nvSpPr>
        <p:spPr>
          <a:xfrm>
            <a:off x="8480010" y="1262667"/>
            <a:ext cx="357187" cy="27442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2477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Kurskonzept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2019" y="1344613"/>
            <a:ext cx="8294803" cy="37346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AT" b="1" dirty="0">
                <a:solidFill>
                  <a:schemeClr val="accent5">
                    <a:lumMod val="10000"/>
                  </a:schemeClr>
                </a:solidFill>
              </a:rPr>
              <a:t>18 Case Studies zu allen Teilbereichen des Steuerrechts</a:t>
            </a:r>
          </a:p>
          <a:p>
            <a:pPr>
              <a:defRPr/>
            </a:pPr>
            <a:endParaRPr lang="de-AT" sz="900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AT" b="1" dirty="0">
                <a:solidFill>
                  <a:schemeClr val="accent5">
                    <a:lumMod val="10000"/>
                  </a:schemeClr>
                </a:solidFill>
              </a:rPr>
              <a:t>Aufbau der Einheiten: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Fachliche Einführung durch </a:t>
            </a:r>
            <a:r>
              <a:rPr lang="de-AT" dirty="0" err="1" smtClean="0">
                <a:solidFill>
                  <a:schemeClr val="accent5">
                    <a:lumMod val="10000"/>
                  </a:schemeClr>
                </a:solidFill>
              </a:rPr>
              <a:t>LV-Leiter:in</a:t>
            </a:r>
            <a:endParaRPr lang="de-AT" dirty="0">
              <a:solidFill>
                <a:schemeClr val="accent5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Präsentation der Case Studies durch Teams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Umfassende Diskussion im Anschluss an die Case Study</a:t>
            </a:r>
          </a:p>
          <a:p>
            <a:pPr>
              <a:defRPr/>
            </a:pPr>
            <a:endParaRPr lang="de-AT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AT" b="1" dirty="0">
                <a:solidFill>
                  <a:schemeClr val="accent5">
                    <a:lumMod val="10000"/>
                  </a:schemeClr>
                </a:solidFill>
              </a:rPr>
              <a:t>Präsentation: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Team aus bis zu 6 Studierenden behandelt eine von 18 Case Studies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Aufbau: Sachverhalt – Rechtsfrage – Pro/Contra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KEINE Vorgabe bezüglich Umfang und Layout </a:t>
            </a:r>
            <a:r>
              <a:rPr lang="de-AT" dirty="0">
                <a:solidFill>
                  <a:schemeClr val="accent5">
                    <a:lumMod val="1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je nach Thema unterschiedliche Schwerpunktsetzung möglich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20- max. 25 Minuten Präsentation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Disposition mind. 12 Seiten reiner Text + Verzeichnisse (siehe Handout)</a:t>
            </a:r>
          </a:p>
          <a:p>
            <a:pPr lvl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79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Klausur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62018" y="1532715"/>
            <a:ext cx="7906477" cy="346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20919" indent="-220919" algn="l" rtl="0" eaLnBrk="1" fontAlgn="base" hangingPunct="1">
              <a:spcBef>
                <a:spcPct val="0"/>
              </a:spcBef>
              <a:spcAft>
                <a:spcPts val="500"/>
              </a:spcAft>
              <a:buClr>
                <a:srgbClr val="53248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1097" indent="-238115" algn="l" rtl="0" eaLnBrk="1" fontAlgn="base" hangingPunct="1">
              <a:spcBef>
                <a:spcPct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692" indent="-228856" algn="l" rtl="0" eaLnBrk="1" fontAlgn="base" hangingPunct="1">
              <a:spcBef>
                <a:spcPct val="0"/>
              </a:spcBef>
              <a:spcAft>
                <a:spcPts val="500"/>
              </a:spcAft>
              <a:buClr>
                <a:srgbClr val="457AA0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547" indent="-228856" algn="l" rtl="0" eaLnBrk="1" fontAlgn="base" hangingPunct="1">
              <a:spcBef>
                <a:spcPct val="0"/>
              </a:spcBef>
              <a:spcAft>
                <a:spcPts val="500"/>
              </a:spcAft>
              <a:buClr>
                <a:srgbClr val="A991C0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466" indent="-220919" algn="l" rtl="0" eaLnBrk="1" fontAlgn="base" hangingPunct="1">
              <a:spcBef>
                <a:spcPct val="0"/>
              </a:spcBef>
              <a:spcAft>
                <a:spcPts val="500"/>
              </a:spcAft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19" marR="0" lvl="0" indent="-220919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5324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!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Zu beachten </a:t>
            </a:r>
            <a:r>
              <a:rPr kumimoji="0" lang="de-A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bzgl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Klausur-Haupttermin und</a:t>
            </a:r>
            <a:r>
              <a:rPr kumimoji="0" lang="de-AT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Nebentermin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!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1097" marR="0" lvl="1" indent="-23811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2E6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de-AT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Sie können an beiden Klausurterminen teilnehmen. Es zählt die </a:t>
            </a:r>
            <a:r>
              <a:rPr kumimoji="0" lang="de-AT" sz="1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 des Nachtermins</a:t>
            </a:r>
            <a:r>
              <a:rPr kumimoji="0" lang="de-AT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wenn beide in Anspruch genommen werden. </a:t>
            </a:r>
          </a:p>
          <a:p>
            <a:pPr marL="451097" marR="0" lvl="1" indent="-23811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2E6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de-AT" sz="1667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Anmeldung</a:t>
            </a:r>
            <a:r>
              <a:rPr kumimoji="0" lang="de-AT" sz="1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nur beim Nachtermin notwendig, wenn bereits eine positive Note beim Haupttermin erreicht wurde!</a:t>
            </a:r>
          </a:p>
          <a:p>
            <a:pPr marL="220919" marR="0" lvl="0" indent="-220919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53248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5</a:t>
            </a:fld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6836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9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91615"/>
              </p:ext>
            </p:extLst>
          </p:nvPr>
        </p:nvGraphicFramePr>
        <p:xfrm>
          <a:off x="692754" y="1173480"/>
          <a:ext cx="7758491" cy="3368040"/>
        </p:xfrm>
        <a:graphic>
          <a:graphicData uri="http://schemas.openxmlformats.org/drawingml/2006/table">
            <a:tbl>
              <a:tblPr/>
              <a:tblGrid>
                <a:gridCol w="307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Leistung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Gesamtpunkte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Beurteilung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Disposition (beurteilungsrelevant!)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Case Study Präsentation + Diskussion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36 Punkte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Mitarbeit durch </a:t>
                      </a:r>
                      <a:r>
                        <a:rPr kumimoji="0" lang="de-A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Clicker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-Fragen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12 Punkte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Klausur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52 Punkte (12 Punkte für </a:t>
                      </a:r>
                      <a:r>
                        <a:rPr kumimoji="0" lang="de-A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seminarspez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Theoriefragen + 12 Punkte für Fragen zu Case Studies + 28 Punkte für Lösung allgemeiner steuerrechtlicher Fallbeispiele)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mindestens 26 Punkte 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INSGESAMT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max.100 Punkte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mindestens 51 Punkte</a:t>
                      </a:r>
                    </a:p>
                  </a:txBody>
                  <a:tcPr marL="85624" marR="85624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Bewertung</a:t>
            </a:r>
          </a:p>
        </p:txBody>
      </p:sp>
      <p:sp>
        <p:nvSpPr>
          <p:cNvPr id="8" name="Rechteck 7"/>
          <p:cNvSpPr/>
          <p:nvPr/>
        </p:nvSpPr>
        <p:spPr>
          <a:xfrm>
            <a:off x="1031466" y="4595407"/>
            <a:ext cx="7322368" cy="65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833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Vortrag positiv erbrachter Teilleistungen </a:t>
            </a:r>
          </a:p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833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ist bis zum Nachtermin möglich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41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Notenschlüssel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23987"/>
              </p:ext>
            </p:extLst>
          </p:nvPr>
        </p:nvGraphicFramePr>
        <p:xfrm>
          <a:off x="1981307" y="1660698"/>
          <a:ext cx="5321101" cy="2286000"/>
        </p:xfrm>
        <a:graphic>
          <a:graphicData uri="http://schemas.openxmlformats.org/drawingml/2006/table">
            <a:tbl>
              <a:tblPr/>
              <a:tblGrid>
                <a:gridCol w="223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Punkte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Note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87 - 100 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Sehr Gut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74 - 86 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Gut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62 - 73  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Befriedigend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51 - 61 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Genügend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0 - 50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Nicht Genügend</a:t>
                      </a:r>
                    </a:p>
                  </a:txBody>
                  <a:tcPr marL="76200" marR="76200" marT="38100" marB="381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06186" y="4026001"/>
            <a:ext cx="588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de-AT" sz="1500" dirty="0">
                <a:solidFill>
                  <a:srgbClr val="000000"/>
                </a:solidFill>
                <a:latin typeface="Arial" charset="0"/>
                <a:cs typeface="Arial" charset="0"/>
              </a:rPr>
              <a:t>Zu beachten: Mindestens </a:t>
            </a:r>
            <a:r>
              <a:rPr lang="de-AT" sz="1500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26 Punkte müssen bei der Klausur </a:t>
            </a:r>
            <a:r>
              <a:rPr lang="de-AT" sz="1500" dirty="0">
                <a:solidFill>
                  <a:srgbClr val="000000"/>
                </a:solidFill>
                <a:latin typeface="Arial" charset="0"/>
                <a:cs typeface="Arial" charset="0"/>
              </a:rPr>
              <a:t>erreicht werden, um positiv zu sein!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590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2408" y="1187119"/>
            <a:ext cx="7759644" cy="41186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AT" b="1" dirty="0">
                <a:solidFill>
                  <a:schemeClr val="accent5">
                    <a:lumMod val="10000"/>
                  </a:schemeClr>
                </a:solidFill>
              </a:rPr>
              <a:t>Vollständige Auswertung der österreichischen und deutschen: 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Kommentare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Monographien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Fachzeitschriften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Judikatur und 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Verwaltungspraxis zum jeweiligen Thema der Case Study/Entscheidung</a:t>
            </a:r>
          </a:p>
          <a:p>
            <a:pPr>
              <a:defRPr/>
            </a:pPr>
            <a:endParaRPr lang="de-AT" sz="300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AT" b="1" dirty="0">
                <a:solidFill>
                  <a:schemeClr val="accent5">
                    <a:lumMod val="10000"/>
                  </a:schemeClr>
                </a:solidFill>
              </a:rPr>
              <a:t>Datenbanken: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Lexis360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Linde Digital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RDB</a:t>
            </a:r>
          </a:p>
          <a:p>
            <a:pPr lvl="1">
              <a:defRPr/>
            </a:pPr>
            <a:r>
              <a:rPr lang="de-AT" dirty="0" err="1">
                <a:solidFill>
                  <a:schemeClr val="accent5">
                    <a:lumMod val="10000"/>
                  </a:schemeClr>
                </a:solidFill>
              </a:rPr>
              <a:t>RIDAonline</a:t>
            </a:r>
            <a:endParaRPr lang="de-AT" dirty="0">
              <a:solidFill>
                <a:schemeClr val="accent5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Beck-Online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Juris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IBFD</a:t>
            </a:r>
          </a:p>
          <a:p>
            <a:pPr lvl="1">
              <a:defRPr/>
            </a:pPr>
            <a:r>
              <a:rPr lang="de-AT" dirty="0">
                <a:solidFill>
                  <a:schemeClr val="accent5">
                    <a:lumMod val="10000"/>
                  </a:schemeClr>
                </a:solidFill>
              </a:rPr>
              <a:t>…</a:t>
            </a:r>
          </a:p>
          <a:p>
            <a:pPr lvl="1">
              <a:defRPr/>
            </a:pPr>
            <a:endParaRPr lang="de-AT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Literatur für Case Study Disposition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6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Anwesenheitszeiten</a:t>
            </a:r>
          </a:p>
          <a:p>
            <a:pPr lvl="1"/>
            <a:r>
              <a:rPr lang="de-AT" dirty="0"/>
              <a:t>Montag, Dienstag, Mittwoch, Freitag: 08:00 – 16:00 Uhr</a:t>
            </a:r>
          </a:p>
          <a:p>
            <a:pPr lvl="1"/>
            <a:r>
              <a:rPr lang="de-AT" dirty="0"/>
              <a:t>Donnerstag: 08:00 – 18:00 Uhr</a:t>
            </a:r>
          </a:p>
          <a:p>
            <a:pPr lvl="1"/>
            <a:endParaRPr lang="de-AT" dirty="0"/>
          </a:p>
          <a:p>
            <a:r>
              <a:rPr lang="de-AT" b="1" dirty="0"/>
              <a:t>Datenbanken-Schulungen</a:t>
            </a:r>
          </a:p>
          <a:p>
            <a:pPr lvl="1"/>
            <a:r>
              <a:rPr lang="de-AT" dirty="0"/>
              <a:t>Freitag, 10. März 2023, 11:00 – 12:00 Uhr, TC.010 Audimax</a:t>
            </a:r>
          </a:p>
          <a:p>
            <a:pPr lvl="1"/>
            <a:r>
              <a:rPr lang="de-DE" dirty="0"/>
              <a:t>Dienstag, 14. März 2023, 15:00 – 16:00 Uhr, D3.2.243 Seminarraum Institut Steuerrecht</a:t>
            </a:r>
          </a:p>
          <a:p>
            <a:pPr lvl="1"/>
            <a:r>
              <a:rPr lang="de-DE" dirty="0"/>
              <a:t>Donnerstag, 16. März 2023, 13:00 – 14:00 Uhr, D4.0.019</a:t>
            </a:r>
            <a:r>
              <a:rPr lang="de-AT" dirty="0" smtClean="0"/>
              <a:t> </a:t>
            </a:r>
            <a:endParaRPr lang="de-AT" dirty="0"/>
          </a:p>
          <a:p>
            <a:pPr lvl="1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Junior 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z="1050" smtClean="0"/>
              <a:t>9</a:t>
            </a:fld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53640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x10 mit Bildern V1.potx" id="{27EA3921-B35D-48FC-AD0A-077C69AD54C7}" vid="{D95293DD-FC80-4AA0-B7CD-02F470AE4FE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2586C171-0CFA-4DB1-9086-DEAAD0730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565F3-7E39-4D9C-A95E-F7C828A5F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2B5E7-CB6F-4DBE-969F-DEA1F3D47BD3}">
  <ds:schemaRefs>
    <ds:schemaRef ds:uri="1a8d9a65-8471-4209-a900-f8e11db75e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08b0a3ee-3d2a-451c-9a1a-7e5d5b0c9c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DEUTSCH 16x10 mit Bildern V1</Template>
  <TotalTime>0</TotalTime>
  <Words>1592</Words>
  <Application>Microsoft Office PowerPoint</Application>
  <PresentationFormat>Bildschirmpräsentation (16:10)</PresentationFormat>
  <Paragraphs>260</Paragraphs>
  <Slides>24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Monotype Sorts</vt:lpstr>
      <vt:lpstr>Verdana</vt:lpstr>
      <vt:lpstr>Wingdings</vt:lpstr>
      <vt:lpstr>WU 16:10</vt:lpstr>
      <vt:lpstr>Vertiefungskurs Steuerrecht </vt:lpstr>
      <vt:lpstr>Allgemeiner Ablauf </vt:lpstr>
      <vt:lpstr>Termine </vt:lpstr>
      <vt:lpstr>Kurskonzept</vt:lpstr>
      <vt:lpstr>Klausur</vt:lpstr>
      <vt:lpstr>Bewertung</vt:lpstr>
      <vt:lpstr>Notenschlüssel</vt:lpstr>
      <vt:lpstr>Literatur für Case Study Disposition</vt:lpstr>
      <vt:lpstr>Junior Researchers</vt:lpstr>
      <vt:lpstr> TPA Best Presentation Award </vt:lpstr>
      <vt:lpstr>Muster-Case Study</vt:lpstr>
      <vt:lpstr>Anrechnung von MiKöSt auf die Einkommensteuerschuld nach einer Umwandlung iSd Art II UmgrStG </vt:lpstr>
      <vt:lpstr>Sachverhalt – verschmelzende Umwandlung</vt:lpstr>
      <vt:lpstr>Sachverhalt – Anrechnung MiKöSt (Regelfall)</vt:lpstr>
      <vt:lpstr>Sachverhalt – Anrechnung MiKöSt</vt:lpstr>
      <vt:lpstr>Sachverhalt – Gutschrift MiKöSt</vt:lpstr>
      <vt:lpstr>§ 9 Abs 8 UmgrStG im Zeitverlauf</vt:lpstr>
      <vt:lpstr>Rechtslage</vt:lpstr>
      <vt:lpstr>Rechtsfrage</vt:lpstr>
      <vt:lpstr>Gutschrift der MiKöSt</vt:lpstr>
      <vt:lpstr>Gutschrift der MiKöSt</vt:lpstr>
      <vt:lpstr>Gutschrift der MiKöSt</vt:lpstr>
      <vt:lpstr>Conclusio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2017-04-03T09:38:34Z</dcterms:created>
  <dcterms:modified xsi:type="dcterms:W3CDTF">2023-03-10T15:01:19Z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