
<file path=[Content_Types].xml><?xml version="1.0" encoding="utf-8"?>
<Types xmlns="http://schemas.openxmlformats.org/package/2006/content-types">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708" r:id="rId2"/>
    <p:sldMasterId id="2147483680" r:id="rId3"/>
    <p:sldMasterId id="2147483694" r:id="rId4"/>
  </p:sldMasterIdLst>
  <p:notesMasterIdLst>
    <p:notesMasterId r:id="rId13"/>
  </p:notesMasterIdLst>
  <p:handoutMasterIdLst>
    <p:handoutMasterId r:id="rId14"/>
  </p:handoutMasterIdLst>
  <p:sldIdLst>
    <p:sldId id="284" r:id="rId5"/>
    <p:sldId id="295" r:id="rId6"/>
    <p:sldId id="294" r:id="rId7"/>
    <p:sldId id="290" r:id="rId8"/>
    <p:sldId id="301" r:id="rId9"/>
    <p:sldId id="285" r:id="rId10"/>
    <p:sldId id="299" r:id="rId11"/>
    <p:sldId id="300" r:id="rId1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atoly.Kukil"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04040"/>
    <a:srgbClr val="FFD200"/>
    <a:srgbClr val="FFE600"/>
    <a:srgbClr val="000000"/>
    <a:srgbClr val="FF00FF"/>
    <a:srgbClr val="FF0090"/>
    <a:srgbClr val="FF006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88398" autoAdjust="0"/>
  </p:normalViewPr>
  <p:slideViewPr>
    <p:cSldViewPr snapToGrid="0" snapToObjects="1" showGuides="1">
      <p:cViewPr>
        <p:scale>
          <a:sx n="77" d="100"/>
          <a:sy n="77" d="100"/>
        </p:scale>
        <p:origin x="-108" y="-384"/>
      </p:cViewPr>
      <p:guideLst>
        <p:guide orient="horz" pos="2160"/>
        <p:guide orient="horz" pos="682"/>
        <p:guide orient="horz" pos="903"/>
        <p:guide orient="horz" pos="3858"/>
        <p:guide orient="horz" pos="127"/>
        <p:guide orient="horz" pos="4319"/>
        <p:guide orient="horz" pos="4111"/>
        <p:guide pos="2886"/>
        <p:guide pos="286"/>
        <p:guide pos="5473"/>
        <p:guide pos="2937"/>
        <p:guide pos="284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200" d="100"/>
          <a:sy n="200" d="100"/>
        </p:scale>
        <p:origin x="612" y="274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GB" dirty="0">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75A85089-C692-4DEA-AC49-04CF34D4FE14}" type="datetimeFigureOut">
              <a:rPr lang="en-GB" smtClean="0">
                <a:latin typeface="Arial" pitchFamily="34" charset="0"/>
              </a:rPr>
              <a:pPr/>
              <a:t>28/09/2015</a:t>
            </a:fld>
            <a:endParaRPr lang="en-GB" dirty="0">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pitchFamily="34" charset="0"/>
              </a:defRPr>
            </a:lvl1pPr>
          </a:lstStyle>
          <a:p>
            <a:endParaRPr lang="en-GB"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atin typeface="Arial" pitchFamily="34" charset="0"/>
              </a:defRPr>
            </a:lvl1pPr>
          </a:lstStyle>
          <a:p>
            <a:fld id="{8045EBA9-A28D-4849-BFEA-AA04F6A21B63}" type="datetimeFigureOut">
              <a:rPr lang="en-GB" smtClean="0"/>
              <a:pPr/>
              <a:t>28/09/2015</a:t>
            </a:fld>
            <a:endParaRPr lang="en-GB"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GB"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pitchFamily="34" charset="0"/>
              </a:defRPr>
            </a:lvl1pPr>
          </a:lstStyle>
          <a:p>
            <a:endParaRPr lang="en-GB"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Footer Placeholder 4"/>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25743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4</a:t>
            </a:fld>
            <a:endParaRPr lang="en-GB"/>
          </a:p>
        </p:txBody>
      </p:sp>
    </p:spTree>
    <p:extLst>
      <p:ext uri="{BB962C8B-B14F-4D97-AF65-F5344CB8AC3E}">
        <p14:creationId xmlns:p14="http://schemas.microsoft.com/office/powerpoint/2010/main" val="3821500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Footer Placeholder 4"/>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257439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a:prstGeom prst="rect">
            <a:avLst/>
          </a:prstGeo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00056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B43D19E-BFDB-4C92-8EDD-32EDDA8F41DF}" type="slidenum">
              <a:rPr lang="en-GB" smtClean="0"/>
              <a:pPr/>
              <a:t>7</a:t>
            </a:fld>
            <a:endParaRPr lang="en-GB"/>
          </a:p>
        </p:txBody>
      </p:sp>
    </p:spTree>
    <p:extLst>
      <p:ext uri="{BB962C8B-B14F-4D97-AF65-F5344CB8AC3E}">
        <p14:creationId xmlns:p14="http://schemas.microsoft.com/office/powerpoint/2010/main" val="3821500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Footer Placeholder 4"/>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2257439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wmf"/><Relationship Id="rId1" Type="http://schemas.openxmlformats.org/officeDocument/2006/relationships/slideMaster" Target="../slideMasters/slideMaster2.xml"/><Relationship Id="rId4" Type="http://schemas.openxmlformats.org/officeDocument/2006/relationships/image" Target="../media/image7.w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emf"/><Relationship Id="rId1" Type="http://schemas.openxmlformats.org/officeDocument/2006/relationships/slideMaster" Target="../slideMasters/slideMaster3.xml"/><Relationship Id="rId4" Type="http://schemas.openxmlformats.org/officeDocument/2006/relationships/image" Target="../media/image12.wmf"/></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5.wmf"/><Relationship Id="rId1" Type="http://schemas.openxmlformats.org/officeDocument/2006/relationships/slideMaster" Target="../slideMasters/slideMaster3.xml"/><Relationship Id="rId4" Type="http://schemas.openxmlformats.org/officeDocument/2006/relationships/image" Target="../media/image12.w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8.wmf"/><Relationship Id="rId1" Type="http://schemas.openxmlformats.org/officeDocument/2006/relationships/slideMaster" Target="../slideMasters/slideMaster4.xml"/><Relationship Id="rId4" Type="http://schemas.openxmlformats.org/officeDocument/2006/relationships/image" Target="../media/image19.wmf"/></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0.wmf"/><Relationship Id="rId1" Type="http://schemas.openxmlformats.org/officeDocument/2006/relationships/slideMaster" Target="../slideMasters/slideMaster4.xml"/><Relationship Id="rId4" Type="http://schemas.openxmlformats.org/officeDocument/2006/relationships/image" Target="../media/image19.wmf"/></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2"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smtClean="0"/>
              <a:t>Click to edit Master title style</a:t>
            </a:r>
            <a:endParaRPr lang="en-GB" dirty="0"/>
          </a:p>
        </p:txBody>
      </p:sp>
      <p:sp>
        <p:nvSpPr>
          <p:cNvPr id="15"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smtClean="0"/>
              <a:t>Click to edit Master subtitle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2630" y="5340096"/>
            <a:ext cx="1515758" cy="115696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Date Placeholder 5"/>
          <p:cNvSpPr>
            <a:spLocks noGrp="1"/>
          </p:cNvSpPr>
          <p:nvPr>
            <p:ph type="dt" sz="half" idx="12"/>
          </p:nvPr>
        </p:nvSpPr>
        <p:spPr/>
        <p:txBody>
          <a:bodyPr/>
          <a:lstStyle/>
          <a:p>
            <a:r>
              <a:rPr lang="en-US" smtClean="0"/>
              <a:t>1 January 2014</a:t>
            </a:r>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3077"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latin typeface="+mn-lt"/>
                <a:cs typeface="Arial" pitchFamily="34" charset="0"/>
              </a:defRPr>
            </a:lvl1pPr>
          </a:lstStyle>
          <a:p>
            <a:pPr lvl="0" algn="l" fontAlgn="base">
              <a:lnSpc>
                <a:spcPct val="85000"/>
              </a:lnSpc>
              <a:spcAft>
                <a:spcPct val="0"/>
              </a:spcAft>
            </a:pPr>
            <a:r>
              <a:rPr lang="en-US" smtClean="0"/>
              <a:t>Click to edit Master title style</a:t>
            </a:r>
            <a:endParaRPr lang="en-US" dirty="0"/>
          </a:p>
        </p:txBody>
      </p:sp>
      <p:sp>
        <p:nvSpPr>
          <p:cNvPr id="4101"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sp>
        <p:nvSpPr>
          <p:cNvPr id="5" name="Date Placeholder 4"/>
          <p:cNvSpPr>
            <a:spLocks noGrp="1"/>
          </p:cNvSpPr>
          <p:nvPr>
            <p:ph type="dt" sz="half" idx="10"/>
          </p:nvPr>
        </p:nvSpPr>
        <p:spPr/>
        <p:txBody>
          <a:bodyPr/>
          <a:lstStyle/>
          <a:p>
            <a:r>
              <a:rPr lang="en-US"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2629" y="5340097"/>
            <a:ext cx="1515759" cy="1156968"/>
          </a:xfrm>
          <a:prstGeom prst="rect">
            <a:avLst/>
          </a:prstGeom>
        </p:spPr>
      </p:pic>
    </p:spTree>
    <p:extLst>
      <p:ext uri="{BB962C8B-B14F-4D97-AF65-F5344CB8AC3E}">
        <p14:creationId xmlns:p14="http://schemas.microsoft.com/office/powerpoint/2010/main" val="3674158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2629" y="5340097"/>
            <a:ext cx="1515759" cy="1156968"/>
          </a:xfrm>
          <a:prstGeom prst="rect">
            <a:avLst/>
          </a:prstGeom>
        </p:spPr>
      </p:pic>
    </p:spTree>
    <p:extLst>
      <p:ext uri="{BB962C8B-B14F-4D97-AF65-F5344CB8AC3E}">
        <p14:creationId xmlns:p14="http://schemas.microsoft.com/office/powerpoint/2010/main" val="2121626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7"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8" name="Title 1"/>
          <p:cNvSpPr>
            <a:spLocks noGrp="1"/>
          </p:cNvSpPr>
          <p:nvPr>
            <p:ph type="ctrTitle"/>
          </p:nvPr>
        </p:nvSpPr>
        <p:spPr>
          <a:xfrm>
            <a:off x="886968" y="2288083"/>
            <a:ext cx="5943432"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2629" y="5340097"/>
            <a:ext cx="1515759" cy="1156968"/>
          </a:xfrm>
          <a:prstGeom prst="rect">
            <a:avLst/>
          </a:prstGeom>
        </p:spPr>
      </p:pic>
    </p:spTree>
    <p:extLst>
      <p:ext uri="{BB962C8B-B14F-4D97-AF65-F5344CB8AC3E}">
        <p14:creationId xmlns:p14="http://schemas.microsoft.com/office/powerpoint/2010/main" val="3722358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3359" y="5754254"/>
            <a:ext cx="1520178"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2629" y="5340097"/>
            <a:ext cx="1515759" cy="1156968"/>
          </a:xfrm>
          <a:prstGeom prst="rect">
            <a:avLst/>
          </a:prstGeom>
        </p:spPr>
      </p:pic>
    </p:spTree>
    <p:extLst>
      <p:ext uri="{BB962C8B-B14F-4D97-AF65-F5344CB8AC3E}">
        <p14:creationId xmlns:p14="http://schemas.microsoft.com/office/powerpoint/2010/main" val="1597294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12" name="Group 11"/>
          <p:cNvGrpSpPr/>
          <p:nvPr userDrawn="1"/>
        </p:nvGrpSpPr>
        <p:grpSpPr>
          <a:xfrm>
            <a:off x="-6532" y="2405084"/>
            <a:ext cx="9150532" cy="3349170"/>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latin typeface="+mn-lt"/>
                <a:cs typeface="Arial" pitchFamily="34" charset="0"/>
              </a:endParaRPr>
            </a:p>
          </p:txBody>
        </p:sp>
        <p:pic>
          <p:nvPicPr>
            <p:cNvPr id="8" name="Picture 3"/>
            <p:cNvPicPr>
              <a:picLocks noChangeAspect="1" noChangeArrowheads="1"/>
            </p:cNvPicPr>
            <p:nvPr userDrawn="1"/>
          </p:nvPicPr>
          <p:blipFill>
            <a:blip r:embed="rId2" cstate="print"/>
            <a:srcRect/>
            <a:stretch>
              <a:fillRect/>
            </a:stretch>
          </p:blipFill>
          <p:spPr bwMode="auto">
            <a:xfrm>
              <a:off x="-6532" y="4411503"/>
              <a:ext cx="2289891" cy="1342751"/>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3359" y="5754254"/>
            <a:ext cx="1520176" cy="749807"/>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6" name="Date Placeholder 5"/>
          <p:cNvSpPr>
            <a:spLocks noGrp="1"/>
          </p:cNvSpPr>
          <p:nvPr>
            <p:ph type="dt" sz="half" idx="10"/>
          </p:nvPr>
        </p:nvSpPr>
        <p:spPr/>
        <p:txBody>
          <a:bodyPr/>
          <a:lstStyle/>
          <a:p>
            <a:r>
              <a:rPr lang="en-US" smtClean="0"/>
              <a:t>1 January 2014</a:t>
            </a:r>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568748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2891094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4619011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76933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54553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0"/>
          </p:nvPr>
        </p:nvSpPr>
        <p:spPr/>
        <p:txBody>
          <a:bodyPr/>
          <a:lstStyle/>
          <a:p>
            <a:r>
              <a:rPr lang="en-US" smtClean="0"/>
              <a:t>1 January 2014</a:t>
            </a:r>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6146428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prstGeom prst="rect">
            <a:avLst/>
          </a:prstGeo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smtClean="0"/>
              <a:t>1 January 2014</a:t>
            </a:r>
            <a:endParaRPr lang="en-US" dirty="0"/>
          </a:p>
        </p:txBody>
      </p:sp>
      <p:sp>
        <p:nvSpPr>
          <p:cNvPr id="6" name="Footer Placeholder 5"/>
          <p:cNvSpPr>
            <a:spLocks noGrp="1"/>
          </p:cNvSpPr>
          <p:nvPr>
            <p:ph type="ftr" sz="quarter" idx="15"/>
          </p:nvPr>
        </p:nvSpPr>
        <p:spPr/>
        <p:txBody>
          <a:bodyPr/>
          <a:lstStyle/>
          <a:p>
            <a:r>
              <a:rPr lang="en-GB" smtClean="0"/>
              <a:t>Presentation title</a:t>
            </a:r>
            <a:endParaRPr lang="en-GB" dirty="0"/>
          </a:p>
        </p:txBody>
      </p:sp>
    </p:spTree>
    <p:extLst>
      <p:ext uri="{BB962C8B-B14F-4D97-AF65-F5344CB8AC3E}">
        <p14:creationId xmlns:p14="http://schemas.microsoft.com/office/powerpoint/2010/main" val="18758792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4128"/>
            <a:ext cx="8229600" cy="1643063"/>
          </a:xfrm>
          <a:prstGeom prst="rect">
            <a:avLst/>
          </a:prstGeo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6" name="Date Placeholder 5"/>
          <p:cNvSpPr>
            <a:spLocks noGrp="1"/>
          </p:cNvSpPr>
          <p:nvPr>
            <p:ph type="dt" sz="half" idx="12"/>
          </p:nvPr>
        </p:nvSpPr>
        <p:spPr/>
        <p:txBody>
          <a:bodyPr/>
          <a:lstStyle/>
          <a:p>
            <a:r>
              <a:rPr lang="en-US" smtClean="0"/>
              <a:t>1 January 2014</a:t>
            </a:r>
            <a:endParaRPr lang="en-US" dirty="0"/>
          </a:p>
        </p:txBody>
      </p:sp>
      <p:sp>
        <p:nvSpPr>
          <p:cNvPr id="7" name="Footer Placeholder 6"/>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261562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a:defRPr>
                <a:solidFill>
                  <a:schemeClr val="bg1"/>
                </a:solidFill>
                <a:latin typeface="+mn-lt"/>
                <a:cs typeface="Arial" pitchFamily="34" charset="0"/>
              </a:defRPr>
            </a:lvl1pPr>
            <a:lvl2pPr>
              <a:defRPr>
                <a:solidFill>
                  <a:schemeClr val="bg1"/>
                </a:solidFill>
                <a:latin typeface="+mn-lt"/>
                <a:cs typeface="Arial" pitchFamily="34" charset="0"/>
              </a:defRPr>
            </a:lvl2pPr>
            <a:lvl3pPr>
              <a:defRPr>
                <a:solidFill>
                  <a:schemeClr val="bg1"/>
                </a:solidFill>
                <a:latin typeface="+mn-lt"/>
                <a:cs typeface="Arial" pitchFamily="34" charset="0"/>
              </a:defRPr>
            </a:lvl3pPr>
            <a:lvl4pPr>
              <a:defRPr>
                <a:solidFill>
                  <a:schemeClr val="bg1"/>
                </a:solidFill>
                <a:latin typeface="+mn-lt"/>
                <a:cs typeface="Arial" pitchFamily="34" charset="0"/>
              </a:defRPr>
            </a:lvl4pPr>
            <a:lvl5pPr>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r>
              <a:rPr lang="en-US"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044832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5" name="Date Placeholder 4"/>
          <p:cNvSpPr>
            <a:spLocks noGrp="1"/>
          </p:cNvSpPr>
          <p:nvPr>
            <p:ph type="dt" sz="half" idx="10"/>
          </p:nvPr>
        </p:nvSpPr>
        <p:spPr/>
        <p:txBody>
          <a:bodyPr/>
          <a:lstStyle/>
          <a:p>
            <a:r>
              <a:rPr lang="en-US"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33272"/>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6" name="Date Placeholder 5"/>
          <p:cNvSpPr>
            <a:spLocks noGrp="1"/>
          </p:cNvSpPr>
          <p:nvPr>
            <p:ph type="dt" sz="half" idx="10"/>
          </p:nvPr>
        </p:nvSpPr>
        <p:spPr/>
        <p:txBody>
          <a:bodyPr/>
          <a:lstStyle/>
          <a:p>
            <a:r>
              <a:rPr lang="en-US" smtClean="0"/>
              <a:t>1 January 2014</a:t>
            </a:r>
            <a:endParaRPr lang="en-US" dirty="0"/>
          </a:p>
        </p:txBody>
      </p:sp>
      <p:sp>
        <p:nvSpPr>
          <p:cNvPr id="7" name="Footer Placeholder 6"/>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93080655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chemeClr val="bg1"/>
            </a:solidFill>
            <a:round/>
            <a:headEnd/>
            <a:tailEnd/>
          </a:ln>
          <a:effectLst/>
        </p:spPr>
        <p:txBody>
          <a:bodyPr wrap="none" anchor="ct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dirty="0"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66112614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a:prstGeom prst="rect">
            <a:avLst/>
          </a:prstGeo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4193976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037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1"/>
            <a:r>
              <a:rPr lang="en-US" dirty="0" smtClean="0"/>
              <a:t>Click to edit Master subtitle style</a:t>
            </a:r>
            <a:endParaRPr lang="en-GB"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1390" y="5331517"/>
            <a:ext cx="1526998" cy="1165547"/>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7"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p:nvPr>
        </p:nvSpPr>
        <p:spPr>
          <a:xfrm>
            <a:off x="3557109" y="1677507"/>
            <a:ext cx="493776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3557109" y="2685128"/>
            <a:ext cx="493776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1390" y="5331517"/>
            <a:ext cx="1526998" cy="1165547"/>
          </a:xfrm>
          <a:prstGeom prst="rect">
            <a:avLst/>
          </a:prstGeom>
        </p:spPr>
      </p:pic>
    </p:spTree>
    <p:extLst>
      <p:ext uri="{BB962C8B-B14F-4D97-AF65-F5344CB8AC3E}">
        <p14:creationId xmlns:p14="http://schemas.microsoft.com/office/powerpoint/2010/main" val="21216263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777240"/>
            <a:ext cx="6753225" cy="3400425"/>
          </a:xfrm>
          <a:prstGeom prst="rect">
            <a:avLst/>
          </a:prstGeom>
        </p:spPr>
      </p:pic>
      <p:sp>
        <p:nvSpPr>
          <p:cNvPr id="8" name="Subtitle 2"/>
          <p:cNvSpPr>
            <a:spLocks noGrp="1"/>
          </p:cNvSpPr>
          <p:nvPr>
            <p:ph type="subTitle" idx="1"/>
          </p:nvPr>
        </p:nvSpPr>
        <p:spPr>
          <a:xfrm>
            <a:off x="888191"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9" name="Title 1"/>
          <p:cNvSpPr>
            <a:spLocks noGrp="1"/>
          </p:cNvSpPr>
          <p:nvPr>
            <p:ph type="ctrTitle"/>
          </p:nvPr>
        </p:nvSpPr>
        <p:spPr>
          <a:xfrm>
            <a:off x="888191"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1390" y="5331517"/>
            <a:ext cx="1526998" cy="1165547"/>
          </a:xfrm>
          <a:prstGeom prst="rect">
            <a:avLst/>
          </a:prstGeom>
        </p:spPr>
      </p:pic>
    </p:spTree>
    <p:extLst>
      <p:ext uri="{BB962C8B-B14F-4D97-AF65-F5344CB8AC3E}">
        <p14:creationId xmlns:p14="http://schemas.microsoft.com/office/powerpoint/2010/main" val="3722358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7"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8"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1390" y="5331517"/>
            <a:ext cx="1526998" cy="1165547"/>
          </a:xfrm>
          <a:prstGeom prst="rect">
            <a:avLst/>
          </a:prstGeom>
        </p:spPr>
      </p:pic>
    </p:spTree>
    <p:extLst>
      <p:ext uri="{BB962C8B-B14F-4D97-AF65-F5344CB8AC3E}">
        <p14:creationId xmlns:p14="http://schemas.microsoft.com/office/powerpoint/2010/main" val="1597294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56315184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4" name="Group 3"/>
          <p:cNvGrpSpPr/>
          <p:nvPr userDrawn="1"/>
        </p:nvGrpSpPr>
        <p:grpSpPr>
          <a:xfrm>
            <a:off x="-762" y="2405185"/>
            <a:ext cx="9144762" cy="3345197"/>
            <a:chOff x="-762" y="2405185"/>
            <a:chExt cx="9144762" cy="3345197"/>
          </a:xfrm>
        </p:grpSpPr>
        <p:sp>
          <p:nvSpPr>
            <p:cNvPr id="9" name="Freeform 8"/>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11"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305" y="5751576"/>
            <a:ext cx="1520178" cy="749808"/>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600"/>
            <a:ext cx="8229600" cy="469897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smtClean="0"/>
              <a:t>1 January 2014</a:t>
            </a:r>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smtClean="0"/>
              <a:t>1 January 2014</a:t>
            </a:r>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81739774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51200" y="2121113"/>
            <a:ext cx="4042800" cy="3994963"/>
          </a:xfr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7200" y="1426464"/>
            <a:ext cx="4042800"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4651200" y="1426464"/>
            <a:ext cx="4042800" cy="640800"/>
          </a:xfrm>
        </p:spPr>
        <p:txBody>
          <a:bodyPr anchor="t" anchorCtr="0"/>
          <a:lstStyle>
            <a:lvl1pPr>
              <a:buNone/>
              <a:defRPr b="1">
                <a:solidFill>
                  <a:schemeClr val="bg1"/>
                </a:solidFill>
              </a:defRPr>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4"/>
          </p:nvPr>
        </p:nvSpPr>
        <p:spPr/>
        <p:txBody>
          <a:bodyPr/>
          <a:lstStyle/>
          <a:p>
            <a:r>
              <a:rPr lang="en-US" smtClean="0"/>
              <a:t>1 January 2014</a:t>
            </a:r>
            <a:endParaRPr lang="en-US" dirty="0"/>
          </a:p>
        </p:txBody>
      </p:sp>
      <p:sp>
        <p:nvSpPr>
          <p:cNvPr id="6" name="Footer Placeholder 5"/>
          <p:cNvSpPr>
            <a:spLocks noGrp="1"/>
          </p:cNvSpPr>
          <p:nvPr>
            <p:ph type="ftr" sz="quarter" idx="15"/>
          </p:nvPr>
        </p:nvSpPr>
        <p:spPr/>
        <p:txBody>
          <a:bodyPr/>
          <a:lstStyle/>
          <a:p>
            <a:r>
              <a:rPr lang="en-GB" smtClean="0"/>
              <a:t>Presentation title</a:t>
            </a:r>
            <a:endParaRPr lang="en-GB"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smtClean="0"/>
              <a:t>1 January 2014</a:t>
            </a:r>
            <a:endParaRPr lang="en-US" dirty="0"/>
          </a:p>
        </p:txBody>
      </p:sp>
      <p:sp>
        <p:nvSpPr>
          <p:cNvPr id="4" name="Footer Placeholder 3"/>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idx="1"/>
          </p:nvPr>
        </p:nvSpPr>
        <p:spPr>
          <a:xfrm>
            <a:off x="457200" y="1425598"/>
            <a:ext cx="8229600" cy="4698977"/>
          </a:xfrm>
          <a:prstGeom prst="rect">
            <a:avLst/>
          </a:prstGeo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0454540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solidFill>
                  <a:schemeClr val="bg1"/>
                </a:solidFil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2" name="Date Placeholder 1"/>
          <p:cNvSpPr>
            <a:spLocks noGrp="1"/>
          </p:cNvSpPr>
          <p:nvPr>
            <p:ph type="dt" sz="half" idx="10"/>
          </p:nvPr>
        </p:nvSpPr>
        <p:spPr/>
        <p:txBody>
          <a:bodyPr/>
          <a:lstStyle/>
          <a:p>
            <a:r>
              <a:rPr lang="en-US"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6" name="Rectangle 1"/>
          <p:cNvSpPr>
            <a:spLocks noChangeAspect="1"/>
          </p:cNvSpPr>
          <p:nvPr userDrawn="1"/>
        </p:nvSpPr>
        <p:spPr>
          <a:xfrm>
            <a:off x="1932781" y="777240"/>
            <a:ext cx="6755607" cy="3400425"/>
          </a:xfrm>
          <a:custGeom>
            <a:avLst/>
            <a:gdLst>
              <a:gd name="connsiteX0" fmla="*/ 0 w 6753225"/>
              <a:gd name="connsiteY0" fmla="*/ 0 h 3400425"/>
              <a:gd name="connsiteX1" fmla="*/ 6753225 w 6753225"/>
              <a:gd name="connsiteY1" fmla="*/ 0 h 3400425"/>
              <a:gd name="connsiteX2" fmla="*/ 6753225 w 6753225"/>
              <a:gd name="connsiteY2" fmla="*/ 3400425 h 3400425"/>
              <a:gd name="connsiteX3" fmla="*/ 0 w 6753225"/>
              <a:gd name="connsiteY3" fmla="*/ 3400425 h 3400425"/>
              <a:gd name="connsiteX4" fmla="*/ 0 w 6753225"/>
              <a:gd name="connsiteY4" fmla="*/ 0 h 3400425"/>
              <a:gd name="connsiteX0" fmla="*/ 0 w 6755607"/>
              <a:gd name="connsiteY0" fmla="*/ 1197768 h 3400425"/>
              <a:gd name="connsiteX1" fmla="*/ 6755607 w 6755607"/>
              <a:gd name="connsiteY1" fmla="*/ 0 h 3400425"/>
              <a:gd name="connsiteX2" fmla="*/ 6755607 w 6755607"/>
              <a:gd name="connsiteY2" fmla="*/ 3400425 h 3400425"/>
              <a:gd name="connsiteX3" fmla="*/ 2382 w 6755607"/>
              <a:gd name="connsiteY3" fmla="*/ 3400425 h 3400425"/>
              <a:gd name="connsiteX4" fmla="*/ 0 w 6755607"/>
              <a:gd name="connsiteY4" fmla="*/ 1197768 h 3400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5607" h="3400425">
                <a:moveTo>
                  <a:pt x="0" y="1197768"/>
                </a:moveTo>
                <a:lnTo>
                  <a:pt x="6755607" y="0"/>
                </a:lnTo>
                <a:lnTo>
                  <a:pt x="6755607" y="3400425"/>
                </a:lnTo>
                <a:lnTo>
                  <a:pt x="2382" y="3400425"/>
                </a:lnTo>
                <a:lnTo>
                  <a:pt x="0" y="1197768"/>
                </a:lnTo>
                <a:close/>
              </a:path>
            </a:pathLst>
          </a:cu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dirty="0">
              <a:solidFill>
                <a:schemeClr val="tx1"/>
              </a:solidFill>
            </a:endParaRPr>
          </a:p>
        </p:txBody>
      </p:sp>
      <p:sp>
        <p:nvSpPr>
          <p:cNvPr id="17" name="Title 1"/>
          <p:cNvSpPr>
            <a:spLocks noGrp="1"/>
          </p:cNvSpPr>
          <p:nvPr>
            <p:ph type="ctrTitle"/>
          </p:nvPr>
        </p:nvSpPr>
        <p:spPr>
          <a:xfrm>
            <a:off x="2212847" y="2240280"/>
            <a:ext cx="6217920"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8" name="Subtitle 2"/>
          <p:cNvSpPr>
            <a:spLocks noGrp="1"/>
          </p:cNvSpPr>
          <p:nvPr>
            <p:ph type="subTitle" idx="1"/>
          </p:nvPr>
        </p:nvSpPr>
        <p:spPr>
          <a:xfrm>
            <a:off x="2212848" y="3220754"/>
            <a:ext cx="6217920"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0" indent="0" algn="l">
              <a:buNone/>
              <a:defRPr sz="1600">
                <a:solidFill>
                  <a:srgbClr val="404040"/>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2629" y="5340096"/>
            <a:ext cx="1515759" cy="1156968"/>
          </a:xfrm>
          <a:prstGeom prst="rect">
            <a:avLst/>
          </a:prstGeom>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sp>
        <p:nvSpPr>
          <p:cNvPr id="13" name="Freeform 5"/>
          <p:cNvSpPr>
            <a:spLocks noChangeAspect="1"/>
          </p:cNvSpPr>
          <p:nvPr userDrawn="1"/>
        </p:nvSpPr>
        <p:spPr bwMode="gray">
          <a:xfrm rot="10800000">
            <a:off x="3277045" y="457200"/>
            <a:ext cx="5413248" cy="4570413"/>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Title 1"/>
          <p:cNvSpPr>
            <a:spLocks noGrp="1"/>
          </p:cNvSpPr>
          <p:nvPr>
            <p:ph type="ctrTitle"/>
          </p:nvPr>
        </p:nvSpPr>
        <p:spPr>
          <a:xfrm>
            <a:off x="3557109" y="1677507"/>
            <a:ext cx="4901184" cy="860400"/>
          </a:xfrm>
        </p:spPr>
        <p:txBody>
          <a:bodyPr/>
          <a:lstStyle>
            <a:lvl1pPr>
              <a:defRPr>
                <a:solidFill>
                  <a:srgbClr val="404040"/>
                </a:solidFill>
                <a:latin typeface="+mn-lt"/>
                <a:cs typeface="Arial" pitchFamily="34" charset="0"/>
              </a:defRPr>
            </a:lvl1pPr>
          </a:lstStyle>
          <a:p>
            <a:r>
              <a:rPr lang="en-US" dirty="0" smtClean="0"/>
              <a:t>Click to edit Master title style</a:t>
            </a:r>
            <a:endParaRPr lang="en-GB" dirty="0"/>
          </a:p>
        </p:txBody>
      </p:sp>
      <p:sp>
        <p:nvSpPr>
          <p:cNvPr id="15" name="Subtitle 2"/>
          <p:cNvSpPr>
            <a:spLocks noGrp="1"/>
          </p:cNvSpPr>
          <p:nvPr>
            <p:ph type="subTitle" idx="1"/>
          </p:nvPr>
        </p:nvSpPr>
        <p:spPr>
          <a:xfrm>
            <a:off x="3557109" y="2685128"/>
            <a:ext cx="4901184" cy="645742"/>
          </a:xfrm>
        </p:spPr>
        <p:txBody>
          <a:bodyPr/>
          <a:lstStyle>
            <a:lvl1pPr marL="0" indent="0" algn="l">
              <a:buNone/>
              <a:defRPr sz="2000">
                <a:solidFill>
                  <a:srgbClr val="404040"/>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72629" y="5340096"/>
            <a:ext cx="1515759" cy="1156968"/>
          </a:xfrm>
          <a:prstGeom prst="rect">
            <a:avLst/>
          </a:prstGeom>
        </p:spPr>
      </p:pic>
    </p:spTree>
    <p:extLst>
      <p:ext uri="{BB962C8B-B14F-4D97-AF65-F5344CB8AC3E}">
        <p14:creationId xmlns:p14="http://schemas.microsoft.com/office/powerpoint/2010/main" val="21216263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userDrawn="1">
  <p:cSld name="Approved question w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779463"/>
            <a:ext cx="6753225" cy="340042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12" name="Subtitle 2"/>
          <p:cNvSpPr>
            <a:spLocks noGrp="1"/>
          </p:cNvSpPr>
          <p:nvPr>
            <p:ph type="subTitle" idx="1"/>
          </p:nvPr>
        </p:nvSpPr>
        <p:spPr>
          <a:xfrm>
            <a:off x="886968" y="3258529"/>
            <a:ext cx="5943432"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sp>
        <p:nvSpPr>
          <p:cNvPr id="13" name="Title 1"/>
          <p:cNvSpPr>
            <a:spLocks noGrp="1"/>
          </p:cNvSpPr>
          <p:nvPr>
            <p:ph type="ctrTitle"/>
          </p:nvPr>
        </p:nvSpPr>
        <p:spPr>
          <a:xfrm>
            <a:off x="886968" y="2288083"/>
            <a:ext cx="5943432"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2629" y="5340096"/>
            <a:ext cx="1515759" cy="1156968"/>
          </a:xfrm>
          <a:prstGeom prst="rect">
            <a:avLst/>
          </a:prstGeom>
        </p:spPr>
      </p:pic>
    </p:spTree>
    <p:extLst>
      <p:ext uri="{BB962C8B-B14F-4D97-AF65-F5344CB8AC3E}">
        <p14:creationId xmlns:p14="http://schemas.microsoft.com/office/powerpoint/2010/main" val="3722358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Approved question tall">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457200"/>
            <a:ext cx="5413375" cy="4572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056" y="5879592"/>
            <a:ext cx="3780000" cy="618750"/>
          </a:xfrm>
          <a:prstGeom prst="rect">
            <a:avLst/>
          </a:prstGeom>
        </p:spPr>
      </p:pic>
      <p:sp>
        <p:nvSpPr>
          <p:cNvPr id="10" name="Title 1"/>
          <p:cNvSpPr>
            <a:spLocks noGrp="1"/>
          </p:cNvSpPr>
          <p:nvPr>
            <p:ph type="ctrTitle"/>
          </p:nvPr>
        </p:nvSpPr>
        <p:spPr>
          <a:xfrm>
            <a:off x="886968" y="1799130"/>
            <a:ext cx="4643060" cy="860400"/>
          </a:xfrm>
          <a:prstGeom prst="rect">
            <a:avLst/>
          </a:prstGeom>
        </p:spPr>
        <p:txBody>
          <a:bodyPr/>
          <a:lstStyle>
            <a:lvl1pPr>
              <a:defRPr>
                <a:solidFill>
                  <a:srgbClr val="FFFFFF"/>
                </a:solidFill>
                <a:latin typeface="+mn-lt"/>
                <a:cs typeface="Arial" pitchFamily="34" charset="0"/>
              </a:defRPr>
            </a:lvl1pPr>
          </a:lstStyle>
          <a:p>
            <a:r>
              <a:rPr lang="en-US" dirty="0" smtClean="0"/>
              <a:t>Click to edit Master title style</a:t>
            </a:r>
            <a:endParaRPr lang="en-GB" dirty="0"/>
          </a:p>
        </p:txBody>
      </p:sp>
      <p:sp>
        <p:nvSpPr>
          <p:cNvPr id="12" name="Subtitle 2"/>
          <p:cNvSpPr>
            <a:spLocks noGrp="1"/>
          </p:cNvSpPr>
          <p:nvPr>
            <p:ph type="subTitle" idx="1"/>
          </p:nvPr>
        </p:nvSpPr>
        <p:spPr>
          <a:xfrm>
            <a:off x="886968" y="2769576"/>
            <a:ext cx="4643060" cy="645742"/>
          </a:xfrm>
          <a:prstGeom prst="rect">
            <a:avLst/>
          </a:prstGeom>
        </p:spPr>
        <p:txBody>
          <a:bodyPr/>
          <a:lstStyle>
            <a:lvl1pPr marL="0" indent="0" algn="l">
              <a:buNone/>
              <a:defRPr sz="2000">
                <a:solidFill>
                  <a:srgbClr val="FFFFFF"/>
                </a:solidFill>
                <a:latin typeface="+mn-lt"/>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72629" y="5340096"/>
            <a:ext cx="1515759" cy="1156968"/>
          </a:xfrm>
          <a:prstGeom prst="rect">
            <a:avLst/>
          </a:prstGeom>
        </p:spPr>
      </p:pic>
    </p:spTree>
    <p:extLst>
      <p:ext uri="{BB962C8B-B14F-4D97-AF65-F5344CB8AC3E}">
        <p14:creationId xmlns:p14="http://schemas.microsoft.com/office/powerpoint/2010/main" val="15972940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cSld name="Cover with beam (legacy)">
    <p:spTree>
      <p:nvGrpSpPr>
        <p:cNvPr id="1" name=""/>
        <p:cNvGrpSpPr/>
        <p:nvPr/>
      </p:nvGrpSpPr>
      <p:grpSpPr>
        <a:xfrm>
          <a:off x="0" y="0"/>
          <a:ext cx="0" cy="0"/>
          <a:chOff x="0" y="0"/>
          <a:chExt cx="0" cy="0"/>
        </a:xfrm>
      </p:grpSpPr>
      <p:grpSp>
        <p:nvGrpSpPr>
          <p:cNvPr id="4" name="Group 3"/>
          <p:cNvGrpSpPr/>
          <p:nvPr userDrawn="1"/>
        </p:nvGrpSpPr>
        <p:grpSpPr>
          <a:xfrm>
            <a:off x="-762" y="2405185"/>
            <a:ext cx="9144762" cy="3345197"/>
            <a:chOff x="-762" y="2405185"/>
            <a:chExt cx="9144762" cy="3345197"/>
          </a:xfrm>
        </p:grpSpPr>
        <p:sp>
          <p:nvSpPr>
            <p:cNvPr id="9" name="Freeform 8"/>
            <p:cNvSpPr>
              <a:spLocks/>
            </p:cNvSpPr>
            <p:nvPr userDrawn="1"/>
          </p:nvSpPr>
          <p:spPr bwMode="gray">
            <a:xfrm>
              <a:off x="2273498" y="2405185"/>
              <a:ext cx="6870502" cy="2495124"/>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pic>
          <p:nvPicPr>
            <p:cNvPr id="11" name="Picture 4"/>
            <p:cNvPicPr>
              <a:picLocks noChangeAspect="1" noChangeArrowheads="1"/>
            </p:cNvPicPr>
            <p:nvPr userDrawn="1"/>
          </p:nvPicPr>
          <p:blipFill>
            <a:blip r:embed="rId2" cstate="print"/>
            <a:srcRect/>
            <a:stretch>
              <a:fillRect/>
            </a:stretch>
          </p:blipFill>
          <p:spPr bwMode="black">
            <a:xfrm>
              <a:off x="-762" y="4411632"/>
              <a:ext cx="2283067" cy="1338750"/>
            </a:xfrm>
            <a:prstGeom prst="rect">
              <a:avLst/>
            </a:prstGeom>
            <a:noFill/>
            <a:ln w="9525">
              <a:noFill/>
              <a:miter lim="800000"/>
              <a:headEnd/>
              <a:tailEnd/>
            </a:ln>
            <a:effectLst/>
          </p:spPr>
        </p:pic>
      </p:grpSp>
      <p:sp>
        <p:nvSpPr>
          <p:cNvPr id="2" name="Title 1"/>
          <p:cNvSpPr>
            <a:spLocks noGrp="1"/>
          </p:cNvSpPr>
          <p:nvPr>
            <p:ph type="ctrTitle"/>
          </p:nvPr>
        </p:nvSpPr>
        <p:spPr>
          <a:xfrm>
            <a:off x="2267712" y="777600"/>
            <a:ext cx="5524328" cy="860400"/>
          </a:xfr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Subtitle 2"/>
          <p:cNvSpPr>
            <a:spLocks noGrp="1"/>
          </p:cNvSpPr>
          <p:nvPr>
            <p:ph type="subTitle" idx="1"/>
          </p:nvPr>
        </p:nvSpPr>
        <p:spPr>
          <a:xfrm>
            <a:off x="2267712" y="1753200"/>
            <a:ext cx="5524328" cy="968400"/>
          </a:xfrm>
        </p:spPr>
        <p:txBody>
          <a:bodyPr/>
          <a:lstStyle>
            <a:lvl1pPr marL="0" indent="0" algn="l">
              <a:buNone/>
              <a:defRPr sz="2000">
                <a:solidFill>
                  <a:schemeClr val="bg1"/>
                </a:solidFill>
                <a:latin typeface="+mn-lt"/>
                <a:cs typeface="Arial" pitchFamily="34" charset="0"/>
              </a:defRPr>
            </a:lvl1pPr>
            <a:lvl2pPr marL="0" indent="0" algn="l">
              <a:buNone/>
              <a:defRPr sz="1600">
                <a:solidFill>
                  <a:schemeClr val="bg1"/>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subtitle style</a:t>
            </a:r>
            <a:endParaRPr lang="en-GB"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2305" y="5750382"/>
            <a:ext cx="1522599" cy="751002"/>
          </a:xfrm>
          <a:prstGeom prst="rect">
            <a:avLst/>
          </a:prstGeom>
        </p:spPr>
      </p:pic>
    </p:spTree>
    <p:extLst>
      <p:ext uri="{BB962C8B-B14F-4D97-AF65-F5344CB8AC3E}">
        <p14:creationId xmlns:p14="http://schemas.microsoft.com/office/powerpoint/2010/main" val="2326778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0" indent="0">
              <a:buNone/>
              <a:defRPr>
                <a:solidFill>
                  <a:schemeClr val="bg1"/>
                </a:solidFill>
                <a:latin typeface="+mn-lt"/>
                <a:cs typeface="Arial" pitchFamily="34" charset="0"/>
              </a:defRPr>
            </a:lvl2pPr>
            <a:lvl3pPr marL="0" indent="0">
              <a:buNone/>
              <a:defRPr>
                <a:solidFill>
                  <a:schemeClr val="bg1"/>
                </a:solidFill>
                <a:latin typeface="+mn-lt"/>
                <a:cs typeface="Arial" pitchFamily="34" charset="0"/>
              </a:defRPr>
            </a:lvl3pPr>
            <a:lvl4pPr marL="0" indent="0">
              <a:buNone/>
              <a:defRPr>
                <a:solidFill>
                  <a:schemeClr val="bg1"/>
                </a:solidFill>
                <a:latin typeface="+mn-lt"/>
                <a:cs typeface="Arial" pitchFamily="34" charset="0"/>
              </a:defRPr>
            </a:lvl4pPr>
            <a:lvl5pPr marL="0" indent="0">
              <a:buNone/>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12891094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latin typeface="+mn-lt"/>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457200" y="1425598"/>
            <a:ext cx="8229600" cy="4698977"/>
          </a:xfrm>
        </p:spPr>
        <p:txBody>
          <a:bodyPr/>
          <a:lstStyle>
            <a:lvl1pPr marL="0" indent="0">
              <a:buNone/>
              <a:defRPr>
                <a:solidFill>
                  <a:schemeClr val="bg1"/>
                </a:solidFill>
                <a:latin typeface="+mn-lt"/>
                <a:cs typeface="Arial" pitchFamily="34" charset="0"/>
              </a:defRPr>
            </a:lvl1pPr>
            <a:lvl2pPr marL="356616">
              <a:defRPr>
                <a:solidFill>
                  <a:schemeClr val="bg1"/>
                </a:solidFill>
                <a:latin typeface="+mn-lt"/>
                <a:cs typeface="Arial" pitchFamily="34" charset="0"/>
              </a:defRPr>
            </a:lvl2pPr>
            <a:lvl3pPr marL="713232">
              <a:defRPr>
                <a:solidFill>
                  <a:schemeClr val="bg1"/>
                </a:solidFill>
                <a:latin typeface="+mn-lt"/>
                <a:cs typeface="Arial" pitchFamily="34" charset="0"/>
              </a:defRPr>
            </a:lvl3pPr>
            <a:lvl4pPr marL="1069848">
              <a:defRPr>
                <a:solidFill>
                  <a:schemeClr val="bg1"/>
                </a:solidFill>
                <a:latin typeface="+mn-lt"/>
                <a:cs typeface="Arial" pitchFamily="34" charset="0"/>
              </a:defRPr>
            </a:lvl4pPr>
            <a:lvl5pPr marL="1426464">
              <a:defRPr>
                <a:solidFill>
                  <a:schemeClr val="bg1"/>
                </a:solidFill>
                <a:latin typeface="+mn-lt"/>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4" name="Date Placeholder 3"/>
          <p:cNvSpPr>
            <a:spLocks noGrp="1"/>
          </p:cNvSpPr>
          <p:nvPr>
            <p:ph type="dt" sz="half" idx="10"/>
          </p:nvPr>
        </p:nvSpPr>
        <p:spPr/>
        <p:txBody>
          <a:bodyPr/>
          <a:lstStyle/>
          <a:p>
            <a:r>
              <a:rPr lang="en-US" smtClean="0"/>
              <a:t>1 January 2014</a:t>
            </a:r>
            <a:endParaRPr lang="en-US" dirty="0"/>
          </a:p>
        </p:txBody>
      </p:sp>
      <p:sp>
        <p:nvSpPr>
          <p:cNvPr id="5" name="Footer Placeholder 4"/>
          <p:cNvSpPr>
            <a:spLocks noGrp="1"/>
          </p:cNvSpPr>
          <p:nvPr>
            <p:ph type="ftr" sz="quarter" idx="11"/>
          </p:nvPr>
        </p:nvSpPr>
        <p:spPr/>
        <p:txBody>
          <a:bodyPr/>
          <a:lstStyle/>
          <a:p>
            <a:r>
              <a:rPr lang="en-GB" smtClean="0"/>
              <a:t>Presentation title</a:t>
            </a:r>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Tree>
    <p:extLst>
      <p:ext uri="{BB962C8B-B14F-4D97-AF65-F5344CB8AC3E}">
        <p14:creationId xmlns:p14="http://schemas.microsoft.com/office/powerpoint/2010/main" val="34619011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7"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smtClean="0"/>
              <a:t>1 January 2014</a:t>
            </a:r>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lvl1pPr>
              <a:defRPr>
                <a:solidFill>
                  <a:schemeClr val="bg1"/>
                </a:solidFill>
              </a:defRPr>
            </a:lvl1pPr>
          </a:lstStyle>
          <a:p>
            <a:r>
              <a:rPr lang="en-US" dirty="0" smtClean="0"/>
              <a:t>Click to edit Master title style</a:t>
            </a:r>
            <a:endParaRPr lang="en-GB" dirty="0"/>
          </a:p>
        </p:txBody>
      </p:sp>
      <p:sp>
        <p:nvSpPr>
          <p:cNvPr id="8"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p:cNvSpPr>
            <a:spLocks noGrp="1"/>
          </p:cNvSpPr>
          <p:nvPr>
            <p:ph type="dt" sz="half" idx="10"/>
          </p:nvPr>
        </p:nvSpPr>
        <p:spPr/>
        <p:txBody>
          <a:bodyPr/>
          <a:lstStyle/>
          <a:p>
            <a:r>
              <a:rPr lang="en-US" smtClean="0"/>
              <a:t>1 January 2014</a:t>
            </a:r>
            <a:endParaRPr lang="en-US" dirty="0"/>
          </a:p>
        </p:txBody>
      </p:sp>
      <p:sp>
        <p:nvSpPr>
          <p:cNvPr id="4" name="Footer Placeholder 3"/>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8050963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7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426464"/>
            <a:ext cx="4038600" cy="469106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2"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p:cNvSpPr>
            <a:spLocks noGrp="1"/>
          </p:cNvSpPr>
          <p:nvPr>
            <p:ph type="dt" sz="half" idx="10"/>
          </p:nvPr>
        </p:nvSpPr>
        <p:spPr/>
        <p:txBody>
          <a:bodyPr/>
          <a:lstStyle/>
          <a:p>
            <a:r>
              <a:rPr lang="en-US" smtClean="0"/>
              <a:t>1 January 2014</a:t>
            </a:r>
            <a:endParaRPr lang="en-US" dirty="0"/>
          </a:p>
        </p:txBody>
      </p:sp>
      <p:sp>
        <p:nvSpPr>
          <p:cNvPr id="6" name="Footer Placeholder 5"/>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450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4000" y="2121114"/>
            <a:ext cx="4042800" cy="4003462"/>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10" name="Text Placeholder 9"/>
          <p:cNvSpPr>
            <a:spLocks noGrp="1"/>
          </p:cNvSpPr>
          <p:nvPr>
            <p:ph type="body" sz="quarter" idx="12"/>
          </p:nvPr>
        </p:nvSpPr>
        <p:spPr>
          <a:xfrm>
            <a:off x="450000" y="1426464"/>
            <a:ext cx="4042800" cy="640800"/>
          </a:xfrm>
        </p:spPr>
        <p:txBody>
          <a:bodyPr anchor="t" anchorCtr="0"/>
          <a:lstStyle>
            <a:lvl1pPr>
              <a:buNone/>
              <a:defRPr b="1"/>
            </a:lvl1pPr>
          </a:lstStyle>
          <a:p>
            <a:pPr lvl="0"/>
            <a:endParaRPr lang="en-GB" dirty="0"/>
          </a:p>
        </p:txBody>
      </p:sp>
      <p:sp>
        <p:nvSpPr>
          <p:cNvPr id="11" name="Text Placeholder 9"/>
          <p:cNvSpPr>
            <a:spLocks noGrp="1"/>
          </p:cNvSpPr>
          <p:nvPr>
            <p:ph type="body" sz="quarter" idx="13"/>
          </p:nvPr>
        </p:nvSpPr>
        <p:spPr>
          <a:xfrm>
            <a:off x="4644000" y="1426464"/>
            <a:ext cx="4042800" cy="640800"/>
          </a:xfrm>
        </p:spPr>
        <p:txBody>
          <a:bodyPr anchor="t" anchorCtr="0"/>
          <a:lstStyle>
            <a:lvl1pPr>
              <a:buNone/>
              <a:defRPr b="1"/>
            </a:lvl1pPr>
          </a:lstStyle>
          <a:p>
            <a:pPr lvl="0"/>
            <a:endParaRPr lang="en-GB" dirty="0"/>
          </a:p>
        </p:txBody>
      </p:sp>
      <p:sp>
        <p:nvSpPr>
          <p:cNvPr id="9"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7" name="Date Placeholder 6"/>
          <p:cNvSpPr>
            <a:spLocks noGrp="1"/>
          </p:cNvSpPr>
          <p:nvPr>
            <p:ph type="dt" sz="half" idx="14"/>
          </p:nvPr>
        </p:nvSpPr>
        <p:spPr/>
        <p:txBody>
          <a:bodyPr/>
          <a:lstStyle/>
          <a:p>
            <a:r>
              <a:rPr lang="en-US" smtClean="0"/>
              <a:t>1 January 2014</a:t>
            </a:r>
            <a:endParaRPr lang="en-US" dirty="0"/>
          </a:p>
        </p:txBody>
      </p:sp>
      <p:sp>
        <p:nvSpPr>
          <p:cNvPr id="13" name="Footer Placeholder 12"/>
          <p:cNvSpPr>
            <a:spLocks noGrp="1"/>
          </p:cNvSpPr>
          <p:nvPr>
            <p:ph type="ftr" sz="quarter" idx="15"/>
          </p:nvPr>
        </p:nvSpPr>
        <p:spPr/>
        <p:txBody>
          <a:bodyPr/>
          <a:lstStyle/>
          <a:p>
            <a:r>
              <a:rPr lang="en-GB" smtClean="0"/>
              <a:t>Presentation title</a:t>
            </a:r>
            <a:endParaRPr lang="en-GB"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5614" y="1025525"/>
            <a:ext cx="8229600" cy="1643063"/>
          </a:xfrm>
        </p:spPr>
        <p:txBody>
          <a:bodyPr/>
          <a:lstStyle>
            <a:lvl1pPr marL="0" indent="0" algn="l">
              <a:lnSpc>
                <a:spcPct val="85000"/>
              </a:lnSpc>
              <a:spcBef>
                <a:spcPts val="0"/>
              </a:spcBef>
              <a:buNone/>
              <a:defRPr sz="5000" b="1">
                <a:solidFill>
                  <a:schemeClr val="bg2"/>
                </a:solidFill>
                <a:latin typeface="+mn-lt"/>
              </a:defRPr>
            </a:lvl1pPr>
            <a:lvl2pPr marL="0" indent="0">
              <a:buNone/>
              <a:defRPr/>
            </a:lvl2pPr>
            <a:lvl3pPr marL="0" indent="0">
              <a:buNone/>
              <a:defRPr/>
            </a:lvl3pPr>
            <a:lvl4pPr marL="0" indent="0">
              <a:buNone/>
              <a:defRPr/>
            </a:lvl4pPr>
            <a:lvl5pPr marL="0" indent="0">
              <a:buNone/>
              <a:defRPr/>
            </a:lvl5pPr>
          </a:lstStyle>
          <a:p>
            <a:pPr lvl="0"/>
            <a:r>
              <a:rPr lang="en-US" dirty="0" smtClean="0"/>
              <a:t>Click to edit Master text styles</a:t>
            </a:r>
          </a:p>
        </p:txBody>
      </p:sp>
      <p:sp>
        <p:nvSpPr>
          <p:cNvPr id="5" name="Line 11"/>
          <p:cNvSpPr>
            <a:spLocks noChangeShapeType="1"/>
          </p:cNvSpPr>
          <p:nvPr userDrawn="1"/>
        </p:nvSpPr>
        <p:spPr bwMode="auto">
          <a:xfrm>
            <a:off x="457200" y="6242400"/>
            <a:ext cx="8229600" cy="0"/>
          </a:xfrm>
          <a:prstGeom prst="line">
            <a:avLst/>
          </a:prstGeom>
          <a:noFill/>
          <a:ln w="3175">
            <a:solidFill>
              <a:srgbClr val="808080"/>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endParaRPr>
          </a:p>
        </p:txBody>
      </p:sp>
      <p:sp>
        <p:nvSpPr>
          <p:cNvPr id="2" name="Date Placeholder 1"/>
          <p:cNvSpPr>
            <a:spLocks noGrp="1"/>
          </p:cNvSpPr>
          <p:nvPr>
            <p:ph type="dt" sz="half" idx="12"/>
          </p:nvPr>
        </p:nvSpPr>
        <p:spPr/>
        <p:txBody>
          <a:bodyPr/>
          <a:lstStyle/>
          <a:p>
            <a:r>
              <a:rPr lang="en-US" smtClean="0"/>
              <a:t>1 January 2014</a:t>
            </a:r>
            <a:endParaRPr lang="en-US" dirty="0"/>
          </a:p>
        </p:txBody>
      </p:sp>
      <p:sp>
        <p:nvSpPr>
          <p:cNvPr id="4" name="Footer Placeholder 3"/>
          <p:cNvSpPr>
            <a:spLocks noGrp="1"/>
          </p:cNvSpPr>
          <p:nvPr>
            <p:ph type="ftr" sz="quarter" idx="13"/>
          </p:nvPr>
        </p:nvSpPr>
        <p:spPr/>
        <p:txBody>
          <a:bodyPr/>
          <a:lstStyle/>
          <a:p>
            <a:r>
              <a:rPr lang="en-GB" smtClean="0"/>
              <a:t>Presentation title</a:t>
            </a:r>
            <a:endParaRPr lang="en-GB" dirty="0"/>
          </a:p>
        </p:txBody>
      </p:sp>
    </p:spTree>
    <p:extLst>
      <p:ext uri="{BB962C8B-B14F-4D97-AF65-F5344CB8AC3E}">
        <p14:creationId xmlns:p14="http://schemas.microsoft.com/office/powerpoint/2010/main" val="39130112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en-US"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1999940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6" name="Freeform 5"/>
          <p:cNvSpPr>
            <a:spLocks/>
          </p:cNvSpPr>
          <p:nvPr userDrawn="1"/>
        </p:nvSpPr>
        <p:spPr bwMode="gray">
          <a:xfrm>
            <a:off x="457200" y="1042416"/>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en-US"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8"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6" name="Title 5"/>
          <p:cNvSpPr>
            <a:spLocks noGrp="1"/>
          </p:cNvSpPr>
          <p:nvPr>
            <p:ph type="title"/>
          </p:nvPr>
        </p:nvSpPr>
        <p:spPr>
          <a:xfrm>
            <a:off x="457200" y="201600"/>
            <a:ext cx="8232775" cy="860400"/>
          </a:xfrm>
          <a:prstGeom prst="rect">
            <a:avLst/>
          </a:prstGeom>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r>
              <a:rPr lang="en-US"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87281714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201168"/>
            <a:ext cx="8229600" cy="80467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l">
              <a:defRPr/>
            </a:lvl1pPr>
          </a:lstStyle>
          <a:p>
            <a:pPr lvl="0" algn="l" fontAlgn="base">
              <a:lnSpc>
                <a:spcPct val="85000"/>
              </a:lnSpc>
              <a:spcAft>
                <a:spcPct val="0"/>
              </a:spcAft>
            </a:pPr>
            <a:r>
              <a:rPr lang="en-US" dirty="0" smtClean="0"/>
              <a:t>Click to edit Master title style</a:t>
            </a:r>
            <a:endParaRPr lang="en-US" dirty="0"/>
          </a:p>
        </p:txBody>
      </p:sp>
      <p:sp>
        <p:nvSpPr>
          <p:cNvPr id="5" name="Freeform 5"/>
          <p:cNvSpPr>
            <a:spLocks/>
          </p:cNvSpPr>
          <p:nvPr userDrawn="1"/>
        </p:nvSpPr>
        <p:spPr bwMode="gray">
          <a:xfrm>
            <a:off x="457200" y="1040400"/>
            <a:ext cx="8229600" cy="5184775"/>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blipFill dpi="0" rotWithShape="1">
            <a:blip r:embed="rId2" cstate="print"/>
            <a:srcRect/>
            <a:stretch>
              <a:fillRect/>
            </a:stretch>
          </a:bli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 name="Date Placeholder 1"/>
          <p:cNvSpPr>
            <a:spLocks noGrp="1"/>
          </p:cNvSpPr>
          <p:nvPr>
            <p:ph type="dt" sz="half" idx="10"/>
          </p:nvPr>
        </p:nvSpPr>
        <p:spPr/>
        <p:txBody>
          <a:bodyPr/>
          <a:lstStyle/>
          <a:p>
            <a:r>
              <a:rPr lang="en-US"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55613" y="6243638"/>
            <a:ext cx="8229600" cy="0"/>
          </a:xfrm>
          <a:prstGeom prst="line">
            <a:avLst/>
          </a:prstGeom>
          <a:noFill/>
          <a:ln w="3175">
            <a:solidFill>
              <a:srgbClr val="808080"/>
            </a:solidFill>
            <a:round/>
            <a:headEnd/>
            <a:tailEnd/>
          </a:ln>
          <a:effectLst/>
        </p:spPr>
        <p:txBody>
          <a:bodyPr wrap="none" anchor="ctr"/>
          <a:lstStyle/>
          <a:p>
            <a:endParaRPr lang="en-US" noProof="0" dirty="0">
              <a:solidFill>
                <a:schemeClr val="bg1"/>
              </a:solidFill>
            </a:endParaRPr>
          </a:p>
        </p:txBody>
      </p:sp>
      <p:sp>
        <p:nvSpPr>
          <p:cNvPr id="2" name="Date Placeholder 1"/>
          <p:cNvSpPr>
            <a:spLocks noGrp="1"/>
          </p:cNvSpPr>
          <p:nvPr>
            <p:ph type="dt" sz="half" idx="10"/>
          </p:nvPr>
        </p:nvSpPr>
        <p:spPr/>
        <p:txBody>
          <a:bodyPr/>
          <a:lstStyle/>
          <a:p>
            <a:r>
              <a:rPr lang="en-US" smtClean="0"/>
              <a:t>1 January 2014</a:t>
            </a:r>
            <a:endParaRPr lang="en-US" dirty="0"/>
          </a:p>
        </p:txBody>
      </p:sp>
      <p:sp>
        <p:nvSpPr>
          <p:cNvPr id="3" name="Footer Placeholder 2"/>
          <p:cNvSpPr>
            <a:spLocks noGrp="1"/>
          </p:cNvSpPr>
          <p:nvPr>
            <p:ph type="ftr" sz="quarter" idx="11"/>
          </p:nvPr>
        </p:nvSpPr>
        <p:spPr/>
        <p:txBody>
          <a:bodyPr/>
          <a:lstStyle/>
          <a:p>
            <a:r>
              <a:rPr lang="en-GB" smtClean="0"/>
              <a:t>Presentation title</a:t>
            </a:r>
            <a:endParaRPr lang="en-GB" dirty="0"/>
          </a:p>
        </p:txBody>
      </p:sp>
    </p:spTree>
    <p:extLst>
      <p:ext uri="{BB962C8B-B14F-4D97-AF65-F5344CB8AC3E}">
        <p14:creationId xmlns:p14="http://schemas.microsoft.com/office/powerpoint/2010/main" val="3350680830"/>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455612" y="719139"/>
            <a:ext cx="3506400"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mn-lt"/>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mn-lt"/>
                <a:ea typeface="+mn-ea"/>
                <a:cs typeface="Arial" pitchFamily="34" charset="0"/>
              </a:defRPr>
            </a:lvl2pPr>
            <a:lvl3pPr marL="176213" indent="-176213" algn="l" defTabSz="995363"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mn-lt"/>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mn-lt"/>
                <a:ea typeface="+mn-ea"/>
                <a:cs typeface="Arial" pitchFamily="34" charset="0"/>
              </a:defRPr>
            </a:lvl4pPr>
            <a:lvl5pPr marL="188913" indent="-188913" algn="l" defTabSz="995363"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mn-lt"/>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900077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671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3" name="Content Placeholder 2"/>
          <p:cNvSpPr>
            <a:spLocks noGrp="1"/>
          </p:cNvSpPr>
          <p:nvPr>
            <p:ph sz="half" idx="1"/>
          </p:nvPr>
        </p:nvSpPr>
        <p:spPr>
          <a:xfrm>
            <a:off x="457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8200" y="1426464"/>
            <a:ext cx="4038600" cy="4698111"/>
          </a:xfrm>
          <a:prstGeom prst="rect">
            <a:avLst/>
          </a:prstGeom>
        </p:spPr>
        <p:txBody>
          <a:bodyPr/>
          <a:lstStyle>
            <a:lvl1pPr>
              <a:defRPr sz="2400">
                <a:solidFill>
                  <a:schemeClr val="bg1"/>
                </a:solidFill>
                <a:latin typeface="+mn-lt"/>
                <a:cs typeface="Arial" pitchFamily="34" charset="0"/>
              </a:defRPr>
            </a:lvl1pPr>
            <a:lvl2pPr>
              <a:defRPr sz="2400">
                <a:solidFill>
                  <a:schemeClr val="bg1"/>
                </a:solidFill>
                <a:latin typeface="+mn-lt"/>
                <a:cs typeface="Arial" pitchFamily="34" charset="0"/>
              </a:defRPr>
            </a:lvl2pPr>
            <a:lvl3pPr>
              <a:defRPr sz="2000">
                <a:solidFill>
                  <a:schemeClr val="bg1"/>
                </a:solidFill>
                <a:latin typeface="+mn-lt"/>
                <a:cs typeface="Arial" pitchFamily="34" charset="0"/>
              </a:defRPr>
            </a:lvl3pPr>
            <a:lvl4pPr>
              <a:defRPr sz="1800">
                <a:solidFill>
                  <a:schemeClr val="bg1"/>
                </a:solidFill>
                <a:latin typeface="+mn-lt"/>
                <a:cs typeface="Arial" pitchFamily="34" charset="0"/>
              </a:defRPr>
            </a:lvl4pPr>
            <a:lvl5pPr>
              <a:defRPr sz="1800">
                <a:solidFill>
                  <a:schemeClr val="bg1"/>
                </a:solidFill>
                <a:latin typeface="+mn-lt"/>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12"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0"/>
          </p:nvPr>
        </p:nvSpPr>
        <p:spPr/>
        <p:txBody>
          <a:bodyPr/>
          <a:lstStyle/>
          <a:p>
            <a:r>
              <a:rPr lang="en-US" smtClean="0"/>
              <a:t>1 January 2014</a:t>
            </a:r>
            <a:endParaRPr lang="en-US" dirty="0"/>
          </a:p>
        </p:txBody>
      </p:sp>
      <p:sp>
        <p:nvSpPr>
          <p:cNvPr id="9" name="Footer Placeholder 8"/>
          <p:cNvSpPr>
            <a:spLocks noGrp="1"/>
          </p:cNvSpPr>
          <p:nvPr>
            <p:ph type="ftr" sz="quarter" idx="11"/>
          </p:nvPr>
        </p:nvSpPr>
        <p:spPr/>
        <p:txBody>
          <a:bodyPr/>
          <a:lstStyle/>
          <a:p>
            <a:r>
              <a:rPr lang="en-GB" smtClean="0"/>
              <a:t>Presentation title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32775" cy="860400"/>
          </a:xfrm>
          <a:prstGeom prst="rect">
            <a:avLst/>
          </a:prstGeom>
        </p:spPr>
        <p:txBody>
          <a:bodyPr/>
          <a:lstStyle>
            <a:lvl1pPr>
              <a:defRPr>
                <a:solidFill>
                  <a:schemeClr val="bg1"/>
                </a:solidFill>
                <a:latin typeface="+mn-lt"/>
                <a:cs typeface="Arial" pitchFamily="34" charset="0"/>
              </a:defRPr>
            </a:lvl1pPr>
          </a:lstStyle>
          <a:p>
            <a:r>
              <a:rPr lang="en-US" smtClean="0"/>
              <a:t>Click to edit Master title style</a:t>
            </a:r>
            <a:endParaRPr lang="en-GB" dirty="0"/>
          </a:p>
        </p:txBody>
      </p:sp>
      <p:sp>
        <p:nvSpPr>
          <p:cNvPr id="8" name="Line 10"/>
          <p:cNvSpPr>
            <a:spLocks noChangeShapeType="1"/>
          </p:cNvSpPr>
          <p:nvPr userDrawn="1"/>
        </p:nvSpPr>
        <p:spPr bwMode="auto">
          <a:xfrm>
            <a:off x="457200" y="1044000"/>
            <a:ext cx="8229600"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9" name="Line 11"/>
          <p:cNvSpPr>
            <a:spLocks noChangeShapeType="1"/>
          </p:cNvSpPr>
          <p:nvPr userDrawn="1"/>
        </p:nvSpPr>
        <p:spPr bwMode="auto">
          <a:xfrm>
            <a:off x="457200" y="6242400"/>
            <a:ext cx="8229600"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latin typeface="+mn-lt"/>
              <a:cs typeface="Arial" pitchFamily="34" charset="0"/>
            </a:endParaRPr>
          </a:p>
        </p:txBody>
      </p:sp>
      <p:sp>
        <p:nvSpPr>
          <p:cNvPr id="7" name="Date Placeholder 6"/>
          <p:cNvSpPr>
            <a:spLocks noGrp="1"/>
          </p:cNvSpPr>
          <p:nvPr>
            <p:ph type="dt" sz="half" idx="14"/>
          </p:nvPr>
        </p:nvSpPr>
        <p:spPr/>
        <p:txBody>
          <a:bodyPr/>
          <a:lstStyle/>
          <a:p>
            <a:r>
              <a:rPr lang="en-US" smtClean="0"/>
              <a:t>1 January 2014</a:t>
            </a:r>
            <a:endParaRPr lang="en-US" dirty="0"/>
          </a:p>
        </p:txBody>
      </p:sp>
      <p:sp>
        <p:nvSpPr>
          <p:cNvPr id="12" name="Footer Placeholder 11"/>
          <p:cNvSpPr>
            <a:spLocks noGrp="1"/>
          </p:cNvSpPr>
          <p:nvPr>
            <p:ph type="ftr" sz="quarter" idx="15"/>
          </p:nvPr>
        </p:nvSpPr>
        <p:spPr/>
        <p:txBody>
          <a:bodyPr/>
          <a:lstStyle/>
          <a:p>
            <a:r>
              <a:rPr lang="en-GB" smtClean="0"/>
              <a:t>Presentation title</a:t>
            </a:r>
            <a:endParaRPr lang="en-GB" dirty="0"/>
          </a:p>
        </p:txBody>
      </p:sp>
      <p:sp>
        <p:nvSpPr>
          <p:cNvPr id="13" name="Content Placeholder 2"/>
          <p:cNvSpPr>
            <a:spLocks noGrp="1"/>
          </p:cNvSpPr>
          <p:nvPr>
            <p:ph sz="half" idx="1"/>
          </p:nvPr>
        </p:nvSpPr>
        <p:spPr>
          <a:xfrm>
            <a:off x="457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4" name="Content Placeholder 3"/>
          <p:cNvSpPr>
            <a:spLocks noGrp="1"/>
          </p:cNvSpPr>
          <p:nvPr>
            <p:ph sz="half" idx="2"/>
          </p:nvPr>
        </p:nvSpPr>
        <p:spPr>
          <a:xfrm>
            <a:off x="4651200" y="2121113"/>
            <a:ext cx="4042800" cy="3994963"/>
          </a:xfrm>
          <a:prstGeom prst="rect">
            <a:avLst/>
          </a:prstGeom>
        </p:spPr>
        <p:txBody>
          <a:bodyPr/>
          <a:lstStyle>
            <a:lvl1pPr>
              <a:defRPr sz="24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Text Placeholder 9"/>
          <p:cNvSpPr>
            <a:spLocks noGrp="1"/>
          </p:cNvSpPr>
          <p:nvPr>
            <p:ph type="body" sz="quarter" idx="12"/>
          </p:nvPr>
        </p:nvSpPr>
        <p:spPr>
          <a:xfrm>
            <a:off x="457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
        <p:nvSpPr>
          <p:cNvPr id="16" name="Text Placeholder 9"/>
          <p:cNvSpPr>
            <a:spLocks noGrp="1"/>
          </p:cNvSpPr>
          <p:nvPr>
            <p:ph type="body" sz="quarter" idx="13"/>
          </p:nvPr>
        </p:nvSpPr>
        <p:spPr>
          <a:xfrm>
            <a:off x="4651200" y="1426464"/>
            <a:ext cx="4042800" cy="640800"/>
          </a:xfrm>
          <a:prstGeom prst="rect">
            <a:avLst/>
          </a:prstGeom>
        </p:spPr>
        <p:txBody>
          <a:bodyPr anchor="t" anchorCtr="0"/>
          <a:lstStyle>
            <a:lvl1pPr>
              <a:buNone/>
              <a:defRPr b="1">
                <a:solidFill>
                  <a:schemeClr val="bg1"/>
                </a:solidFill>
              </a:defRPr>
            </a:lvl1pPr>
          </a:lstStyle>
          <a:p>
            <a:pPr lvl="0"/>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image" Target="../media/image6.wmf"/><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theme" Target="../theme/theme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21" Type="http://schemas.openxmlformats.org/officeDocument/2006/relationships/image" Target="../media/image11.wmf"/><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18.wmf"/><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4.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32775" cy="8604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3" name="Text Placeholder 2"/>
          <p:cNvSpPr>
            <a:spLocks noGrp="1"/>
          </p:cNvSpPr>
          <p:nvPr>
            <p:ph type="body" idx="1"/>
          </p:nvPr>
        </p:nvSpPr>
        <p:spPr>
          <a:xfrm>
            <a:off x="457200" y="1425600"/>
            <a:ext cx="8229600" cy="4698976"/>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4" name="Footer Placeholder 4"/>
          <p:cNvSpPr>
            <a:spLocks noGrp="1"/>
          </p:cNvSpPr>
          <p:nvPr>
            <p:ph type="ftr" sz="quarter" idx="3"/>
          </p:nvPr>
        </p:nvSpPr>
        <p:spPr>
          <a:xfrm>
            <a:off x="2588400" y="6496184"/>
            <a:ext cx="3434400" cy="201168"/>
          </a:xfrm>
          <a:prstGeom prst="rect">
            <a:avLst/>
          </a:prstGeom>
        </p:spPr>
        <p:txBody>
          <a:bodyPr vert="horz" lIns="0" tIns="0" rIns="0" bIns="0" rtlCol="0" anchor="t" anchorCtr="0">
            <a:noAutofit/>
          </a:bodyPr>
          <a:lstStyle>
            <a:lvl1pPr algn="l">
              <a:defRPr sz="1100">
                <a:solidFill>
                  <a:schemeClr val="bg1"/>
                </a:solidFill>
                <a:latin typeface="+mn-lt"/>
                <a:cs typeface="Arial" pitchFamily="34" charset="0"/>
              </a:defRPr>
            </a:lvl1pPr>
          </a:lstStyle>
          <a:p>
            <a:r>
              <a:rPr lang="en-GB" smtClean="0"/>
              <a:t>Presentation title</a:t>
            </a:r>
            <a:endParaRPr lang="en-GB" dirty="0"/>
          </a:p>
        </p:txBody>
      </p:sp>
      <p:sp>
        <p:nvSpPr>
          <p:cNvPr id="15" name="TextBox 14"/>
          <p:cNvSpPr txBox="1"/>
          <p:nvPr/>
        </p:nvSpPr>
        <p:spPr>
          <a:xfrm>
            <a:off x="457200" y="6496184"/>
            <a:ext cx="722376"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cs typeface="Arial" pitchFamily="34" charset="0"/>
              </a:rPr>
              <a:t>Page </a:t>
            </a:r>
            <a:fld id="{9AE4D82F-B047-469B-AC52-A46321747EAF}" type="slidenum">
              <a:rPr lang="en-GB" sz="1100" smtClean="0">
                <a:solidFill>
                  <a:schemeClr val="bg1"/>
                </a:solidFill>
                <a:latin typeface="+mn-lt"/>
                <a:cs typeface="Arial" pitchFamily="34" charset="0"/>
              </a:rPr>
              <a:pPr/>
              <a:t>‹#›</a:t>
            </a:fld>
            <a:endParaRPr lang="en-GB" sz="1100" dirty="0">
              <a:solidFill>
                <a:schemeClr val="bg1"/>
              </a:solidFill>
              <a:latin typeface="+mn-lt"/>
              <a:cs typeface="Arial" pitchFamily="34" charset="0"/>
            </a:endParaRPr>
          </a:p>
        </p:txBody>
      </p:sp>
      <p:sp>
        <p:nvSpPr>
          <p:cNvPr id="16" name="Date Placeholder 3"/>
          <p:cNvSpPr>
            <a:spLocks noGrp="1"/>
          </p:cNvSpPr>
          <p:nvPr>
            <p:ph type="dt" sz="half" idx="2"/>
          </p:nvPr>
        </p:nvSpPr>
        <p:spPr>
          <a:xfrm>
            <a:off x="1217792" y="6496184"/>
            <a:ext cx="1188720" cy="201168"/>
          </a:xfrm>
          <a:prstGeom prst="rect">
            <a:avLst/>
          </a:prstGeom>
        </p:spPr>
        <p:txBody>
          <a:bodyPr vert="horz" wrap="none" lIns="0" tIns="0" rIns="0" bIns="0" rtlCol="0" anchor="t" anchorCtr="0">
            <a:noAutofit/>
          </a:bodyPr>
          <a:lstStyle>
            <a:lvl1pPr algn="l">
              <a:defRPr sz="1100">
                <a:solidFill>
                  <a:schemeClr val="bg1"/>
                </a:solidFill>
                <a:latin typeface="+mn-lt"/>
                <a:cs typeface="Arial" pitchFamily="34" charset="0"/>
              </a:defRPr>
            </a:lvl1pPr>
          </a:lstStyle>
          <a:p>
            <a:r>
              <a:rPr lang="en-US" dirty="0" smtClean="0"/>
              <a:t>1 January 2014</a:t>
            </a:r>
            <a:endParaRPr lang="en-US" dirty="0"/>
          </a:p>
        </p:txBody>
      </p:sp>
      <p:pic>
        <p:nvPicPr>
          <p:cNvPr id="17" name="Picture 1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84464" y="6327648"/>
            <a:ext cx="399919" cy="408838"/>
          </a:xfrm>
          <a:prstGeom prst="rect">
            <a:avLst/>
          </a:prstGeom>
        </p:spPr>
      </p:pic>
    </p:spTree>
  </p:cSld>
  <p:clrMap bg1="lt1" tx1="dk1" bg2="lt2" tx2="dk2" accent1="accent1" accent2="accent2" accent3="accent3" accent4="accent4" accent5="accent5" accent6="accent6" hlink="hlink" folHlink="folHlink"/>
  <p:sldLayoutIdLst>
    <p:sldLayoutId id="2147483667" r:id="rId1"/>
    <p:sldLayoutId id="2147483784" r:id="rId2"/>
    <p:sldLayoutId id="2147483668" r:id="rId3"/>
    <p:sldLayoutId id="2147483748" r:id="rId4"/>
    <p:sldLayoutId id="2147483749" r:id="rId5"/>
    <p:sldLayoutId id="2147483669" r:id="rId6"/>
    <p:sldLayoutId id="2147483780" r:id="rId7"/>
    <p:sldLayoutId id="2147483670" r:id="rId8"/>
    <p:sldLayoutId id="2147483671" r:id="rId9"/>
    <p:sldLayoutId id="2147483672" r:id="rId10"/>
    <p:sldLayoutId id="2147483673" r:id="rId11"/>
    <p:sldLayoutId id="2147483674" r:id="rId12"/>
    <p:sldLayoutId id="2147483726" r:id="rId13"/>
    <p:sldLayoutId id="2147483677" r:id="rId14"/>
    <p:sldLayoutId id="2147483678" r:id="rId15"/>
    <p:sldLayoutId id="2147483679" r:id="rId16"/>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Arial" pitchFamily="34" charset="0"/>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Arial" pitchFamily="34" charset="0"/>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Arial" pitchFamily="34" charset="0"/>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15"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Footer Placeholder 4"/>
          <p:cNvSpPr>
            <a:spLocks noGrp="1"/>
          </p:cNvSpPr>
          <p:nvPr>
            <p:ph type="ftr" sz="quarter" idx="3"/>
          </p:nvPr>
        </p:nvSpPr>
        <p:spPr>
          <a:xfrm>
            <a:off x="2588400" y="6492240"/>
            <a:ext cx="3434400" cy="201168"/>
          </a:xfrm>
          <a:prstGeom prst="rect">
            <a:avLst/>
          </a:prstGeom>
        </p:spPr>
        <p:txBody>
          <a:bodyPr vert="horz" wrap="square" lIns="0" tIns="0" rIns="0" bIns="0" rtlCol="0" anchor="t" anchorCtr="0">
            <a:noAutofit/>
          </a:bodyPr>
          <a:lstStyle>
            <a:lvl1pPr algn="l">
              <a:defRPr sz="1100">
                <a:solidFill>
                  <a:schemeClr val="bg1"/>
                </a:solidFill>
                <a:latin typeface="+mn-lt"/>
              </a:defRPr>
            </a:lvl1pPr>
          </a:lstStyle>
          <a:p>
            <a:r>
              <a:rPr lang="en-GB" dirty="0" smtClean="0"/>
              <a:t>Presentation title</a:t>
            </a:r>
            <a:endParaRPr lang="en-GB" dirty="0"/>
          </a:p>
        </p:txBody>
      </p:sp>
      <p:sp>
        <p:nvSpPr>
          <p:cNvPr id="18" name="TextBox 17"/>
          <p:cNvSpPr txBox="1"/>
          <p:nvPr/>
        </p:nvSpPr>
        <p:spPr>
          <a:xfrm>
            <a:off x="457200" y="6492240"/>
            <a:ext cx="720000" cy="201168"/>
          </a:xfrm>
          <a:prstGeom prst="rect">
            <a:avLst/>
          </a:prstGeom>
          <a:noFill/>
        </p:spPr>
        <p:txBody>
          <a:bodyPr vert="horz"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Date Placeholder 2"/>
          <p:cNvSpPr>
            <a:spLocks noGrp="1"/>
          </p:cNvSpPr>
          <p:nvPr>
            <p:ph type="dt" sz="half" idx="2"/>
          </p:nvPr>
        </p:nvSpPr>
        <p:spPr>
          <a:xfrm>
            <a:off x="1217792" y="6492240"/>
            <a:ext cx="1188720" cy="201168"/>
          </a:xfrm>
          <a:prstGeom prst="rect">
            <a:avLst/>
          </a:prstGeom>
        </p:spPr>
        <p:txBody>
          <a:bodyPr vert="horz" wrap="square" lIns="0" tIns="0" rIns="0" bIns="0" anchor="t" anchorCtr="0"/>
          <a:lstStyle>
            <a:lvl1pPr>
              <a:defRPr sz="1100">
                <a:solidFill>
                  <a:schemeClr val="bg1"/>
                </a:solidFill>
                <a:latin typeface="+mn-lt"/>
                <a:cs typeface="Arial" pitchFamily="34" charset="0"/>
              </a:defRPr>
            </a:lvl1pPr>
          </a:lstStyle>
          <a:p>
            <a:r>
              <a:rPr lang="en-US" dirty="0" smtClean="0"/>
              <a:t>1 January 2014</a:t>
            </a:r>
            <a:endParaRPr lang="en-US" dirty="0"/>
          </a:p>
        </p:txBody>
      </p:sp>
      <p:pic>
        <p:nvPicPr>
          <p:cNvPr id="20" name="Picture 1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2074791551"/>
      </p:ext>
    </p:extLst>
  </p:cSld>
  <p:clrMap bg1="lt1" tx1="dk1" bg2="lt2" tx2="dk2" accent1="accent1" accent2="accent2" accent3="accent3" accent4="accent4" accent5="accent5" accent6="accent6" hlink="hlink" folHlink="folHlink"/>
  <p:sldLayoutIdLst>
    <p:sldLayoutId id="2147483709" r:id="rId1"/>
    <p:sldLayoutId id="2147483777" r:id="rId2"/>
    <p:sldLayoutId id="2147483763" r:id="rId3"/>
    <p:sldLayoutId id="2147483765" r:id="rId4"/>
    <p:sldLayoutId id="2147483785" r:id="rId5"/>
    <p:sldLayoutId id="2147483710" r:id="rId6"/>
    <p:sldLayoutId id="2147483750" r:id="rId7"/>
    <p:sldLayoutId id="2147483751" r:id="rId8"/>
    <p:sldLayoutId id="2147483711" r:id="rId9"/>
    <p:sldLayoutId id="2147483783" r:id="rId10"/>
    <p:sldLayoutId id="2147483712" r:id="rId11"/>
    <p:sldLayoutId id="2147483713" r:id="rId12"/>
    <p:sldLayoutId id="2147483714" r:id="rId13"/>
    <p:sldLayoutId id="2147483715" r:id="rId14"/>
    <p:sldLayoutId id="2147483716" r:id="rId15"/>
    <p:sldLayoutId id="2147483727" r:id="rId16"/>
    <p:sldLayoutId id="2147483719" r:id="rId17"/>
    <p:sldLayoutId id="2147483720" r:id="rId18"/>
    <p:sldLayoutId id="2147483721"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TextBox 16"/>
          <p:cNvSpPr txBox="1"/>
          <p:nvPr/>
        </p:nvSpPr>
        <p:spPr>
          <a:xfrm>
            <a:off x="457200" y="6501764"/>
            <a:ext cx="720000"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9" name="Footer Placeholder 4"/>
          <p:cNvSpPr>
            <a:spLocks noGrp="1"/>
          </p:cNvSpPr>
          <p:nvPr>
            <p:ph type="ftr" sz="quarter" idx="3"/>
          </p:nvPr>
        </p:nvSpPr>
        <p:spPr>
          <a:xfrm>
            <a:off x="2588400" y="6501764"/>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smtClean="0"/>
              <a:t>Presentation title</a:t>
            </a:r>
            <a:endParaRPr lang="en-GB" dirty="0"/>
          </a:p>
        </p:txBody>
      </p:sp>
      <p:sp>
        <p:nvSpPr>
          <p:cNvPr id="12" name="Date Placeholder 2"/>
          <p:cNvSpPr>
            <a:spLocks noGrp="1"/>
          </p:cNvSpPr>
          <p:nvPr>
            <p:ph type="dt" sz="half" idx="2"/>
          </p:nvPr>
        </p:nvSpPr>
        <p:spPr>
          <a:xfrm>
            <a:off x="1217792" y="6501764"/>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dirty="0" smtClean="0"/>
              <a:t>1 January 2014</a:t>
            </a:r>
            <a:endParaRPr lang="en-US" dirty="0"/>
          </a:p>
        </p:txBody>
      </p:sp>
      <p:pic>
        <p:nvPicPr>
          <p:cNvPr id="13" name="Picture 1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81" r:id="rId1"/>
    <p:sldLayoutId id="2147483778" r:id="rId2"/>
    <p:sldLayoutId id="2147483768" r:id="rId3"/>
    <p:sldLayoutId id="2147483770" r:id="rId4"/>
    <p:sldLayoutId id="2147483786" r:id="rId5"/>
    <p:sldLayoutId id="2147483682" r:id="rId6"/>
    <p:sldLayoutId id="2147483752" r:id="rId7"/>
    <p:sldLayoutId id="2147483753" r:id="rId8"/>
    <p:sldLayoutId id="2147483683" r:id="rId9"/>
    <p:sldLayoutId id="2147483782" r:id="rId10"/>
    <p:sldLayoutId id="2147483684" r:id="rId11"/>
    <p:sldLayoutId id="2147483685" r:id="rId12"/>
    <p:sldLayoutId id="2147483686" r:id="rId13"/>
    <p:sldLayoutId id="2147483687" r:id="rId14"/>
    <p:sldLayoutId id="2147483688" r:id="rId15"/>
    <p:sldLayoutId id="2147483728" r:id="rId16"/>
    <p:sldLayoutId id="2147483691" r:id="rId17"/>
    <p:sldLayoutId id="2147483692" r:id="rId18"/>
    <p:sldLayoutId id="2147483693"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1600"/>
            <a:ext cx="8229600" cy="860400"/>
          </a:xfrm>
          <a:prstGeom prst="rect">
            <a:avLst/>
          </a:prstGeom>
        </p:spPr>
        <p:txBody>
          <a:bodyPr vert="horz" lIns="0" tIns="0" rIns="0" bIns="0" rtlCol="0" anchor="t" anchorCtr="0">
            <a:no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425600"/>
            <a:ext cx="8229600" cy="4698975"/>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Footer Placeholder 4"/>
          <p:cNvSpPr>
            <a:spLocks noGrp="1"/>
          </p:cNvSpPr>
          <p:nvPr>
            <p:ph type="ftr" sz="quarter" idx="3"/>
          </p:nvPr>
        </p:nvSpPr>
        <p:spPr>
          <a:xfrm>
            <a:off x="2588400" y="6492240"/>
            <a:ext cx="3434400" cy="201168"/>
          </a:xfrm>
          <a:prstGeom prst="rect">
            <a:avLst/>
          </a:prstGeom>
        </p:spPr>
        <p:txBody>
          <a:bodyPr vert="horz" lIns="0" tIns="0" rIns="0" bIns="0" rtlCol="0" anchor="t" anchorCtr="0">
            <a:noAutofit/>
          </a:bodyPr>
          <a:lstStyle>
            <a:lvl1pPr algn="l">
              <a:defRPr sz="1100">
                <a:solidFill>
                  <a:schemeClr val="bg1"/>
                </a:solidFill>
                <a:latin typeface="+mn-lt"/>
              </a:defRPr>
            </a:lvl1pPr>
          </a:lstStyle>
          <a:p>
            <a:r>
              <a:rPr lang="en-GB" dirty="0" smtClean="0"/>
              <a:t>Presentation title</a:t>
            </a:r>
            <a:endParaRPr lang="en-GB" dirty="0"/>
          </a:p>
        </p:txBody>
      </p:sp>
      <p:sp>
        <p:nvSpPr>
          <p:cNvPr id="13" name="TextBox 12"/>
          <p:cNvSpPr txBox="1"/>
          <p:nvPr/>
        </p:nvSpPr>
        <p:spPr>
          <a:xfrm>
            <a:off x="457200" y="6492240"/>
            <a:ext cx="720000" cy="201168"/>
          </a:xfrm>
          <a:prstGeom prst="rect">
            <a:avLst/>
          </a:prstGeom>
          <a:noFill/>
        </p:spPr>
        <p:txBody>
          <a:bodyPr wrap="square" lIns="0" tIns="0" rIns="0" bIns="0" rtlCol="0" anchor="t" anchorCtr="0">
            <a:noAutofit/>
          </a:bodyPr>
          <a:lstStyle/>
          <a:p>
            <a:r>
              <a:rPr lang="en-GB" sz="1100" dirty="0" smtClean="0">
                <a:solidFill>
                  <a:schemeClr val="bg1"/>
                </a:solidFill>
                <a:latin typeface="+mn-lt"/>
              </a:rPr>
              <a:t>Page </a:t>
            </a:r>
            <a:fld id="{9AE4D82F-B047-469B-AC52-A46321747EAF}" type="slidenum">
              <a:rPr lang="en-GB" sz="1100" smtClean="0">
                <a:solidFill>
                  <a:schemeClr val="bg1"/>
                </a:solidFill>
                <a:latin typeface="+mn-lt"/>
              </a:rPr>
              <a:pPr/>
              <a:t>‹#›</a:t>
            </a:fld>
            <a:endParaRPr lang="en-GB" sz="1100" dirty="0">
              <a:solidFill>
                <a:schemeClr val="bg1"/>
              </a:solidFill>
              <a:latin typeface="+mn-lt"/>
            </a:endParaRPr>
          </a:p>
        </p:txBody>
      </p:sp>
      <p:sp>
        <p:nvSpPr>
          <p:cNvPr id="15" name="Date Placeholder 2"/>
          <p:cNvSpPr>
            <a:spLocks noGrp="1"/>
          </p:cNvSpPr>
          <p:nvPr>
            <p:ph type="dt" sz="half" idx="2"/>
          </p:nvPr>
        </p:nvSpPr>
        <p:spPr>
          <a:xfrm>
            <a:off x="1217792" y="6492240"/>
            <a:ext cx="1188720" cy="201168"/>
          </a:xfrm>
          <a:prstGeom prst="rect">
            <a:avLst/>
          </a:prstGeom>
        </p:spPr>
        <p:txBody>
          <a:bodyPr lIns="0" tIns="0" rIns="0" bIns="0" anchor="t" anchorCtr="0"/>
          <a:lstStyle>
            <a:lvl1pPr>
              <a:defRPr sz="1100">
                <a:solidFill>
                  <a:schemeClr val="bg1"/>
                </a:solidFill>
                <a:latin typeface="+mn-lt"/>
                <a:cs typeface="Arial" pitchFamily="34" charset="0"/>
              </a:defRPr>
            </a:lvl1pPr>
          </a:lstStyle>
          <a:p>
            <a:r>
              <a:rPr lang="en-US" smtClean="0"/>
              <a:t>1 January 2014</a:t>
            </a:r>
            <a:endParaRPr lang="en-US" dirty="0"/>
          </a:p>
        </p:txBody>
      </p:sp>
      <p:pic>
        <p:nvPicPr>
          <p:cNvPr id="14" name="Picture 1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284464" y="6327648"/>
            <a:ext cx="402504" cy="411480"/>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779" r:id="rId2"/>
    <p:sldLayoutId id="2147483773" r:id="rId3"/>
    <p:sldLayoutId id="2147483775" r:id="rId4"/>
    <p:sldLayoutId id="2147483787" r:id="rId5"/>
    <p:sldLayoutId id="2147483696" r:id="rId6"/>
    <p:sldLayoutId id="2147483754" r:id="rId7"/>
    <p:sldLayoutId id="2147483755" r:id="rId8"/>
    <p:sldLayoutId id="2147483697" r:id="rId9"/>
    <p:sldLayoutId id="2147483781" r:id="rId10"/>
    <p:sldLayoutId id="2147483698" r:id="rId11"/>
    <p:sldLayoutId id="2147483699" r:id="rId12"/>
    <p:sldLayoutId id="2147483700" r:id="rId13"/>
    <p:sldLayoutId id="2147483701" r:id="rId14"/>
    <p:sldLayoutId id="2147483702" r:id="rId15"/>
    <p:sldLayoutId id="2147483729" r:id="rId16"/>
    <p:sldLayoutId id="2147483705" r:id="rId17"/>
    <p:sldLayoutId id="2147483706" r:id="rId18"/>
    <p:sldLayoutId id="2147483707" r:id="rId19"/>
  </p:sldLayoutIdLst>
  <p:hf sldNum="0" hdr="0"/>
  <p:txStyles>
    <p:titleStyle>
      <a:lvl1pPr algn="l" defTabSz="914400" rtl="0" eaLnBrk="1" latinLnBrk="0" hangingPunct="1">
        <a:lnSpc>
          <a:spcPct val="85000"/>
        </a:lnSpc>
        <a:spcBef>
          <a:spcPct val="0"/>
        </a:spcBef>
        <a:buNone/>
        <a:defRPr sz="3000" b="1" kern="1200">
          <a:solidFill>
            <a:schemeClr val="bg1"/>
          </a:solidFill>
          <a:latin typeface="+mn-lt"/>
          <a:ea typeface="+mj-ea"/>
          <a:cs typeface="Arial" pitchFamily="34" charset="0"/>
        </a:defRPr>
      </a:lvl1pPr>
    </p:titleStyle>
    <p:bodyStyle>
      <a:lvl1pPr marL="356616" indent="-356616"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7711" y="777600"/>
            <a:ext cx="5940117" cy="860400"/>
          </a:xfrm>
        </p:spPr>
        <p:txBody>
          <a:bodyPr/>
          <a:lstStyle/>
          <a:p>
            <a:r>
              <a:rPr lang="en-US" dirty="0" smtClean="0">
                <a:latin typeface="EYInterstate" panose="02000503020000020004" pitchFamily="2" charset="0"/>
              </a:rPr>
              <a:t>Russian Cooperative compliance program – Tax monitoring </a:t>
            </a:r>
            <a:endParaRPr lang="en-GB" dirty="0">
              <a:latin typeface="EYInterstate" panose="02000503020000020004" pitchFamily="2" charset="0"/>
            </a:endParaRPr>
          </a:p>
        </p:txBody>
      </p:sp>
      <p:sp>
        <p:nvSpPr>
          <p:cNvPr id="3" name="Subtitle 2"/>
          <p:cNvSpPr>
            <a:spLocks noGrp="1"/>
          </p:cNvSpPr>
          <p:nvPr>
            <p:ph type="subTitle" idx="1"/>
          </p:nvPr>
        </p:nvSpPr>
        <p:spPr>
          <a:xfrm>
            <a:off x="2267711" y="1753200"/>
            <a:ext cx="6406731" cy="968400"/>
          </a:xfrm>
        </p:spPr>
        <p:txBody>
          <a:bodyPr/>
          <a:lstStyle/>
          <a:p>
            <a:r>
              <a:rPr lang="en-GB" dirty="0" smtClean="0">
                <a:latin typeface="EYInterstate" panose="02000503020000020004" pitchFamily="2" charset="0"/>
              </a:rPr>
              <a:t>Ivan Rodionov</a:t>
            </a:r>
          </a:p>
          <a:p>
            <a:r>
              <a:rPr lang="en-GB" dirty="0" smtClean="0">
                <a:latin typeface="EYInterstate" panose="02000503020000020004" pitchFamily="2" charset="0"/>
              </a:rPr>
              <a:t>Head of Tax Performance Advisory, Russia and the CIS </a:t>
            </a:r>
          </a:p>
          <a:p>
            <a:endParaRPr lang="en-GB" dirty="0" smtClean="0">
              <a:latin typeface="EYInterstate" panose="02000503020000020004" pitchFamily="2" charset="0"/>
            </a:endParaRPr>
          </a:p>
          <a:p>
            <a:pPr lvl="1"/>
            <a:r>
              <a:rPr lang="en-GB" dirty="0" smtClean="0">
                <a:latin typeface="EYInterstate" panose="02000503020000020004" pitchFamily="2" charset="0"/>
              </a:rPr>
              <a:t>28 September 2015</a:t>
            </a:r>
            <a:endParaRPr lang="en-GB" dirty="0">
              <a:latin typeface="EYInterstate" panose="02000503020000020004" pitchFamily="2" charset="0"/>
            </a:endParaRPr>
          </a:p>
        </p:txBody>
      </p:sp>
    </p:spTree>
    <p:extLst>
      <p:ext uri="{BB962C8B-B14F-4D97-AF65-F5344CB8AC3E}">
        <p14:creationId xmlns:p14="http://schemas.microsoft.com/office/powerpoint/2010/main" val="22361911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000"/>
            <a:ext cx="8229600" cy="860400"/>
          </a:xfrm>
          <a:noFill/>
          <a:ln w="9525">
            <a:noFill/>
            <a:miter lim="800000"/>
            <a:headEnd/>
            <a:tailEnd/>
          </a:ln>
        </p:spPr>
        <p:txBody>
          <a:bodyPr vert="horz" wrap="square" lIns="0" tIns="36000" rIns="0" bIns="0" numCol="1" rtlCol="0" anchor="t" anchorCtr="0" compatLnSpc="1">
            <a:prstTxWarp prst="textNoShape">
              <a:avLst/>
            </a:prstTxWarp>
            <a:noAutofit/>
          </a:bodyPr>
          <a:lstStyle/>
          <a:p>
            <a:pPr fontAlgn="base">
              <a:spcAft>
                <a:spcPct val="0"/>
              </a:spcAft>
            </a:pPr>
            <a:r>
              <a:rPr lang="en-US" sz="2200" dirty="0">
                <a:solidFill>
                  <a:srgbClr val="646464"/>
                </a:solidFill>
                <a:latin typeface="EYInterstate" panose="02000503020000020004" pitchFamily="2" charset="0"/>
              </a:rPr>
              <a:t>Overview of the Tax Monitoring </a:t>
            </a:r>
            <a:r>
              <a:rPr lang="en-US" sz="2200" dirty="0" smtClean="0">
                <a:solidFill>
                  <a:srgbClr val="646464"/>
                </a:solidFill>
                <a:latin typeface="EYInterstate" panose="02000503020000020004" pitchFamily="2" charset="0"/>
              </a:rPr>
              <a:t>Regime</a:t>
            </a:r>
            <a:endParaRPr lang="en-US" sz="2200" dirty="0">
              <a:solidFill>
                <a:srgbClr val="646464"/>
              </a:solidFill>
              <a:latin typeface="EYInterstate" panose="02000503020000020004" pitchFamily="2" charset="0"/>
            </a:endParaRPr>
          </a:p>
        </p:txBody>
      </p:sp>
    </p:spTree>
    <p:extLst>
      <p:ext uri="{BB962C8B-B14F-4D97-AF65-F5344CB8AC3E}">
        <p14:creationId xmlns:p14="http://schemas.microsoft.com/office/powerpoint/2010/main" val="5410576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3018" y="236826"/>
            <a:ext cx="8271407" cy="590261"/>
          </a:xfrm>
        </p:spPr>
        <p:txBody>
          <a:bodyPr/>
          <a:lstStyle/>
          <a:p>
            <a:r>
              <a:rPr lang="en-US" sz="2200" dirty="0" smtClean="0">
                <a:solidFill>
                  <a:schemeClr val="bg1">
                    <a:lumMod val="75000"/>
                  </a:schemeClr>
                </a:solidFill>
                <a:latin typeface="EYInterstate" panose="02000503020000020004" pitchFamily="2" charset="0"/>
                <a:cs typeface="Arial" charset="0"/>
              </a:rPr>
              <a:t>Tax Control in Russia - Traditional Approach and Recent Developments</a:t>
            </a:r>
          </a:p>
        </p:txBody>
      </p:sp>
      <p:sp>
        <p:nvSpPr>
          <p:cNvPr id="13" name="Content Placeholder 2"/>
          <p:cNvSpPr>
            <a:spLocks noGrp="1"/>
          </p:cNvSpPr>
          <p:nvPr>
            <p:ph idx="1"/>
          </p:nvPr>
        </p:nvSpPr>
        <p:spPr>
          <a:xfrm>
            <a:off x="467100" y="1144009"/>
            <a:ext cx="8267325" cy="4580516"/>
          </a:xfrm>
        </p:spPr>
        <p:txBody>
          <a:bodyPr/>
          <a:lstStyle/>
          <a:p>
            <a:pPr marL="342900" lvl="1" indent="-342900">
              <a:spcBef>
                <a:spcPts val="400"/>
              </a:spcBef>
              <a:buSzTx/>
            </a:pPr>
            <a:r>
              <a:rPr lang="en-US" sz="1600" dirty="0" smtClean="0">
                <a:solidFill>
                  <a:schemeClr val="bg1">
                    <a:lumMod val="75000"/>
                  </a:schemeClr>
                </a:solidFill>
                <a:latin typeface="EYInterstate" panose="02000503020000020004" pitchFamily="2" charset="0"/>
              </a:rPr>
              <a:t>Antagonistic way of interaction between tax authorities and taxpayers</a:t>
            </a:r>
          </a:p>
          <a:p>
            <a:pPr marL="711200" lvl="2" indent="-368300">
              <a:spcBef>
                <a:spcPts val="400"/>
              </a:spcBef>
              <a:buSzTx/>
            </a:pPr>
            <a:r>
              <a:rPr lang="en-US" sz="1400" dirty="0">
                <a:solidFill>
                  <a:schemeClr val="bg1">
                    <a:lumMod val="75000"/>
                  </a:schemeClr>
                </a:solidFill>
                <a:latin typeface="EYInterstate" panose="02000503020000020004" pitchFamily="2" charset="0"/>
              </a:rPr>
              <a:t>More than 20 thousand </a:t>
            </a:r>
            <a:r>
              <a:rPr lang="en-US" sz="1400" dirty="0" smtClean="0">
                <a:solidFill>
                  <a:schemeClr val="bg1">
                    <a:lumMod val="75000"/>
                  </a:schemeClr>
                </a:solidFill>
                <a:latin typeface="EYInterstate" panose="02000503020000020004" pitchFamily="2" charset="0"/>
              </a:rPr>
              <a:t>tax disputes annually,</a:t>
            </a:r>
          </a:p>
          <a:p>
            <a:pPr marL="711200" lvl="2" indent="-368300">
              <a:spcBef>
                <a:spcPts val="400"/>
              </a:spcBef>
              <a:buSzTx/>
            </a:pPr>
            <a:r>
              <a:rPr lang="en-US" sz="1400" dirty="0" smtClean="0">
                <a:solidFill>
                  <a:schemeClr val="bg1">
                    <a:lumMod val="75000"/>
                  </a:schemeClr>
                </a:solidFill>
                <a:latin typeface="EYInterstate" panose="02000503020000020004" pitchFamily="2" charset="0"/>
              </a:rPr>
              <a:t>Additional tax assessments are unofficially regarded as key KPI for tax authorities,</a:t>
            </a:r>
            <a:endParaRPr lang="en-US" sz="1400" dirty="0">
              <a:solidFill>
                <a:schemeClr val="bg1">
                  <a:lumMod val="75000"/>
                </a:schemeClr>
              </a:solidFill>
              <a:latin typeface="EYInterstate" panose="02000503020000020004" pitchFamily="2" charset="0"/>
            </a:endParaRPr>
          </a:p>
          <a:p>
            <a:pPr marL="711200" lvl="2" indent="-368300">
              <a:spcBef>
                <a:spcPts val="400"/>
              </a:spcBef>
              <a:buSzTx/>
            </a:pPr>
            <a:r>
              <a:rPr lang="en-US" sz="1400" dirty="0" smtClean="0">
                <a:solidFill>
                  <a:schemeClr val="bg1">
                    <a:lumMod val="75000"/>
                  </a:schemeClr>
                </a:solidFill>
                <a:latin typeface="EYInterstate" panose="02000503020000020004" pitchFamily="2" charset="0"/>
              </a:rPr>
              <a:t>Service </a:t>
            </a:r>
            <a:r>
              <a:rPr lang="en-US" sz="1400" dirty="0">
                <a:solidFill>
                  <a:schemeClr val="bg1">
                    <a:lumMod val="75000"/>
                  </a:schemeClr>
                </a:solidFill>
                <a:latin typeface="EYInterstate" panose="02000503020000020004" pitchFamily="2" charset="0"/>
              </a:rPr>
              <a:t>approach </a:t>
            </a:r>
            <a:r>
              <a:rPr lang="en-US" sz="1400" dirty="0" smtClean="0">
                <a:solidFill>
                  <a:schemeClr val="bg1">
                    <a:lumMod val="75000"/>
                  </a:schemeClr>
                </a:solidFill>
                <a:latin typeface="EYInterstate" panose="02000503020000020004" pitchFamily="2" charset="0"/>
              </a:rPr>
              <a:t>is not a key priority for the tax inspectors.</a:t>
            </a:r>
          </a:p>
          <a:p>
            <a:pPr marL="342900" lvl="1" indent="-342900">
              <a:spcBef>
                <a:spcPts val="400"/>
              </a:spcBef>
              <a:buSzTx/>
            </a:pPr>
            <a:r>
              <a:rPr lang="en-US" sz="1600" dirty="0" smtClean="0">
                <a:solidFill>
                  <a:schemeClr val="bg1">
                    <a:lumMod val="75000"/>
                  </a:schemeClr>
                </a:solidFill>
                <a:latin typeface="EYInterstate" panose="02000503020000020004" pitchFamily="2" charset="0"/>
              </a:rPr>
              <a:t>Form over substance approach:</a:t>
            </a:r>
          </a:p>
          <a:p>
            <a:pPr marL="711200" lvl="2" indent="-368300">
              <a:spcBef>
                <a:spcPts val="400"/>
              </a:spcBef>
              <a:buSzTx/>
            </a:pPr>
            <a:r>
              <a:rPr lang="en-US" sz="1400" dirty="0" smtClean="0">
                <a:solidFill>
                  <a:schemeClr val="bg1">
                    <a:lumMod val="75000"/>
                  </a:schemeClr>
                </a:solidFill>
                <a:latin typeface="EYInterstate" panose="02000503020000020004" pitchFamily="2" charset="0"/>
              </a:rPr>
              <a:t>“No/insufficient documentation – no tax deduction/benefit” approach,</a:t>
            </a:r>
          </a:p>
          <a:p>
            <a:pPr marL="711200" lvl="2" indent="-368300">
              <a:spcBef>
                <a:spcPts val="400"/>
              </a:spcBef>
              <a:buSzTx/>
            </a:pPr>
            <a:r>
              <a:rPr lang="en-US" sz="1400" dirty="0" smtClean="0">
                <a:solidFill>
                  <a:schemeClr val="bg1">
                    <a:lumMod val="75000"/>
                  </a:schemeClr>
                </a:solidFill>
                <a:latin typeface="EYInterstate" panose="02000503020000020004" pitchFamily="2" charset="0"/>
              </a:rPr>
              <a:t>Tons of documents requested by the tax authorities in the course of audits,</a:t>
            </a:r>
          </a:p>
          <a:p>
            <a:pPr marL="711200" lvl="2" indent="-368300">
              <a:spcBef>
                <a:spcPts val="400"/>
              </a:spcBef>
              <a:buSzTx/>
            </a:pPr>
            <a:r>
              <a:rPr lang="en-US" sz="1400" dirty="0" smtClean="0">
                <a:solidFill>
                  <a:schemeClr val="bg1">
                    <a:lumMod val="75000"/>
                  </a:schemeClr>
                </a:solidFill>
                <a:latin typeface="EYInterstate" panose="02000503020000020004" pitchFamily="2" charset="0"/>
              </a:rPr>
              <a:t>Thousands of man-hours spent by both parties.</a:t>
            </a:r>
          </a:p>
          <a:p>
            <a:pPr marL="342900" lvl="1" indent="-342900">
              <a:spcBef>
                <a:spcPts val="400"/>
              </a:spcBef>
              <a:buSzTx/>
            </a:pPr>
            <a:r>
              <a:rPr lang="en-US" sz="1600" dirty="0" smtClean="0">
                <a:solidFill>
                  <a:schemeClr val="bg1">
                    <a:lumMod val="75000"/>
                  </a:schemeClr>
                </a:solidFill>
                <a:latin typeface="EYInterstate" panose="02000503020000020004" pitchFamily="2" charset="0"/>
              </a:rPr>
              <a:t>Insufficiently developed tax audit methodologies:</a:t>
            </a:r>
          </a:p>
          <a:p>
            <a:pPr marL="711200" lvl="2" indent="-342900">
              <a:spcBef>
                <a:spcPts val="400"/>
              </a:spcBef>
              <a:buSzTx/>
            </a:pPr>
            <a:r>
              <a:rPr lang="en-US" sz="1400" dirty="0" smtClean="0">
                <a:solidFill>
                  <a:schemeClr val="bg1">
                    <a:lumMod val="75000"/>
                  </a:schemeClr>
                </a:solidFill>
                <a:latin typeface="EYInterstate" panose="02000503020000020004" pitchFamily="2" charset="0"/>
              </a:rPr>
              <a:t>Unsystematic use of analytical procedures in the course of tax audits,</a:t>
            </a:r>
          </a:p>
          <a:p>
            <a:pPr marL="711200" lvl="2" indent="-342900">
              <a:spcBef>
                <a:spcPts val="400"/>
              </a:spcBef>
              <a:buSzTx/>
            </a:pPr>
            <a:r>
              <a:rPr lang="en-US" sz="1400" dirty="0" smtClean="0">
                <a:solidFill>
                  <a:schemeClr val="bg1">
                    <a:lumMod val="75000"/>
                  </a:schemeClr>
                </a:solidFill>
                <a:latin typeface="EYInterstate" panose="02000503020000020004" pitchFamily="2" charset="0"/>
              </a:rPr>
              <a:t>Limited use of sampling, materiality concepts and technology </a:t>
            </a:r>
          </a:p>
          <a:p>
            <a:pPr marL="711200" lvl="2" indent="-342900">
              <a:spcBef>
                <a:spcPts val="400"/>
              </a:spcBef>
              <a:buSzTx/>
            </a:pPr>
            <a:endParaRPr lang="en-US" sz="1400" dirty="0">
              <a:solidFill>
                <a:schemeClr val="bg1">
                  <a:lumMod val="75000"/>
                </a:schemeClr>
              </a:solidFill>
              <a:latin typeface="EYInterstate" panose="02000503020000020004" pitchFamily="2" charset="0"/>
            </a:endParaRPr>
          </a:p>
          <a:p>
            <a:pPr marL="711200" lvl="2" indent="-342900">
              <a:spcBef>
                <a:spcPts val="400"/>
              </a:spcBef>
              <a:buSzTx/>
            </a:pPr>
            <a:endParaRPr lang="en-US" sz="1400" dirty="0" smtClean="0">
              <a:solidFill>
                <a:schemeClr val="bg1">
                  <a:lumMod val="75000"/>
                </a:schemeClr>
              </a:solidFill>
              <a:latin typeface="EYInterstate" panose="02000503020000020004" pitchFamily="2" charset="0"/>
            </a:endParaRPr>
          </a:p>
          <a:p>
            <a:pPr marL="342900" lvl="1" indent="-342900">
              <a:spcBef>
                <a:spcPts val="400"/>
              </a:spcBef>
              <a:buSzTx/>
            </a:pPr>
            <a:r>
              <a:rPr lang="en-US" sz="1600" dirty="0" smtClean="0">
                <a:solidFill>
                  <a:schemeClr val="bg1">
                    <a:lumMod val="75000"/>
                  </a:schemeClr>
                </a:solidFill>
                <a:latin typeface="EYInterstate" panose="02000503020000020004" pitchFamily="2" charset="0"/>
              </a:rPr>
              <a:t>Recent developments:</a:t>
            </a:r>
          </a:p>
          <a:p>
            <a:pPr marL="685800" lvl="2" indent="-338138">
              <a:spcBef>
                <a:spcPts val="400"/>
              </a:spcBef>
              <a:buSzTx/>
            </a:pPr>
            <a:r>
              <a:rPr lang="en-US" sz="1400" dirty="0" smtClean="0">
                <a:solidFill>
                  <a:schemeClr val="bg1">
                    <a:lumMod val="75000"/>
                  </a:schemeClr>
                </a:solidFill>
                <a:latin typeface="EYInterstate" panose="02000503020000020004" pitchFamily="2" charset="0"/>
              </a:rPr>
              <a:t>Development of alternative dispute resolution methods</a:t>
            </a:r>
          </a:p>
          <a:p>
            <a:pPr marL="685800" lvl="2" indent="-338138">
              <a:spcBef>
                <a:spcPts val="400"/>
              </a:spcBef>
              <a:buSzTx/>
            </a:pPr>
            <a:r>
              <a:rPr lang="en-US" sz="1400" dirty="0" smtClean="0">
                <a:solidFill>
                  <a:schemeClr val="bg1">
                    <a:lumMod val="75000"/>
                  </a:schemeClr>
                </a:solidFill>
                <a:latin typeface="EYInterstate" panose="02000503020000020004" pitchFamily="2" charset="0"/>
              </a:rPr>
              <a:t>Risk-based approach in selection of the tax audit targets </a:t>
            </a:r>
          </a:p>
          <a:p>
            <a:pPr marL="685800" lvl="2" indent="-338138">
              <a:spcBef>
                <a:spcPts val="400"/>
              </a:spcBef>
              <a:buSzTx/>
            </a:pPr>
            <a:r>
              <a:rPr lang="en-US" sz="1400" dirty="0" smtClean="0">
                <a:solidFill>
                  <a:schemeClr val="bg1">
                    <a:lumMod val="75000"/>
                  </a:schemeClr>
                </a:solidFill>
                <a:latin typeface="EYInterstate" panose="02000503020000020004" pitchFamily="2" charset="0"/>
              </a:rPr>
              <a:t>Extensive use of technology: VAT invoices, Transfer pricing etc.</a:t>
            </a:r>
          </a:p>
          <a:p>
            <a:pPr marL="685800" lvl="2" indent="-338138">
              <a:spcBef>
                <a:spcPts val="400"/>
              </a:spcBef>
              <a:buSzTx/>
            </a:pPr>
            <a:r>
              <a:rPr lang="en-US" sz="1400" b="1" dirty="0" smtClean="0">
                <a:solidFill>
                  <a:schemeClr val="bg1">
                    <a:lumMod val="75000"/>
                  </a:schemeClr>
                </a:solidFill>
                <a:latin typeface="EYInterstate" panose="02000503020000020004" pitchFamily="2" charset="0"/>
              </a:rPr>
              <a:t>Tax Monitoring initiative – Russian cooperative compliance regime.</a:t>
            </a:r>
            <a:endParaRPr lang="en-US" sz="1400" b="1" dirty="0">
              <a:solidFill>
                <a:schemeClr val="bg1">
                  <a:lumMod val="75000"/>
                </a:schemeClr>
              </a:solidFill>
              <a:latin typeface="EYInterstate" panose="02000503020000020004" pitchFamily="2" charset="0"/>
            </a:endParaRPr>
          </a:p>
          <a:p>
            <a:pPr marL="344488" lvl="2" indent="-344488">
              <a:spcBef>
                <a:spcPts val="600"/>
              </a:spcBef>
              <a:buSzTx/>
            </a:pPr>
            <a:endParaRPr lang="en-US" sz="1600" dirty="0" smtClean="0">
              <a:latin typeface="EYInterstate" panose="02000503020000020004" pitchFamily="2" charset="0"/>
            </a:endParaRPr>
          </a:p>
          <a:p>
            <a:pPr marL="344488" lvl="2" indent="-344488">
              <a:spcBef>
                <a:spcPts val="600"/>
              </a:spcBef>
              <a:buSzTx/>
            </a:pPr>
            <a:endParaRPr lang="en-US" sz="1600" dirty="0">
              <a:latin typeface="EYInterstate" panose="02000503020000020004" pitchFamily="2" charset="0"/>
            </a:endParaRPr>
          </a:p>
        </p:txBody>
      </p:sp>
      <p:sp>
        <p:nvSpPr>
          <p:cNvPr id="5" name="Footer Placeholder 3"/>
          <p:cNvSpPr>
            <a:spLocks noGrp="1"/>
          </p:cNvSpPr>
          <p:nvPr>
            <p:ph type="ftr" sz="quarter" idx="11"/>
          </p:nvPr>
        </p:nvSpPr>
        <p:spPr>
          <a:xfrm>
            <a:off x="1959429" y="6415200"/>
            <a:ext cx="5688279" cy="201600"/>
          </a:xfrm>
        </p:spPr>
        <p:txBody>
          <a:bodyPr/>
          <a:lstStyle/>
          <a:p>
            <a:r>
              <a:rPr lang="en-US" dirty="0">
                <a:latin typeface="EYInterstate" panose="02000503020000020004" pitchFamily="2" charset="0"/>
              </a:rPr>
              <a:t>Cooperative Compliance program for large taxpayers in Russia</a:t>
            </a:r>
            <a:r>
              <a:rPr lang="en-GB" dirty="0">
                <a:latin typeface="EYInterstate" panose="02000503020000020004" pitchFamily="2" charset="0"/>
              </a:rPr>
              <a:t> – Tax </a:t>
            </a:r>
            <a:r>
              <a:rPr lang="en-GB" dirty="0" smtClean="0">
                <a:latin typeface="EYInterstate" panose="02000503020000020004" pitchFamily="2" charset="0"/>
              </a:rPr>
              <a:t>Monitoring</a:t>
            </a:r>
          </a:p>
          <a:p>
            <a:pPr algn="ctr"/>
            <a:r>
              <a:rPr lang="en-GB" dirty="0" smtClean="0">
                <a:latin typeface="EYInterstate" panose="02000503020000020004" pitchFamily="2" charset="0"/>
              </a:rPr>
              <a:t>DRAFT FOR DISCUSSION PURPOSES</a:t>
            </a:r>
            <a:endParaRPr lang="en-GB" dirty="0">
              <a:latin typeface="EYInterstate" panose="02000503020000020004" pitchFamily="2" charset="0"/>
            </a:endParaRPr>
          </a:p>
        </p:txBody>
      </p:sp>
      <p:sp>
        <p:nvSpPr>
          <p:cNvPr id="2" name="Isosceles Triangle 1"/>
          <p:cNvSpPr/>
          <p:nvPr/>
        </p:nvSpPr>
        <p:spPr>
          <a:xfrm rot="10800000">
            <a:off x="859971" y="4223672"/>
            <a:ext cx="6787737" cy="315686"/>
          </a:xfrm>
          <a:prstGeom prst="triangle">
            <a:avLst/>
          </a:prstGeom>
          <a:solidFill>
            <a:schemeClr val="accent2"/>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ru-RU" sz="1200" dirty="0">
              <a:solidFill>
                <a:schemeClr val="tx1"/>
              </a:solidFill>
            </a:endParaRPr>
          </a:p>
        </p:txBody>
      </p:sp>
    </p:spTree>
    <p:extLst>
      <p:ext uri="{BB962C8B-B14F-4D97-AF65-F5344CB8AC3E}">
        <p14:creationId xmlns:p14="http://schemas.microsoft.com/office/powerpoint/2010/main" val="3520238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00"/>
            <a:ext cx="8229600" cy="860400"/>
          </a:xfrm>
          <a:extLst/>
        </p:spPr>
        <p:txBody>
          <a:bodyPr vert="horz" lIns="0" tIns="0" rIns="0" bIns="0" rtlCol="0" anchor="t" anchorCtr="0">
            <a:noAutofit/>
          </a:bodyPr>
          <a:lstStyle/>
          <a:p>
            <a:r>
              <a:rPr lang="en-US" sz="2200" dirty="0">
                <a:solidFill>
                  <a:schemeClr val="bg1">
                    <a:lumMod val="75000"/>
                  </a:schemeClr>
                </a:solidFill>
                <a:latin typeface="EYInterstate" panose="02000503020000020004" pitchFamily="2" charset="0"/>
                <a:cs typeface="Arial" charset="0"/>
              </a:rPr>
              <a:t>The Development of a Tax Monitoring Regime in Russia</a:t>
            </a:r>
          </a:p>
        </p:txBody>
      </p:sp>
      <p:sp>
        <p:nvSpPr>
          <p:cNvPr id="3" name="Content Placeholder 2"/>
          <p:cNvSpPr>
            <a:spLocks noGrp="1"/>
          </p:cNvSpPr>
          <p:nvPr>
            <p:ph idx="1"/>
          </p:nvPr>
        </p:nvSpPr>
        <p:spPr>
          <a:xfrm>
            <a:off x="457200" y="1100248"/>
            <a:ext cx="8229600" cy="5085867"/>
          </a:xfrm>
        </p:spPr>
        <p:txBody>
          <a:bodyPr/>
          <a:lstStyle/>
          <a:p>
            <a:pPr marL="0" lvl="1" indent="0">
              <a:spcBef>
                <a:spcPts val="400"/>
              </a:spcBef>
              <a:buNone/>
            </a:pPr>
            <a:r>
              <a:rPr lang="ru-RU" sz="1400" b="1" dirty="0">
                <a:solidFill>
                  <a:schemeClr val="bg1">
                    <a:lumMod val="75000"/>
                  </a:schemeClr>
                </a:solidFill>
                <a:latin typeface="EYInterstate" panose="02000503020000020004" pitchFamily="2" charset="0"/>
              </a:rPr>
              <a:t>25 </a:t>
            </a:r>
            <a:r>
              <a:rPr lang="en-US" sz="1400" b="1" dirty="0">
                <a:solidFill>
                  <a:schemeClr val="bg1">
                    <a:lumMod val="75000"/>
                  </a:schemeClr>
                </a:solidFill>
                <a:latin typeface="EYInterstate" panose="02000503020000020004" pitchFamily="2" charset="0"/>
              </a:rPr>
              <a:t>December</a:t>
            </a:r>
            <a:r>
              <a:rPr lang="ru-RU" sz="1400" b="1" dirty="0">
                <a:solidFill>
                  <a:schemeClr val="bg1">
                    <a:lumMod val="75000"/>
                  </a:schemeClr>
                </a:solidFill>
                <a:latin typeface="EYInterstate" panose="02000503020000020004" pitchFamily="2" charset="0"/>
              </a:rPr>
              <a:t> 2012</a:t>
            </a:r>
          </a:p>
          <a:p>
            <a:pPr marL="569913" lvl="1" indent="-284163" algn="just">
              <a:spcBef>
                <a:spcPts val="400"/>
              </a:spcBef>
            </a:pPr>
            <a:r>
              <a:rPr lang="en-US" sz="1300" dirty="0" smtClean="0">
                <a:solidFill>
                  <a:schemeClr val="bg1">
                    <a:lumMod val="75000"/>
                  </a:schemeClr>
                </a:solidFill>
                <a:latin typeface="EYInterstate" panose="02000503020000020004" pitchFamily="2" charset="0"/>
              </a:rPr>
              <a:t>The Russian Federal Tax Service (FTS) signed the first agreements on “Horizontal Monitoring” – enhanced information exchange” with four taxpayers (</a:t>
            </a:r>
            <a:r>
              <a:rPr lang="en-US" sz="1300" dirty="0" err="1" smtClean="0">
                <a:solidFill>
                  <a:schemeClr val="bg1">
                    <a:lumMod val="75000"/>
                  </a:schemeClr>
                </a:solidFill>
                <a:latin typeface="EYInterstate" panose="02000503020000020004" pitchFamily="2" charset="0"/>
              </a:rPr>
              <a:t>RusHydro</a:t>
            </a:r>
            <a:r>
              <a:rPr lang="en-US" sz="1300" dirty="0">
                <a:solidFill>
                  <a:schemeClr val="bg1">
                    <a:lumMod val="75000"/>
                  </a:schemeClr>
                </a:solidFill>
                <a:latin typeface="EYInterstate" panose="02000503020000020004" pitchFamily="2" charset="0"/>
              </a:rPr>
              <a:t>, </a:t>
            </a:r>
            <a:r>
              <a:rPr lang="en-US" sz="1300" dirty="0" smtClean="0">
                <a:solidFill>
                  <a:schemeClr val="bg1">
                    <a:lumMod val="75000"/>
                  </a:schemeClr>
                </a:solidFill>
                <a:latin typeface="EYInterstate" panose="02000503020000020004" pitchFamily="2" charset="0"/>
              </a:rPr>
              <a:t>INTER </a:t>
            </a:r>
            <a:r>
              <a:rPr lang="en-US" sz="1300" dirty="0">
                <a:solidFill>
                  <a:schemeClr val="bg1">
                    <a:lumMod val="75000"/>
                  </a:schemeClr>
                </a:solidFill>
                <a:latin typeface="EYInterstate" panose="02000503020000020004" pitchFamily="2" charset="0"/>
              </a:rPr>
              <a:t>RAO UES, </a:t>
            </a:r>
            <a:r>
              <a:rPr lang="en-US" sz="1300" dirty="0" smtClean="0">
                <a:solidFill>
                  <a:schemeClr val="bg1">
                    <a:lumMod val="75000"/>
                  </a:schemeClr>
                </a:solidFill>
                <a:latin typeface="EYInterstate" panose="02000503020000020004" pitchFamily="2" charset="0"/>
              </a:rPr>
              <a:t>Mobile </a:t>
            </a:r>
            <a:r>
              <a:rPr lang="en-US" sz="1300" dirty="0">
                <a:solidFill>
                  <a:schemeClr val="bg1">
                    <a:lumMod val="75000"/>
                  </a:schemeClr>
                </a:solidFill>
                <a:latin typeface="EYInterstate" panose="02000503020000020004" pitchFamily="2" charset="0"/>
              </a:rPr>
              <a:t>TeleSystems and the Moscow branch of Ernst &amp; Young (CIS) B.V</a:t>
            </a:r>
            <a:r>
              <a:rPr lang="en-US" sz="1300" dirty="0" smtClean="0">
                <a:solidFill>
                  <a:schemeClr val="bg1">
                    <a:lumMod val="75000"/>
                  </a:schemeClr>
                </a:solidFill>
                <a:latin typeface="EYInterstate" panose="02000503020000020004" pitchFamily="2" charset="0"/>
              </a:rPr>
              <a:t>.) and the initial pilot project commenced. </a:t>
            </a:r>
          </a:p>
          <a:p>
            <a:pPr marL="569913" lvl="1" indent="-284163" algn="just">
              <a:spcBef>
                <a:spcPts val="400"/>
              </a:spcBef>
            </a:pPr>
            <a:r>
              <a:rPr lang="en-US" sz="1300" dirty="0" smtClean="0">
                <a:solidFill>
                  <a:schemeClr val="bg1">
                    <a:lumMod val="75000"/>
                  </a:schemeClr>
                </a:solidFill>
                <a:latin typeface="EYInterstate" panose="02000503020000020004" pitchFamily="2" charset="0"/>
              </a:rPr>
              <a:t>Initially </a:t>
            </a:r>
            <a:r>
              <a:rPr lang="en-US" sz="1300" dirty="0">
                <a:solidFill>
                  <a:schemeClr val="bg1">
                    <a:lumMod val="75000"/>
                  </a:schemeClr>
                </a:solidFill>
                <a:latin typeface="EYInterstate" panose="02000503020000020004" pitchFamily="2" charset="0"/>
              </a:rPr>
              <a:t>the </a:t>
            </a:r>
            <a:r>
              <a:rPr lang="en-US" sz="1300" dirty="0" smtClean="0">
                <a:solidFill>
                  <a:schemeClr val="bg1">
                    <a:lumMod val="75000"/>
                  </a:schemeClr>
                </a:solidFill>
                <a:latin typeface="EYInterstate" panose="02000503020000020004" pitchFamily="2" charset="0"/>
              </a:rPr>
              <a:t>2012 and 2013 tax periods were covered (in August 2014 the terms of the agreements were extended)</a:t>
            </a:r>
            <a:endParaRPr lang="en-US" sz="1400" b="1" dirty="0" smtClean="0">
              <a:solidFill>
                <a:schemeClr val="bg1">
                  <a:lumMod val="75000"/>
                </a:schemeClr>
              </a:solidFill>
              <a:latin typeface="EYInterstate" panose="02000503020000020004" pitchFamily="2" charset="0"/>
            </a:endParaRPr>
          </a:p>
          <a:p>
            <a:pPr marL="0" lvl="1" indent="0">
              <a:spcBef>
                <a:spcPts val="400"/>
              </a:spcBef>
              <a:buNone/>
            </a:pPr>
            <a:r>
              <a:rPr lang="ru-RU" sz="1600" b="1" dirty="0">
                <a:solidFill>
                  <a:schemeClr val="bg1">
                    <a:lumMod val="75000"/>
                  </a:schemeClr>
                </a:solidFill>
                <a:latin typeface="EYInterstate" panose="02000503020000020004" pitchFamily="2" charset="0"/>
              </a:rPr>
              <a:t>26 </a:t>
            </a:r>
            <a:r>
              <a:rPr lang="en-US" sz="1600" b="1" dirty="0">
                <a:solidFill>
                  <a:schemeClr val="bg1">
                    <a:lumMod val="75000"/>
                  </a:schemeClr>
                </a:solidFill>
                <a:latin typeface="EYInterstate" panose="02000503020000020004" pitchFamily="2" charset="0"/>
              </a:rPr>
              <a:t>March</a:t>
            </a:r>
            <a:r>
              <a:rPr lang="ru-RU" sz="1600" b="1" dirty="0">
                <a:solidFill>
                  <a:schemeClr val="bg1">
                    <a:lumMod val="75000"/>
                  </a:schemeClr>
                </a:solidFill>
                <a:latin typeface="EYInterstate" panose="02000503020000020004" pitchFamily="2" charset="0"/>
              </a:rPr>
              <a:t> 2013</a:t>
            </a:r>
          </a:p>
          <a:p>
            <a:pPr marL="569913" lvl="1" indent="-284163" algn="just">
              <a:spcBef>
                <a:spcPts val="400"/>
              </a:spcBef>
            </a:pPr>
            <a:r>
              <a:rPr lang="en-US" sz="1400" dirty="0">
                <a:solidFill>
                  <a:schemeClr val="bg1">
                    <a:lumMod val="75000"/>
                  </a:schemeClr>
                </a:solidFill>
                <a:latin typeface="EYInterstate" panose="02000503020000020004" pitchFamily="2" charset="0"/>
              </a:rPr>
              <a:t>The FTS signed an agreement with “</a:t>
            </a:r>
            <a:r>
              <a:rPr lang="en-US" sz="1400" dirty="0" err="1">
                <a:solidFill>
                  <a:schemeClr val="bg1">
                    <a:lumMod val="75000"/>
                  </a:schemeClr>
                </a:solidFill>
                <a:latin typeface="EYInterstate" panose="02000503020000020004" pitchFamily="2" charset="0"/>
              </a:rPr>
              <a:t>Severstal</a:t>
            </a:r>
            <a:r>
              <a:rPr lang="en-US" sz="1400" dirty="0">
                <a:solidFill>
                  <a:schemeClr val="bg1">
                    <a:lumMod val="75000"/>
                  </a:schemeClr>
                </a:solidFill>
                <a:latin typeface="EYInterstate" panose="02000503020000020004" pitchFamily="2" charset="0"/>
              </a:rPr>
              <a:t>”.</a:t>
            </a:r>
            <a:endParaRPr lang="ru-RU" sz="1400" dirty="0">
              <a:solidFill>
                <a:schemeClr val="bg1">
                  <a:lumMod val="75000"/>
                </a:schemeClr>
              </a:solidFill>
              <a:latin typeface="EYInterstate" panose="02000503020000020004" pitchFamily="2" charset="0"/>
            </a:endParaRPr>
          </a:p>
          <a:p>
            <a:pPr marL="0" lvl="1" indent="0">
              <a:spcBef>
                <a:spcPts val="400"/>
              </a:spcBef>
              <a:buNone/>
            </a:pPr>
            <a:r>
              <a:rPr lang="en-US" sz="1400" b="1" dirty="0" smtClean="0">
                <a:solidFill>
                  <a:schemeClr val="bg1">
                    <a:lumMod val="75000"/>
                  </a:schemeClr>
                </a:solidFill>
                <a:latin typeface="EYInterstate" panose="02000503020000020004" pitchFamily="2" charset="0"/>
              </a:rPr>
              <a:t>10 </a:t>
            </a:r>
            <a:r>
              <a:rPr lang="en-US" sz="1400" b="1" dirty="0">
                <a:solidFill>
                  <a:schemeClr val="bg1">
                    <a:lumMod val="75000"/>
                  </a:schemeClr>
                </a:solidFill>
                <a:latin typeface="EYInterstate" panose="02000503020000020004" pitchFamily="2" charset="0"/>
              </a:rPr>
              <a:t>February</a:t>
            </a:r>
            <a:r>
              <a:rPr lang="ru-RU" sz="1400" b="1" dirty="0">
                <a:solidFill>
                  <a:schemeClr val="bg1">
                    <a:lumMod val="75000"/>
                  </a:schemeClr>
                </a:solidFill>
                <a:latin typeface="EYInterstate" panose="02000503020000020004" pitchFamily="2" charset="0"/>
              </a:rPr>
              <a:t> 2014</a:t>
            </a:r>
          </a:p>
          <a:p>
            <a:pPr marL="569913" lvl="1" indent="-284163" algn="just">
              <a:spcBef>
                <a:spcPts val="400"/>
              </a:spcBef>
            </a:pPr>
            <a:r>
              <a:rPr lang="en-US" sz="1300" dirty="0">
                <a:solidFill>
                  <a:schemeClr val="bg1">
                    <a:lumMod val="75000"/>
                  </a:schemeClr>
                </a:solidFill>
                <a:latin typeface="EYInterstate" panose="02000503020000020004" pitchFamily="2" charset="0"/>
              </a:rPr>
              <a:t>The </a:t>
            </a:r>
            <a:r>
              <a:rPr lang="en-US" sz="1300" dirty="0" smtClean="0">
                <a:solidFill>
                  <a:schemeClr val="bg1">
                    <a:lumMod val="75000"/>
                  </a:schemeClr>
                </a:solidFill>
                <a:latin typeface="EYInterstate" panose="02000503020000020004" pitchFamily="2" charset="0"/>
              </a:rPr>
              <a:t>Government </a:t>
            </a:r>
            <a:r>
              <a:rPr lang="en-US" sz="1300" dirty="0">
                <a:solidFill>
                  <a:schemeClr val="bg1">
                    <a:lumMod val="75000"/>
                  </a:schemeClr>
                </a:solidFill>
                <a:latin typeface="EYInterstate" panose="02000503020000020004" pitchFamily="2" charset="0"/>
              </a:rPr>
              <a:t>approved </a:t>
            </a:r>
            <a:r>
              <a:rPr lang="en-US" sz="1300" dirty="0" smtClean="0">
                <a:solidFill>
                  <a:schemeClr val="bg1">
                    <a:lumMod val="75000"/>
                  </a:schemeClr>
                </a:solidFill>
                <a:latin typeface="EYInterstate" panose="02000503020000020004" pitchFamily="2" charset="0"/>
              </a:rPr>
              <a:t>a tax </a:t>
            </a:r>
            <a:r>
              <a:rPr lang="en-US" sz="1300" dirty="0">
                <a:solidFill>
                  <a:schemeClr val="bg1">
                    <a:lumMod val="75000"/>
                  </a:schemeClr>
                </a:solidFill>
                <a:latin typeface="EYInterstate" panose="02000503020000020004" pitchFamily="2" charset="0"/>
              </a:rPr>
              <a:t>administration development plan (“roadmap”), which includes </a:t>
            </a:r>
            <a:r>
              <a:rPr lang="en-US" sz="1300" dirty="0" smtClean="0">
                <a:solidFill>
                  <a:schemeClr val="bg1">
                    <a:lumMod val="75000"/>
                  </a:schemeClr>
                </a:solidFill>
                <a:latin typeface="EYInterstate" panose="02000503020000020004" pitchFamily="2" charset="0"/>
              </a:rPr>
              <a:t>the development </a:t>
            </a:r>
            <a:r>
              <a:rPr lang="en-US" sz="1300" dirty="0">
                <a:solidFill>
                  <a:schemeClr val="bg1">
                    <a:lumMod val="75000"/>
                  </a:schemeClr>
                </a:solidFill>
                <a:latin typeface="EYInterstate" panose="02000503020000020004" pitchFamily="2" charset="0"/>
              </a:rPr>
              <a:t>of </a:t>
            </a:r>
            <a:r>
              <a:rPr lang="en-US" sz="1300" dirty="0" smtClean="0">
                <a:solidFill>
                  <a:schemeClr val="bg1">
                    <a:lumMod val="75000"/>
                  </a:schemeClr>
                </a:solidFill>
                <a:latin typeface="EYInterstate" panose="02000503020000020004" pitchFamily="2" charset="0"/>
              </a:rPr>
              <a:t>a “Horizontal </a:t>
            </a:r>
            <a:r>
              <a:rPr lang="en-US" sz="1300" dirty="0">
                <a:solidFill>
                  <a:schemeClr val="bg1">
                    <a:lumMod val="75000"/>
                  </a:schemeClr>
                </a:solidFill>
                <a:latin typeface="EYInterstate" panose="02000503020000020004" pitchFamily="2" charset="0"/>
              </a:rPr>
              <a:t>Monitoring” regime.</a:t>
            </a:r>
          </a:p>
          <a:p>
            <a:pPr marL="569913" lvl="1" indent="-284163" algn="just">
              <a:spcBef>
                <a:spcPts val="400"/>
              </a:spcBef>
            </a:pPr>
            <a:r>
              <a:rPr lang="en-US" sz="1300" dirty="0">
                <a:solidFill>
                  <a:schemeClr val="bg1">
                    <a:lumMod val="75000"/>
                  </a:schemeClr>
                </a:solidFill>
                <a:latin typeface="EYInterstate" panose="02000503020000020004" pitchFamily="2" charset="0"/>
              </a:rPr>
              <a:t>The main goals of the roadmap are:</a:t>
            </a:r>
          </a:p>
          <a:p>
            <a:pPr marL="795338" lvl="2" indent="-225425" algn="just">
              <a:spcBef>
                <a:spcPts val="400"/>
              </a:spcBef>
            </a:pPr>
            <a:r>
              <a:rPr lang="en-US" sz="1300" dirty="0" smtClean="0">
                <a:solidFill>
                  <a:schemeClr val="bg1">
                    <a:lumMod val="75000"/>
                  </a:schemeClr>
                </a:solidFill>
                <a:latin typeface="EYInterstate" panose="02000503020000020004" pitchFamily="2" charset="0"/>
              </a:rPr>
              <a:t>Reduction of time spent on tax reporting preparing and filing</a:t>
            </a:r>
            <a:r>
              <a:rPr lang="ru-RU" sz="1300" dirty="0" smtClean="0">
                <a:solidFill>
                  <a:schemeClr val="bg1">
                    <a:lumMod val="75000"/>
                  </a:schemeClr>
                </a:solidFill>
                <a:latin typeface="EYInterstate" panose="02000503020000020004" pitchFamily="2" charset="0"/>
              </a:rPr>
              <a:t>;</a:t>
            </a:r>
            <a:endParaRPr lang="ru-RU" sz="1300" dirty="0">
              <a:solidFill>
                <a:schemeClr val="bg1">
                  <a:lumMod val="75000"/>
                </a:schemeClr>
              </a:solidFill>
              <a:latin typeface="EYInterstate" panose="02000503020000020004" pitchFamily="2" charset="0"/>
            </a:endParaRPr>
          </a:p>
          <a:p>
            <a:pPr marL="795338" lvl="2" indent="-225425" algn="just">
              <a:spcBef>
                <a:spcPts val="400"/>
              </a:spcBef>
            </a:pPr>
            <a:r>
              <a:rPr lang="en-US" sz="1300" dirty="0" smtClean="0">
                <a:solidFill>
                  <a:schemeClr val="bg1">
                    <a:lumMod val="75000"/>
                  </a:schemeClr>
                </a:solidFill>
                <a:latin typeface="EYInterstate" panose="02000503020000020004" pitchFamily="2" charset="0"/>
              </a:rPr>
              <a:t>Enhancement of cooperation between taxpayers and tax authorities</a:t>
            </a:r>
            <a:r>
              <a:rPr lang="ru-RU" sz="1300" dirty="0" smtClean="0">
                <a:solidFill>
                  <a:schemeClr val="bg1">
                    <a:lumMod val="75000"/>
                  </a:schemeClr>
                </a:solidFill>
                <a:latin typeface="EYInterstate" panose="02000503020000020004" pitchFamily="2" charset="0"/>
              </a:rPr>
              <a:t>;</a:t>
            </a:r>
            <a:endParaRPr lang="ru-RU" sz="1300" dirty="0">
              <a:solidFill>
                <a:schemeClr val="bg1">
                  <a:lumMod val="75000"/>
                </a:schemeClr>
              </a:solidFill>
              <a:latin typeface="EYInterstate" panose="02000503020000020004" pitchFamily="2" charset="0"/>
            </a:endParaRPr>
          </a:p>
          <a:p>
            <a:pPr marL="795338" lvl="2" indent="-225425" algn="just">
              <a:spcBef>
                <a:spcPts val="400"/>
              </a:spcBef>
            </a:pPr>
            <a:r>
              <a:rPr lang="en-US" sz="1300" dirty="0" smtClean="0">
                <a:solidFill>
                  <a:schemeClr val="bg1">
                    <a:lumMod val="75000"/>
                  </a:schemeClr>
                </a:solidFill>
                <a:latin typeface="EYInterstate" panose="02000503020000020004" pitchFamily="2" charset="0"/>
              </a:rPr>
              <a:t>Further convergence between tax and accounting rules</a:t>
            </a:r>
            <a:r>
              <a:rPr lang="ru-RU" sz="1300" dirty="0" smtClean="0">
                <a:solidFill>
                  <a:schemeClr val="bg1">
                    <a:lumMod val="75000"/>
                  </a:schemeClr>
                </a:solidFill>
                <a:latin typeface="EYInterstate" panose="02000503020000020004" pitchFamily="2" charset="0"/>
              </a:rPr>
              <a:t>;</a:t>
            </a:r>
            <a:endParaRPr lang="ru-RU" sz="1300" dirty="0">
              <a:solidFill>
                <a:schemeClr val="bg1">
                  <a:lumMod val="75000"/>
                </a:schemeClr>
              </a:solidFill>
              <a:latin typeface="EYInterstate" panose="02000503020000020004" pitchFamily="2" charset="0"/>
            </a:endParaRPr>
          </a:p>
          <a:p>
            <a:pPr marL="795338" lvl="2" indent="-225425" algn="just">
              <a:spcBef>
                <a:spcPts val="400"/>
              </a:spcBef>
            </a:pPr>
            <a:r>
              <a:rPr lang="en-US" sz="1300" dirty="0" smtClean="0">
                <a:solidFill>
                  <a:schemeClr val="bg1">
                    <a:lumMod val="75000"/>
                  </a:schemeClr>
                </a:solidFill>
                <a:latin typeface="EYInterstate" panose="02000503020000020004" pitchFamily="2" charset="0"/>
              </a:rPr>
              <a:t>Documents flow improvement, including electronic document flow between companies</a:t>
            </a:r>
            <a:r>
              <a:rPr lang="ru-RU" sz="1300" dirty="0" smtClean="0">
                <a:solidFill>
                  <a:schemeClr val="bg1">
                    <a:lumMod val="75000"/>
                  </a:schemeClr>
                </a:solidFill>
                <a:latin typeface="EYInterstate" panose="02000503020000020004" pitchFamily="2" charset="0"/>
              </a:rPr>
              <a:t>.</a:t>
            </a:r>
            <a:endParaRPr lang="en-US" sz="1300" dirty="0">
              <a:solidFill>
                <a:schemeClr val="bg1">
                  <a:lumMod val="75000"/>
                </a:schemeClr>
              </a:solidFill>
              <a:latin typeface="EYInterstate" panose="02000503020000020004" pitchFamily="2" charset="0"/>
            </a:endParaRPr>
          </a:p>
          <a:p>
            <a:pPr marL="0" lvl="1" indent="0">
              <a:spcBef>
                <a:spcPts val="400"/>
              </a:spcBef>
              <a:buNone/>
            </a:pPr>
            <a:r>
              <a:rPr lang="en-US" sz="1400" b="1" dirty="0" smtClean="0">
                <a:solidFill>
                  <a:schemeClr val="bg1">
                    <a:lumMod val="75000"/>
                  </a:schemeClr>
                </a:solidFill>
                <a:latin typeface="EYInterstate" panose="02000503020000020004" pitchFamily="2" charset="0"/>
              </a:rPr>
              <a:t>4 </a:t>
            </a:r>
            <a:r>
              <a:rPr lang="en-US" sz="1400" b="1" dirty="0">
                <a:solidFill>
                  <a:schemeClr val="bg1">
                    <a:lumMod val="75000"/>
                  </a:schemeClr>
                </a:solidFill>
                <a:latin typeface="EYInterstate" panose="02000503020000020004" pitchFamily="2" charset="0"/>
              </a:rPr>
              <a:t>November </a:t>
            </a:r>
            <a:r>
              <a:rPr lang="en-US" sz="1400" b="1" dirty="0" smtClean="0">
                <a:solidFill>
                  <a:schemeClr val="bg1">
                    <a:lumMod val="75000"/>
                  </a:schemeClr>
                </a:solidFill>
                <a:latin typeface="EYInterstate" panose="02000503020000020004" pitchFamily="2" charset="0"/>
              </a:rPr>
              <a:t>2014</a:t>
            </a:r>
            <a:endParaRPr lang="en-US" sz="1400" b="1" dirty="0">
              <a:solidFill>
                <a:schemeClr val="bg1">
                  <a:lumMod val="75000"/>
                </a:schemeClr>
              </a:solidFill>
              <a:latin typeface="EYInterstate" panose="02000503020000020004" pitchFamily="2" charset="0"/>
            </a:endParaRPr>
          </a:p>
          <a:p>
            <a:pPr marL="547688" indent="-282575">
              <a:spcBef>
                <a:spcPts val="400"/>
              </a:spcBef>
            </a:pPr>
            <a:r>
              <a:rPr lang="en-US" sz="1300" b="1" i="1" dirty="0" smtClean="0">
                <a:solidFill>
                  <a:schemeClr val="bg1">
                    <a:lumMod val="75000"/>
                  </a:schemeClr>
                </a:solidFill>
                <a:latin typeface="EYInterstate" panose="02000503020000020004" pitchFamily="2" charset="0"/>
              </a:rPr>
              <a:t>The Tax monitoring</a:t>
            </a:r>
            <a:r>
              <a:rPr lang="ru-RU" sz="1300" b="1" i="1" dirty="0" smtClean="0">
                <a:solidFill>
                  <a:schemeClr val="bg1">
                    <a:lumMod val="75000"/>
                  </a:schemeClr>
                </a:solidFill>
                <a:latin typeface="EYInterstate" panose="02000503020000020004" pitchFamily="2" charset="0"/>
              </a:rPr>
              <a:t> </a:t>
            </a:r>
            <a:r>
              <a:rPr lang="en-US" sz="1300" b="1" i="1" dirty="0" smtClean="0">
                <a:solidFill>
                  <a:schemeClr val="bg1">
                    <a:lumMod val="75000"/>
                  </a:schemeClr>
                </a:solidFill>
                <a:latin typeface="EYInterstate" panose="02000503020000020004" pitchFamily="2" charset="0"/>
              </a:rPr>
              <a:t>(“TM”) Law, Federal Law No. 348-FZ</a:t>
            </a:r>
            <a:r>
              <a:rPr lang="en-US" sz="1300" dirty="0" smtClean="0">
                <a:solidFill>
                  <a:schemeClr val="bg1">
                    <a:lumMod val="75000"/>
                  </a:schemeClr>
                </a:solidFill>
                <a:latin typeface="EYInterstate" panose="02000503020000020004" pitchFamily="2" charset="0"/>
              </a:rPr>
              <a:t>, </a:t>
            </a:r>
            <a:r>
              <a:rPr lang="en-US" sz="1300" b="1" i="1" dirty="0" smtClean="0">
                <a:solidFill>
                  <a:schemeClr val="bg1">
                    <a:lumMod val="75000"/>
                  </a:schemeClr>
                </a:solidFill>
                <a:latin typeface="EYInterstate" panose="02000503020000020004" pitchFamily="2" charset="0"/>
              </a:rPr>
              <a:t>was signed by the President</a:t>
            </a:r>
            <a:r>
              <a:rPr lang="en-US" sz="1300" dirty="0" smtClean="0">
                <a:solidFill>
                  <a:schemeClr val="bg1">
                    <a:lumMod val="75000"/>
                  </a:schemeClr>
                </a:solidFill>
                <a:latin typeface="EYInterstate" panose="02000503020000020004" pitchFamily="2" charset="0"/>
              </a:rPr>
              <a:t>. It came into force on 1 January 2015. Certain provisions will not apply to consolidated groups of taxpayers until 1 January 2016.</a:t>
            </a:r>
            <a:endParaRPr lang="en-US" sz="1300" dirty="0">
              <a:solidFill>
                <a:schemeClr val="bg1">
                  <a:lumMod val="75000"/>
                </a:schemeClr>
              </a:solidFill>
              <a:latin typeface="EYInterstate" panose="02000503020000020004" pitchFamily="2" charset="0"/>
            </a:endParaRPr>
          </a:p>
        </p:txBody>
      </p:sp>
      <p:sp>
        <p:nvSpPr>
          <p:cNvPr id="5" name="Footer Placeholder 3"/>
          <p:cNvSpPr>
            <a:spLocks noGrp="1"/>
          </p:cNvSpPr>
          <p:nvPr>
            <p:ph type="ftr" sz="quarter" idx="11"/>
          </p:nvPr>
        </p:nvSpPr>
        <p:spPr>
          <a:xfrm>
            <a:off x="1959429" y="6415200"/>
            <a:ext cx="5688279" cy="201600"/>
          </a:xfrm>
        </p:spPr>
        <p:txBody>
          <a:bodyPr/>
          <a:lstStyle/>
          <a:p>
            <a:r>
              <a:rPr lang="en-US" dirty="0">
                <a:latin typeface="EYInterstate" panose="02000503020000020004" pitchFamily="2" charset="0"/>
              </a:rPr>
              <a:t>Cooperative Compliance program for large taxpayers in Russia</a:t>
            </a:r>
            <a:r>
              <a:rPr lang="en-GB" dirty="0">
                <a:latin typeface="EYInterstate" panose="02000503020000020004" pitchFamily="2" charset="0"/>
              </a:rPr>
              <a:t> – Tax </a:t>
            </a:r>
            <a:r>
              <a:rPr lang="en-GB" dirty="0" smtClean="0">
                <a:latin typeface="EYInterstate" panose="02000503020000020004" pitchFamily="2" charset="0"/>
              </a:rPr>
              <a:t>Monitoring</a:t>
            </a:r>
          </a:p>
          <a:p>
            <a:pPr algn="ctr"/>
            <a:r>
              <a:rPr lang="en-GB" dirty="0" smtClean="0">
                <a:latin typeface="EYInterstate" panose="02000503020000020004" pitchFamily="2" charset="0"/>
              </a:rPr>
              <a:t>DRAFT FOR DISCUSSION PURPOSES</a:t>
            </a:r>
            <a:endParaRPr lang="en-GB" dirty="0">
              <a:latin typeface="EYInterstate" panose="02000503020000020004" pitchFamily="2" charset="0"/>
            </a:endParaRPr>
          </a:p>
        </p:txBody>
      </p:sp>
    </p:spTree>
    <p:extLst>
      <p:ext uri="{BB962C8B-B14F-4D97-AF65-F5344CB8AC3E}">
        <p14:creationId xmlns:p14="http://schemas.microsoft.com/office/powerpoint/2010/main" val="4103915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3018" y="236826"/>
            <a:ext cx="8271407" cy="590261"/>
          </a:xfrm>
        </p:spPr>
        <p:txBody>
          <a:bodyPr/>
          <a:lstStyle/>
          <a:p>
            <a:pPr lvl="1" algn="l" rtl="0">
              <a:lnSpc>
                <a:spcPct val="85000"/>
              </a:lnSpc>
              <a:spcBef>
                <a:spcPct val="0"/>
              </a:spcBef>
            </a:pPr>
            <a:r>
              <a:rPr lang="en-US" sz="2200" b="1" dirty="0" smtClean="0">
                <a:solidFill>
                  <a:schemeClr val="bg1">
                    <a:lumMod val="75000"/>
                  </a:schemeClr>
                </a:solidFill>
                <a:latin typeface="EYInterstate" panose="02000503020000020004" pitchFamily="2" charset="0"/>
              </a:rPr>
              <a:t>Overview of Russian Tax monitoring regime </a:t>
            </a:r>
            <a:endParaRPr lang="en-US" sz="2200" b="1" dirty="0" smtClean="0">
              <a:solidFill>
                <a:schemeClr val="bg1">
                  <a:lumMod val="75000"/>
                </a:schemeClr>
              </a:solidFill>
              <a:latin typeface="EYInterstate" panose="02000503020000020004" pitchFamily="2" charset="0"/>
              <a:cs typeface="Arial" charset="0"/>
            </a:endParaRPr>
          </a:p>
        </p:txBody>
      </p:sp>
      <p:sp>
        <p:nvSpPr>
          <p:cNvPr id="13" name="Content Placeholder 2"/>
          <p:cNvSpPr>
            <a:spLocks noGrp="1"/>
          </p:cNvSpPr>
          <p:nvPr>
            <p:ph idx="1"/>
          </p:nvPr>
        </p:nvSpPr>
        <p:spPr>
          <a:xfrm>
            <a:off x="467100" y="1144009"/>
            <a:ext cx="8267325" cy="4580516"/>
          </a:xfrm>
        </p:spPr>
        <p:txBody>
          <a:bodyPr/>
          <a:lstStyle/>
          <a:p>
            <a:pPr marL="342900" lvl="1" indent="-342900">
              <a:spcBef>
                <a:spcPts val="400"/>
              </a:spcBef>
              <a:buSzTx/>
            </a:pPr>
            <a:r>
              <a:rPr lang="en-US" dirty="0">
                <a:solidFill>
                  <a:schemeClr val="bg1">
                    <a:lumMod val="75000"/>
                  </a:schemeClr>
                </a:solidFill>
                <a:latin typeface="EYInterstate" panose="02000503020000020004" pitchFamily="2" charset="0"/>
              </a:rPr>
              <a:t>Applicable to Large/Medium taxpayers, meeting the following PY financial criteria: </a:t>
            </a:r>
          </a:p>
          <a:p>
            <a:pPr marL="699516" lvl="2" indent="-342900">
              <a:spcBef>
                <a:spcPts val="400"/>
              </a:spcBef>
              <a:buSzTx/>
            </a:pPr>
            <a:r>
              <a:rPr lang="en-US" sz="2000" dirty="0">
                <a:solidFill>
                  <a:schemeClr val="bg1">
                    <a:lumMod val="75000"/>
                  </a:schemeClr>
                </a:solidFill>
                <a:latin typeface="EYInterstate" panose="02000503020000020004" pitchFamily="2" charset="0"/>
              </a:rPr>
              <a:t>Income exceeds 3 bn. RUR (approx. 40MEUR)</a:t>
            </a:r>
          </a:p>
          <a:p>
            <a:pPr marL="699516" lvl="2" indent="-342900">
              <a:spcBef>
                <a:spcPts val="400"/>
              </a:spcBef>
              <a:buSzTx/>
            </a:pPr>
            <a:r>
              <a:rPr lang="en-US" sz="2000" dirty="0">
                <a:solidFill>
                  <a:schemeClr val="bg1">
                    <a:lumMod val="75000"/>
                  </a:schemeClr>
                </a:solidFill>
                <a:latin typeface="EYInterstate" panose="02000503020000020004" pitchFamily="2" charset="0"/>
              </a:rPr>
              <a:t>Assets exceed 3 bn. RUR (approx. 40MEUR)</a:t>
            </a:r>
          </a:p>
          <a:p>
            <a:pPr marL="699516" lvl="2" indent="-342900">
              <a:spcBef>
                <a:spcPts val="400"/>
              </a:spcBef>
              <a:buSzTx/>
            </a:pPr>
            <a:r>
              <a:rPr lang="en-US" sz="2000" dirty="0">
                <a:solidFill>
                  <a:schemeClr val="bg1">
                    <a:lumMod val="75000"/>
                  </a:schemeClr>
                </a:solidFill>
                <a:latin typeface="EYInterstate" panose="02000503020000020004" pitchFamily="2" charset="0"/>
              </a:rPr>
              <a:t>Taxes paid in PY exceed 300 MRUR (approx. 4 MEUR)</a:t>
            </a:r>
          </a:p>
          <a:p>
            <a:pPr marL="342900" lvl="1" indent="-342900">
              <a:spcBef>
                <a:spcPts val="400"/>
              </a:spcBef>
              <a:buSzTx/>
            </a:pPr>
            <a:r>
              <a:rPr lang="en-US" dirty="0" smtClean="0">
                <a:solidFill>
                  <a:schemeClr val="bg1">
                    <a:lumMod val="75000"/>
                  </a:schemeClr>
                </a:solidFill>
                <a:latin typeface="EYInterstate" panose="02000503020000020004" pitchFamily="2" charset="0"/>
              </a:rPr>
              <a:t>Voluntary regime – by application, subject to approval by Tax authorities (starting 2016 tax year)</a:t>
            </a:r>
          </a:p>
          <a:p>
            <a:pPr marL="342900" lvl="1" indent="-342900">
              <a:spcBef>
                <a:spcPts val="400"/>
              </a:spcBef>
              <a:buSzTx/>
            </a:pPr>
            <a:r>
              <a:rPr lang="en-US" dirty="0" smtClean="0">
                <a:solidFill>
                  <a:schemeClr val="bg1">
                    <a:lumMod val="75000"/>
                  </a:schemeClr>
                </a:solidFill>
                <a:latin typeface="EYInterstate" panose="02000503020000020004" pitchFamily="2" charset="0"/>
              </a:rPr>
              <a:t>Period -1 calendar year</a:t>
            </a:r>
          </a:p>
          <a:p>
            <a:pPr marL="342900" lvl="1" indent="-342900">
              <a:spcBef>
                <a:spcPts val="400"/>
              </a:spcBef>
              <a:buSzTx/>
            </a:pPr>
            <a:r>
              <a:rPr lang="en-US" dirty="0" smtClean="0">
                <a:solidFill>
                  <a:schemeClr val="bg1">
                    <a:lumMod val="75000"/>
                  </a:schemeClr>
                </a:solidFill>
                <a:latin typeface="EYInterstate" panose="02000503020000020004" pitchFamily="2" charset="0"/>
              </a:rPr>
              <a:t>Covers all taxes </a:t>
            </a:r>
          </a:p>
          <a:p>
            <a:pPr marL="342900" lvl="1" indent="-342900">
              <a:spcBef>
                <a:spcPts val="400"/>
              </a:spcBef>
              <a:buSzTx/>
            </a:pPr>
            <a:r>
              <a:rPr lang="en-US" dirty="0" smtClean="0">
                <a:solidFill>
                  <a:schemeClr val="bg1">
                    <a:lumMod val="75000"/>
                  </a:schemeClr>
                </a:solidFill>
                <a:latin typeface="EYInterstate" panose="02000503020000020004" pitchFamily="2" charset="0"/>
              </a:rPr>
              <a:t>Formalized in a separate Law and regulations </a:t>
            </a:r>
          </a:p>
          <a:p>
            <a:pPr marL="342900" lvl="1" indent="-342900">
              <a:spcBef>
                <a:spcPts val="400"/>
              </a:spcBef>
              <a:buSzTx/>
            </a:pPr>
            <a:r>
              <a:rPr lang="en-US" dirty="0" smtClean="0">
                <a:solidFill>
                  <a:schemeClr val="bg1">
                    <a:lumMod val="75000"/>
                  </a:schemeClr>
                </a:solidFill>
                <a:latin typeface="EYInterstate" panose="02000503020000020004" pitchFamily="2" charset="0"/>
              </a:rPr>
              <a:t>Taxpayers administered by the largest industry tax inspectorates under supervision of FNS</a:t>
            </a:r>
          </a:p>
          <a:p>
            <a:pPr marL="342900" lvl="1" indent="-342900">
              <a:spcBef>
                <a:spcPts val="400"/>
              </a:spcBef>
              <a:buSzTx/>
            </a:pPr>
            <a:endParaRPr lang="en-US" sz="1400" dirty="0" smtClean="0">
              <a:solidFill>
                <a:schemeClr val="bg1">
                  <a:lumMod val="75000"/>
                </a:schemeClr>
              </a:solidFill>
              <a:latin typeface="EYInterstate" panose="02000503020000020004" pitchFamily="2" charset="0"/>
            </a:endParaRPr>
          </a:p>
          <a:p>
            <a:pPr marL="342900" lvl="1" indent="-342900">
              <a:spcBef>
                <a:spcPts val="400"/>
              </a:spcBef>
              <a:buSzTx/>
            </a:pPr>
            <a:endParaRPr lang="en-US" sz="1600" dirty="0" smtClean="0">
              <a:solidFill>
                <a:schemeClr val="bg1">
                  <a:lumMod val="75000"/>
                </a:schemeClr>
              </a:solidFill>
              <a:latin typeface="EYInterstate" panose="02000503020000020004" pitchFamily="2" charset="0"/>
            </a:endParaRPr>
          </a:p>
          <a:p>
            <a:pPr marL="344488" lvl="2" indent="-344488">
              <a:spcBef>
                <a:spcPts val="600"/>
              </a:spcBef>
              <a:buSzTx/>
            </a:pPr>
            <a:endParaRPr lang="en-US" sz="1600" dirty="0" smtClean="0">
              <a:latin typeface="EYInterstate" panose="02000503020000020004" pitchFamily="2" charset="0"/>
            </a:endParaRPr>
          </a:p>
          <a:p>
            <a:pPr marL="344488" lvl="2" indent="-344488">
              <a:spcBef>
                <a:spcPts val="600"/>
              </a:spcBef>
              <a:buSzTx/>
            </a:pPr>
            <a:endParaRPr lang="en-US" sz="1600" dirty="0">
              <a:latin typeface="EYInterstate" panose="02000503020000020004" pitchFamily="2" charset="0"/>
            </a:endParaRPr>
          </a:p>
        </p:txBody>
      </p:sp>
      <p:sp>
        <p:nvSpPr>
          <p:cNvPr id="5" name="Footer Placeholder 3"/>
          <p:cNvSpPr>
            <a:spLocks noGrp="1"/>
          </p:cNvSpPr>
          <p:nvPr>
            <p:ph type="ftr" sz="quarter" idx="11"/>
          </p:nvPr>
        </p:nvSpPr>
        <p:spPr>
          <a:xfrm>
            <a:off x="1959429" y="6415200"/>
            <a:ext cx="5688279" cy="201600"/>
          </a:xfrm>
        </p:spPr>
        <p:txBody>
          <a:bodyPr/>
          <a:lstStyle/>
          <a:p>
            <a:r>
              <a:rPr lang="en-US" dirty="0">
                <a:latin typeface="EYInterstate" panose="02000503020000020004" pitchFamily="2" charset="0"/>
              </a:rPr>
              <a:t>Cooperative Compliance program for large taxpayers in Russia</a:t>
            </a:r>
            <a:r>
              <a:rPr lang="en-GB" dirty="0">
                <a:latin typeface="EYInterstate" panose="02000503020000020004" pitchFamily="2" charset="0"/>
              </a:rPr>
              <a:t> – Tax </a:t>
            </a:r>
            <a:r>
              <a:rPr lang="en-GB" dirty="0" smtClean="0">
                <a:latin typeface="EYInterstate" panose="02000503020000020004" pitchFamily="2" charset="0"/>
              </a:rPr>
              <a:t>Monitoring</a:t>
            </a:r>
          </a:p>
        </p:txBody>
      </p:sp>
    </p:spTree>
    <p:extLst>
      <p:ext uri="{BB962C8B-B14F-4D97-AF65-F5344CB8AC3E}">
        <p14:creationId xmlns:p14="http://schemas.microsoft.com/office/powerpoint/2010/main" val="3055235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gray">
          <a:xfrm>
            <a:off x="8088074" y="1454587"/>
            <a:ext cx="580768" cy="742937"/>
          </a:xfrm>
          <a:prstGeom prst="rect">
            <a:avLst/>
          </a:prstGeom>
          <a:solidFill>
            <a:srgbClr val="FFFFFF"/>
          </a:solidFill>
          <a:ln w="9525" algn="ctr">
            <a:noFill/>
            <a:miter lim="800000"/>
            <a:headEnd/>
            <a:tailEnd/>
          </a:ln>
          <a:effectLst/>
        </p:spPr>
        <p:txBody>
          <a:bodyPr wrap="none" lIns="0" tIns="0" rIns="0" bIns="0" anchor="t"/>
          <a:lstStyle/>
          <a:p>
            <a:pPr algn="ctr" defTabSz="995363" fontAlgn="auto">
              <a:spcBef>
                <a:spcPts val="0"/>
              </a:spcBef>
              <a:spcAft>
                <a:spcPts val="0"/>
              </a:spcAft>
              <a:defRPr/>
            </a:pPr>
            <a:r>
              <a:rPr lang="en-US" sz="4400" kern="0" dirty="0" smtClean="0">
                <a:solidFill>
                  <a:sysClr val="windowText" lastClr="000000"/>
                </a:solidFill>
                <a:latin typeface="EYInterstate" panose="02000503020000020004" pitchFamily="2" charset="0"/>
              </a:rPr>
              <a:t>-</a:t>
            </a:r>
            <a:endParaRPr lang="en-US" sz="4400" kern="0" dirty="0">
              <a:solidFill>
                <a:sysClr val="windowText" lastClr="000000"/>
              </a:solidFill>
              <a:latin typeface="EYInterstate" panose="02000503020000020004" pitchFamily="2" charset="0"/>
            </a:endParaRPr>
          </a:p>
        </p:txBody>
      </p:sp>
      <p:sp>
        <p:nvSpPr>
          <p:cNvPr id="16" name="Rectangle 15"/>
          <p:cNvSpPr>
            <a:spLocks noChangeArrowheads="1"/>
          </p:cNvSpPr>
          <p:nvPr/>
        </p:nvSpPr>
        <p:spPr bwMode="gray">
          <a:xfrm>
            <a:off x="8152454" y="1506453"/>
            <a:ext cx="493712" cy="493713"/>
          </a:xfrm>
          <a:prstGeom prst="rect">
            <a:avLst/>
          </a:prstGeom>
          <a:noFill/>
          <a:ln w="9525" algn="ctr">
            <a:solidFill>
              <a:srgbClr val="646464"/>
            </a:solidFill>
            <a:miter lim="800000"/>
            <a:headEnd/>
            <a:tailEnd/>
          </a:ln>
          <a:effectLst/>
        </p:spPr>
        <p:txBody>
          <a:bodyPr lIns="90000" tIns="46800" rIns="90000" bIns="154800" anchor="ctr"/>
          <a:lstStyle/>
          <a:p>
            <a:pPr algn="ctr" defTabSz="995363" fontAlgn="auto">
              <a:spcBef>
                <a:spcPts val="0"/>
              </a:spcBef>
              <a:spcAft>
                <a:spcPts val="0"/>
              </a:spcAft>
              <a:defRPr/>
            </a:pPr>
            <a:endParaRPr lang="en-US" sz="1400" kern="0" dirty="0">
              <a:solidFill>
                <a:sysClr val="windowText" lastClr="000000"/>
              </a:solidFill>
              <a:latin typeface="EYInterstate" panose="02000503020000020004" pitchFamily="2" charset="0"/>
              <a:cs typeface="Arial" charset="0"/>
            </a:endParaRPr>
          </a:p>
        </p:txBody>
      </p:sp>
      <p:sp>
        <p:nvSpPr>
          <p:cNvPr id="9" name="Rectangle 13"/>
          <p:cNvSpPr>
            <a:spLocks noChangeArrowheads="1"/>
          </p:cNvSpPr>
          <p:nvPr/>
        </p:nvSpPr>
        <p:spPr bwMode="gray">
          <a:xfrm>
            <a:off x="3910037" y="1689861"/>
            <a:ext cx="630238" cy="619125"/>
          </a:xfrm>
          <a:prstGeom prst="rect">
            <a:avLst/>
          </a:prstGeom>
          <a:solidFill>
            <a:srgbClr val="FFFFFF"/>
          </a:solidFill>
          <a:ln w="9525" algn="ctr">
            <a:noFill/>
            <a:miter lim="800000"/>
            <a:headEnd/>
            <a:tailEnd/>
          </a:ln>
          <a:effectLst/>
        </p:spPr>
        <p:txBody>
          <a:bodyPr wrap="none" lIns="0" tIns="0" rIns="0" bIns="0" anchor="ctr"/>
          <a:lstStyle/>
          <a:p>
            <a:pPr defTabSz="995363"/>
            <a:endParaRPr lang="en-US" sz="4400" kern="0">
              <a:solidFill>
                <a:sysClr val="windowText" lastClr="000000"/>
              </a:solidFill>
              <a:latin typeface="EYInterstate" panose="02000503020000020004" pitchFamily="2" charset="0"/>
            </a:endParaRPr>
          </a:p>
        </p:txBody>
      </p:sp>
      <p:sp>
        <p:nvSpPr>
          <p:cNvPr id="3" name="Title 2"/>
          <p:cNvSpPr>
            <a:spLocks noGrp="1"/>
          </p:cNvSpPr>
          <p:nvPr>
            <p:ph type="title"/>
          </p:nvPr>
        </p:nvSpPr>
        <p:spPr>
          <a:xfrm>
            <a:off x="457200" y="180000"/>
            <a:ext cx="8229600" cy="860400"/>
          </a:xfrm>
          <a:noFill/>
          <a:ln w="9525">
            <a:noFill/>
            <a:miter lim="800000"/>
            <a:headEnd/>
            <a:tailEnd/>
          </a:ln>
          <a:effectLst/>
          <a:extLst/>
        </p:spPr>
        <p:txBody>
          <a:bodyPr vert="horz" wrap="square" lIns="0" tIns="36000" rIns="0" bIns="0" numCol="1" rtlCol="0" anchor="t" anchorCtr="0" compatLnSpc="1">
            <a:prstTxWarp prst="textNoShape">
              <a:avLst/>
            </a:prstTxWarp>
            <a:noAutofit/>
          </a:bodyPr>
          <a:lstStyle/>
          <a:p>
            <a:pPr fontAlgn="base">
              <a:spcAft>
                <a:spcPct val="0"/>
              </a:spcAft>
            </a:pPr>
            <a:r>
              <a:rPr lang="en-US" sz="2200" dirty="0">
                <a:solidFill>
                  <a:srgbClr val="646464"/>
                </a:solidFill>
                <a:latin typeface="EYInterstate" panose="02000503020000020004" pitchFamily="2" charset="0"/>
              </a:rPr>
              <a:t>Key b</a:t>
            </a:r>
            <a:r>
              <a:rPr lang="en-US" sz="2200" dirty="0" smtClean="0">
                <a:solidFill>
                  <a:srgbClr val="646464"/>
                </a:solidFill>
                <a:latin typeface="EYInterstate" panose="02000503020000020004" pitchFamily="2" charset="0"/>
              </a:rPr>
              <a:t>enefits, constraints and challenges</a:t>
            </a:r>
            <a:endParaRPr lang="en-US" sz="2200" dirty="0">
              <a:solidFill>
                <a:srgbClr val="646464"/>
              </a:solidFill>
              <a:latin typeface="EYInterstate" panose="02000503020000020004" pitchFamily="2" charset="0"/>
            </a:endParaRPr>
          </a:p>
        </p:txBody>
      </p:sp>
      <p:sp>
        <p:nvSpPr>
          <p:cNvPr id="5" name="Rectangle 7"/>
          <p:cNvSpPr>
            <a:spLocks noChangeArrowheads="1"/>
          </p:cNvSpPr>
          <p:nvPr/>
        </p:nvSpPr>
        <p:spPr bwMode="gray">
          <a:xfrm>
            <a:off x="517730" y="1491523"/>
            <a:ext cx="4031120" cy="4637428"/>
          </a:xfrm>
          <a:prstGeom prst="rect">
            <a:avLst/>
          </a:prstGeom>
          <a:noFill/>
          <a:ln w="9525" algn="ctr">
            <a:solidFill>
              <a:srgbClr val="646464"/>
            </a:solidFill>
            <a:miter lim="800000"/>
            <a:headEnd/>
            <a:tailEnd/>
          </a:ln>
        </p:spPr>
        <p:txBody>
          <a:bodyPr lIns="36000" tIns="72000" rIns="36000" bIns="36000"/>
          <a:lstStyle/>
          <a:p>
            <a:pPr marL="228600" lvl="1" indent="-228600" defTabSz="995363" eaLnBrk="0" hangingPunct="0">
              <a:buClr>
                <a:srgbClr val="FFD200"/>
              </a:buClr>
              <a:buSzPct val="100000"/>
              <a:buFont typeface="Arial" charset="0"/>
              <a:buChar char="►"/>
            </a:pPr>
            <a:endParaRPr lang="en-US" dirty="0" smtClean="0">
              <a:solidFill>
                <a:schemeClr val="bg1">
                  <a:lumMod val="75000"/>
                </a:schemeClr>
              </a:solidFill>
              <a:latin typeface="EYInterstate" panose="02000503020000020004" pitchFamily="2" charset="0"/>
            </a:endParaRPr>
          </a:p>
          <a:p>
            <a:pPr marL="228600" lvl="1" indent="-228600" defTabSz="995363" eaLnBrk="0" hangingPunct="0">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No field and in-house tax audits</a:t>
            </a:r>
            <a:endParaRPr lang="ru-RU" dirty="0">
              <a:solidFill>
                <a:schemeClr val="bg1">
                  <a:lumMod val="75000"/>
                </a:schemeClr>
              </a:solidFill>
              <a:latin typeface="EYInterstate" panose="02000503020000020004" pitchFamily="2" charset="0"/>
            </a:endParaRPr>
          </a:p>
          <a:p>
            <a:pPr marL="228600" lvl="1" indent="-228600" defTabSz="995363" eaLnBrk="0" hangingPunct="0">
              <a:spcBef>
                <a:spcPts val="600"/>
              </a:spcBef>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Early discussions and opportunity </a:t>
            </a:r>
            <a:r>
              <a:rPr lang="en-US" dirty="0">
                <a:solidFill>
                  <a:schemeClr val="bg1">
                    <a:lumMod val="75000"/>
                  </a:schemeClr>
                </a:solidFill>
                <a:latin typeface="EYInterstate" panose="02000503020000020004" pitchFamily="2" charset="0"/>
              </a:rPr>
              <a:t>to </a:t>
            </a:r>
            <a:r>
              <a:rPr lang="en-US" dirty="0" smtClean="0">
                <a:solidFill>
                  <a:schemeClr val="bg1">
                    <a:lumMod val="75000"/>
                  </a:schemeClr>
                </a:solidFill>
                <a:latin typeface="EYInterstate" panose="02000503020000020004" pitchFamily="2" charset="0"/>
              </a:rPr>
              <a:t>clear UTPs through “Motivated opinion” mechanism</a:t>
            </a:r>
            <a:endParaRPr lang="ru-RU" dirty="0">
              <a:solidFill>
                <a:schemeClr val="bg1">
                  <a:lumMod val="75000"/>
                </a:schemeClr>
              </a:solidFill>
              <a:latin typeface="EYInterstate" panose="02000503020000020004" pitchFamily="2" charset="0"/>
            </a:endParaRPr>
          </a:p>
          <a:p>
            <a:pPr marL="228600" lvl="1" indent="-228600" defTabSz="995363" eaLnBrk="0" hangingPunct="0">
              <a:spcBef>
                <a:spcPts val="600"/>
              </a:spcBef>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Conducting tax audit procedures on the tax authority’s site (rather than the taxpayer’s site);</a:t>
            </a:r>
          </a:p>
          <a:p>
            <a:pPr marL="228600" lvl="1" indent="-228600" defTabSz="995363" eaLnBrk="0" hangingPunct="0">
              <a:spcBef>
                <a:spcPts val="600"/>
              </a:spcBef>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Ability to demonstrate reliance on tax internal controls, that allows to </a:t>
            </a:r>
            <a:r>
              <a:rPr lang="en-US" dirty="0" err="1" smtClean="0">
                <a:solidFill>
                  <a:schemeClr val="bg1">
                    <a:lumMod val="75000"/>
                  </a:schemeClr>
                </a:solidFill>
                <a:latin typeface="EYInterstate" panose="02000503020000020004" pitchFamily="2" charset="0"/>
              </a:rPr>
              <a:t>to</a:t>
            </a:r>
            <a:r>
              <a:rPr lang="en-US" dirty="0" smtClean="0">
                <a:solidFill>
                  <a:schemeClr val="bg1">
                    <a:lumMod val="75000"/>
                  </a:schemeClr>
                </a:solidFill>
                <a:latin typeface="EYInterstate" panose="02000503020000020004" pitchFamily="2" charset="0"/>
              </a:rPr>
              <a:t> reduce the volume of procedures and documents for inspection </a:t>
            </a:r>
          </a:p>
          <a:p>
            <a:pPr marL="228600" lvl="1" indent="-228600" defTabSz="995363" eaLnBrk="0" hangingPunct="0">
              <a:spcBef>
                <a:spcPts val="600"/>
              </a:spcBef>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Direct supervision by FTS </a:t>
            </a:r>
          </a:p>
          <a:p>
            <a:pPr marL="228600" lvl="1" indent="-228600" defTabSz="995363" eaLnBrk="0" hangingPunct="0">
              <a:spcBef>
                <a:spcPts val="600"/>
              </a:spcBef>
              <a:buClr>
                <a:srgbClr val="FFD200"/>
              </a:buClr>
              <a:buSzPct val="100000"/>
              <a:buFont typeface="Arial" charset="0"/>
              <a:buChar char="►"/>
            </a:pPr>
            <a:endParaRPr lang="en-US" dirty="0" smtClean="0">
              <a:solidFill>
                <a:schemeClr val="bg1">
                  <a:lumMod val="75000"/>
                </a:schemeClr>
              </a:solidFill>
              <a:latin typeface="EYInterstate" panose="02000503020000020004" pitchFamily="2" charset="0"/>
            </a:endParaRPr>
          </a:p>
          <a:p>
            <a:pPr marL="0" lvl="1" defTabSz="995363" eaLnBrk="0" hangingPunct="0">
              <a:spcBef>
                <a:spcPts val="600"/>
              </a:spcBef>
              <a:buClr>
                <a:srgbClr val="FFD200"/>
              </a:buClr>
              <a:buSzPct val="100000"/>
            </a:pPr>
            <a:endParaRPr lang="ru-RU" sz="1200" dirty="0">
              <a:latin typeface="EYInterstate" panose="02000503020000020004" pitchFamily="2" charset="0"/>
            </a:endParaRPr>
          </a:p>
        </p:txBody>
      </p:sp>
      <p:sp>
        <p:nvSpPr>
          <p:cNvPr id="6" name="Rectangle 6"/>
          <p:cNvSpPr>
            <a:spLocks noChangeArrowheads="1"/>
          </p:cNvSpPr>
          <p:nvPr/>
        </p:nvSpPr>
        <p:spPr bwMode="gray">
          <a:xfrm>
            <a:off x="519546" y="1172387"/>
            <a:ext cx="4031120" cy="311150"/>
          </a:xfrm>
          <a:prstGeom prst="rect">
            <a:avLst/>
          </a:prstGeom>
          <a:solidFill>
            <a:srgbClr val="646464"/>
          </a:solidFill>
          <a:ln w="9525" algn="ctr">
            <a:solidFill>
              <a:srgbClr val="646464"/>
            </a:solidFill>
            <a:miter lim="800000"/>
            <a:headEnd/>
            <a:tailEnd/>
          </a:ln>
          <a:effectLst/>
        </p:spPr>
        <p:txBody>
          <a:bodyPr lIns="90000" tIns="46800" rIns="90000" bIns="46800" anchor="ctr"/>
          <a:lstStyle/>
          <a:p>
            <a:pPr algn="ctr" defTabSz="1042988" eaLnBrk="0" fontAlgn="auto" hangingPunct="0">
              <a:spcBef>
                <a:spcPts val="0"/>
              </a:spcBef>
              <a:spcAft>
                <a:spcPts val="0"/>
              </a:spcAft>
              <a:buClr>
                <a:srgbClr val="00A28A"/>
              </a:buClr>
              <a:buFont typeface="Times" pitchFamily="18" charset="0"/>
              <a:buNone/>
              <a:defRPr/>
            </a:pPr>
            <a:r>
              <a:rPr lang="en-US" sz="1600" b="1" kern="0" dirty="0" smtClean="0">
                <a:solidFill>
                  <a:srgbClr val="FFFFFF"/>
                </a:solidFill>
                <a:latin typeface="EYInterstate" panose="02000503020000020004" pitchFamily="2" charset="0"/>
              </a:rPr>
              <a:t>Key Benefits</a:t>
            </a:r>
            <a:endParaRPr lang="en-US" sz="1600" b="1" kern="0" dirty="0">
              <a:solidFill>
                <a:srgbClr val="FFFFFF"/>
              </a:solidFill>
              <a:latin typeface="EYInterstate" panose="02000503020000020004" pitchFamily="2" charset="0"/>
            </a:endParaRPr>
          </a:p>
        </p:txBody>
      </p:sp>
      <p:sp>
        <p:nvSpPr>
          <p:cNvPr id="8" name="Rectangle 9"/>
          <p:cNvSpPr>
            <a:spLocks noChangeArrowheads="1"/>
          </p:cNvSpPr>
          <p:nvPr/>
        </p:nvSpPr>
        <p:spPr bwMode="gray">
          <a:xfrm>
            <a:off x="4617570" y="1493927"/>
            <a:ext cx="4032000" cy="4635023"/>
          </a:xfrm>
          <a:prstGeom prst="rect">
            <a:avLst/>
          </a:prstGeom>
          <a:noFill/>
          <a:ln w="9525" algn="ctr">
            <a:solidFill>
              <a:srgbClr val="FFD200"/>
            </a:solidFill>
            <a:miter lim="800000"/>
            <a:headEnd/>
            <a:tailEnd/>
          </a:ln>
        </p:spPr>
        <p:txBody>
          <a:bodyPr lIns="36000" tIns="72000" rIns="36000" bIns="36000"/>
          <a:lstStyle/>
          <a:p>
            <a:pPr marL="228600" lvl="1" indent="-228600" defTabSz="995363" eaLnBrk="0" hangingPunct="0">
              <a:spcBef>
                <a:spcPts val="600"/>
              </a:spcBef>
              <a:buClr>
                <a:srgbClr val="FFD200"/>
              </a:buClr>
              <a:buSzPct val="100000"/>
              <a:buFont typeface="Arial" charset="0"/>
              <a:buChar char="►"/>
            </a:pPr>
            <a:endParaRPr lang="en-US" sz="1200" dirty="0" smtClean="0">
              <a:solidFill>
                <a:schemeClr val="bg1">
                  <a:lumMod val="75000"/>
                </a:schemeClr>
              </a:solidFill>
              <a:latin typeface="EYInterstate" panose="02000503020000020004" pitchFamily="2" charset="0"/>
            </a:endParaRPr>
          </a:p>
          <a:p>
            <a:pPr marL="228600" lvl="1" indent="-228600" defTabSz="995363" eaLnBrk="0" hangingPunct="0">
              <a:spcBef>
                <a:spcPts val="600"/>
              </a:spcBef>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“Motivated opinion</a:t>
            </a:r>
            <a:r>
              <a:rPr lang="en-US" dirty="0">
                <a:solidFill>
                  <a:schemeClr val="bg1">
                    <a:lumMod val="75000"/>
                  </a:schemeClr>
                </a:solidFill>
                <a:latin typeface="EYInterstate" panose="02000503020000020004" pitchFamily="2" charset="0"/>
              </a:rPr>
              <a:t>” </a:t>
            </a:r>
            <a:r>
              <a:rPr lang="en-US" dirty="0" smtClean="0">
                <a:solidFill>
                  <a:schemeClr val="bg1">
                    <a:lumMod val="75000"/>
                  </a:schemeClr>
                </a:solidFill>
                <a:latin typeface="EYInterstate" panose="02000503020000020004" pitchFamily="2" charset="0"/>
              </a:rPr>
              <a:t>applies only to positions already taken (not a tax ruling)</a:t>
            </a:r>
          </a:p>
          <a:p>
            <a:pPr marL="228600" lvl="1" indent="-228600" defTabSz="995363" eaLnBrk="0" hangingPunct="0">
              <a:spcBef>
                <a:spcPts val="600"/>
              </a:spcBef>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No “Clean Slate” </a:t>
            </a:r>
            <a:endParaRPr lang="en-US" dirty="0">
              <a:solidFill>
                <a:schemeClr val="bg1">
                  <a:lumMod val="75000"/>
                </a:schemeClr>
              </a:solidFill>
              <a:latin typeface="EYInterstate" panose="02000503020000020004" pitchFamily="2" charset="0"/>
            </a:endParaRPr>
          </a:p>
          <a:p>
            <a:pPr marL="228600" lvl="1" indent="-228600" defTabSz="995363" eaLnBrk="0" hangingPunct="0">
              <a:spcBef>
                <a:spcPts val="600"/>
              </a:spcBef>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Tax audits can still take place </a:t>
            </a:r>
            <a:endParaRPr lang="en-US" dirty="0">
              <a:solidFill>
                <a:schemeClr val="bg1">
                  <a:lumMod val="75000"/>
                </a:schemeClr>
              </a:solidFill>
              <a:latin typeface="EYInterstate" panose="02000503020000020004" pitchFamily="2" charset="0"/>
            </a:endParaRPr>
          </a:p>
          <a:p>
            <a:pPr marL="228600" lvl="1" indent="-228600" defTabSz="995363" eaLnBrk="0" hangingPunct="0">
              <a:spcBef>
                <a:spcPts val="600"/>
              </a:spcBef>
              <a:buClr>
                <a:srgbClr val="FFD200"/>
              </a:buClr>
              <a:buSzPct val="100000"/>
              <a:buFont typeface="Arial" charset="0"/>
              <a:buChar char="►"/>
            </a:pPr>
            <a:r>
              <a:rPr lang="en-US" dirty="0">
                <a:solidFill>
                  <a:schemeClr val="bg1">
                    <a:lumMod val="75000"/>
                  </a:schemeClr>
                </a:solidFill>
                <a:latin typeface="EYInterstate" panose="02000503020000020004" pitchFamily="2" charset="0"/>
              </a:rPr>
              <a:t>Transfer pricing </a:t>
            </a:r>
            <a:r>
              <a:rPr lang="en-US" dirty="0" smtClean="0">
                <a:solidFill>
                  <a:schemeClr val="bg1">
                    <a:lumMod val="75000"/>
                  </a:schemeClr>
                </a:solidFill>
                <a:latin typeface="EYInterstate" panose="02000503020000020004" pitchFamily="2" charset="0"/>
              </a:rPr>
              <a:t>out of scope</a:t>
            </a:r>
          </a:p>
          <a:p>
            <a:pPr marL="228600" lvl="1" indent="-228600" defTabSz="995363" eaLnBrk="0" hangingPunct="0">
              <a:spcBef>
                <a:spcPts val="600"/>
              </a:spcBef>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No clear methodology and basis for TCF assessment and control reliance</a:t>
            </a:r>
            <a:endParaRPr lang="en-US" dirty="0">
              <a:solidFill>
                <a:schemeClr val="bg1">
                  <a:lumMod val="75000"/>
                </a:schemeClr>
              </a:solidFill>
              <a:latin typeface="EYInterstate" panose="02000503020000020004" pitchFamily="2" charset="0"/>
            </a:endParaRPr>
          </a:p>
          <a:p>
            <a:pPr marL="228600" lvl="1" indent="-228600" defTabSz="995363" eaLnBrk="0" hangingPunct="0">
              <a:spcBef>
                <a:spcPts val="600"/>
              </a:spcBef>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Level of qualification of client teams at Tax authorities</a:t>
            </a:r>
          </a:p>
          <a:p>
            <a:pPr marL="228600" lvl="1" indent="-228600" defTabSz="995363" eaLnBrk="0" hangingPunct="0">
              <a:spcBef>
                <a:spcPts val="600"/>
              </a:spcBef>
              <a:buClr>
                <a:srgbClr val="FFD200"/>
              </a:buClr>
              <a:buSzPct val="100000"/>
              <a:buFont typeface="Arial" charset="0"/>
              <a:buChar char="►"/>
            </a:pPr>
            <a:r>
              <a:rPr lang="en-US" dirty="0" smtClean="0">
                <a:solidFill>
                  <a:schemeClr val="bg1">
                    <a:lumMod val="75000"/>
                  </a:schemeClr>
                </a:solidFill>
                <a:latin typeface="EYInterstate" panose="02000503020000020004" pitchFamily="2" charset="0"/>
              </a:rPr>
              <a:t>Lack of business awareness and audit experience at Tax authorities </a:t>
            </a:r>
            <a:endParaRPr lang="en-US" dirty="0">
              <a:solidFill>
                <a:schemeClr val="bg1">
                  <a:lumMod val="75000"/>
                </a:schemeClr>
              </a:solidFill>
              <a:latin typeface="EYInterstate" panose="02000503020000020004" pitchFamily="2" charset="0"/>
            </a:endParaRPr>
          </a:p>
          <a:p>
            <a:pPr marL="346075" lvl="1" indent="-346075" defTabSz="995363" eaLnBrk="0" hangingPunct="0">
              <a:lnSpc>
                <a:spcPts val="1300"/>
              </a:lnSpc>
              <a:spcBef>
                <a:spcPts val="600"/>
              </a:spcBef>
              <a:buClr>
                <a:srgbClr val="FFD200"/>
              </a:buClr>
              <a:buSzPct val="100000"/>
              <a:buFont typeface="Arial" charset="0"/>
              <a:buChar char="►"/>
            </a:pPr>
            <a:endParaRPr lang="ru-RU" sz="1200" dirty="0">
              <a:solidFill>
                <a:schemeClr val="bg1"/>
              </a:solidFill>
              <a:latin typeface="EYInterstate" panose="02000503020000020004" pitchFamily="2" charset="0"/>
            </a:endParaRPr>
          </a:p>
          <a:p>
            <a:pPr marL="346075" lvl="1" indent="-346075" defTabSz="995363" eaLnBrk="0" hangingPunct="0">
              <a:spcBef>
                <a:spcPts val="600"/>
              </a:spcBef>
              <a:buClr>
                <a:srgbClr val="FFD200"/>
              </a:buClr>
              <a:buSzPct val="100000"/>
              <a:buFont typeface="Arial" charset="0"/>
              <a:buChar char="►"/>
            </a:pPr>
            <a:endParaRPr lang="ru-RU" sz="1200" dirty="0">
              <a:solidFill>
                <a:schemeClr val="bg1"/>
              </a:solidFill>
              <a:latin typeface="EYInterstate" panose="02000503020000020004" pitchFamily="2" charset="0"/>
            </a:endParaRPr>
          </a:p>
        </p:txBody>
      </p:sp>
      <p:sp>
        <p:nvSpPr>
          <p:cNvPr id="7" name="Rectangle 8"/>
          <p:cNvSpPr>
            <a:spLocks noChangeArrowheads="1"/>
          </p:cNvSpPr>
          <p:nvPr/>
        </p:nvSpPr>
        <p:spPr bwMode="gray">
          <a:xfrm>
            <a:off x="4614166" y="1172010"/>
            <a:ext cx="4032000" cy="311150"/>
          </a:xfrm>
          <a:prstGeom prst="rect">
            <a:avLst/>
          </a:prstGeom>
          <a:solidFill>
            <a:srgbClr val="FFD200"/>
          </a:solidFill>
          <a:ln w="9525" algn="ctr">
            <a:solidFill>
              <a:srgbClr val="FFD200"/>
            </a:solidFill>
            <a:miter lim="800000"/>
            <a:headEnd/>
            <a:tailEnd/>
          </a:ln>
          <a:effectLst/>
        </p:spPr>
        <p:txBody>
          <a:bodyPr wrap="none" lIns="90000" tIns="46800" rIns="90000" bIns="46800" anchor="ctr"/>
          <a:lstStyle/>
          <a:p>
            <a:pPr algn="ctr" defTabSz="995363" fontAlgn="auto">
              <a:spcBef>
                <a:spcPts val="0"/>
              </a:spcBef>
              <a:spcAft>
                <a:spcPts val="0"/>
              </a:spcAft>
              <a:defRPr/>
            </a:pPr>
            <a:r>
              <a:rPr lang="en-US" sz="1600" b="1" kern="0" dirty="0" smtClean="0">
                <a:solidFill>
                  <a:srgbClr val="646464"/>
                </a:solidFill>
                <a:latin typeface="EYInterstate" panose="02000503020000020004" pitchFamily="2" charset="0"/>
              </a:rPr>
              <a:t>Key Constraints/Concerns</a:t>
            </a:r>
            <a:endParaRPr lang="en-US" sz="1600" b="1" kern="0" dirty="0">
              <a:solidFill>
                <a:srgbClr val="646464"/>
              </a:solidFill>
              <a:latin typeface="EYInterstate" panose="02000503020000020004" pitchFamily="2" charset="0"/>
            </a:endParaRPr>
          </a:p>
        </p:txBody>
      </p:sp>
      <p:sp>
        <p:nvSpPr>
          <p:cNvPr id="10" name="Rectangle 11"/>
          <p:cNvSpPr>
            <a:spLocks noChangeArrowheads="1"/>
          </p:cNvSpPr>
          <p:nvPr/>
        </p:nvSpPr>
        <p:spPr bwMode="gray">
          <a:xfrm>
            <a:off x="4037037" y="1505710"/>
            <a:ext cx="503238" cy="493713"/>
          </a:xfrm>
          <a:prstGeom prst="rect">
            <a:avLst/>
          </a:prstGeom>
          <a:noFill/>
          <a:ln w="9525" algn="ctr">
            <a:solidFill>
              <a:srgbClr val="646464"/>
            </a:solidFill>
            <a:miter lim="800000"/>
            <a:headEnd/>
            <a:tailEnd/>
          </a:ln>
          <a:effectLst/>
        </p:spPr>
        <p:txBody>
          <a:bodyPr lIns="90000" tIns="46800" rIns="90000" bIns="46800" anchor="ctr"/>
          <a:lstStyle/>
          <a:p>
            <a:pPr defTabSz="995363" fontAlgn="auto">
              <a:spcBef>
                <a:spcPts val="0"/>
              </a:spcBef>
              <a:spcAft>
                <a:spcPts val="0"/>
              </a:spcAft>
              <a:defRPr/>
            </a:pPr>
            <a:r>
              <a:rPr lang="en-US" sz="4400" kern="0" dirty="0">
                <a:solidFill>
                  <a:sysClr val="windowText" lastClr="000000"/>
                </a:solidFill>
                <a:latin typeface="EYInterstate" panose="02000503020000020004" pitchFamily="2" charset="0"/>
              </a:rPr>
              <a:t>+</a:t>
            </a:r>
          </a:p>
        </p:txBody>
      </p:sp>
    </p:spTree>
    <p:extLst>
      <p:ext uri="{BB962C8B-B14F-4D97-AF65-F5344CB8AC3E}">
        <p14:creationId xmlns:p14="http://schemas.microsoft.com/office/powerpoint/2010/main" val="38538413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57200" y="4401886"/>
            <a:ext cx="8229600" cy="1639685"/>
          </a:xfrm>
          <a:prstGeom prst="rect">
            <a:avLst/>
          </a:prstGeom>
          <a:solidFill>
            <a:srgbClr val="FFE600">
              <a:alpha val="49804"/>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1400" b="1" dirty="0" smtClean="0">
                <a:solidFill>
                  <a:schemeClr val="bg1"/>
                </a:solidFill>
                <a:latin typeface="EYInterstate" panose="02000503020000020004" pitchFamily="2" charset="0"/>
              </a:rPr>
              <a:t>Section 3</a:t>
            </a:r>
            <a:r>
              <a:rPr lang="ru-RU" sz="1400" b="1" dirty="0">
                <a:solidFill>
                  <a:schemeClr val="bg1"/>
                </a:solidFill>
                <a:latin typeface="EYInterstate" panose="02000503020000020004" pitchFamily="2" charset="0"/>
              </a:rPr>
              <a:t>. </a:t>
            </a:r>
            <a:r>
              <a:rPr lang="en-US" sz="1400" b="1" dirty="0">
                <a:solidFill>
                  <a:schemeClr val="bg1"/>
                </a:solidFill>
                <a:latin typeface="EYInterstate" panose="02000503020000020004" pitchFamily="2" charset="0"/>
              </a:rPr>
              <a:t>Information on the internal control system </a:t>
            </a:r>
            <a:r>
              <a:rPr lang="en-US" sz="1400" b="1" dirty="0" smtClean="0">
                <a:solidFill>
                  <a:schemeClr val="bg1"/>
                </a:solidFill>
                <a:latin typeface="EYInterstate" panose="02000503020000020004" pitchFamily="2" charset="0"/>
              </a:rPr>
              <a:t>(Tax Control Framework): </a:t>
            </a:r>
            <a:endParaRPr lang="ru-RU" sz="1400" b="1" dirty="0">
              <a:solidFill>
                <a:schemeClr val="bg1"/>
              </a:solidFill>
              <a:latin typeface="EYInterstate" panose="02000503020000020004" pitchFamily="2" charset="0"/>
            </a:endParaRPr>
          </a:p>
          <a:p>
            <a:pPr marL="180000" lvl="1" indent="-180000">
              <a:spcBef>
                <a:spcPts val="300"/>
              </a:spcBef>
              <a:buClr>
                <a:schemeClr val="bg1"/>
              </a:buClr>
              <a:buSzPct val="70000"/>
              <a:buFont typeface="Arial" pitchFamily="34" charset="0"/>
              <a:buChar char="►"/>
            </a:pPr>
            <a:r>
              <a:rPr lang="en-US" sz="1200" dirty="0" smtClean="0">
                <a:solidFill>
                  <a:schemeClr val="bg1"/>
                </a:solidFill>
                <a:latin typeface="EYInterstate" panose="02000503020000020004" pitchFamily="2" charset="0"/>
              </a:rPr>
              <a:t>Approaches </a:t>
            </a:r>
            <a:r>
              <a:rPr lang="en-US" sz="1200" dirty="0">
                <a:solidFill>
                  <a:schemeClr val="bg1"/>
                </a:solidFill>
                <a:latin typeface="EYInterstate" panose="02000503020000020004" pitchFamily="2" charset="0"/>
              </a:rPr>
              <a:t>to </a:t>
            </a:r>
            <a:r>
              <a:rPr lang="en-US" sz="1200" dirty="0" smtClean="0">
                <a:solidFill>
                  <a:schemeClr val="bg1"/>
                </a:solidFill>
                <a:latin typeface="EYInterstate" panose="02000503020000020004" pitchFamily="2" charset="0"/>
              </a:rPr>
              <a:t>identification </a:t>
            </a:r>
            <a:r>
              <a:rPr lang="en-US" sz="1200" dirty="0">
                <a:solidFill>
                  <a:schemeClr val="bg1"/>
                </a:solidFill>
                <a:latin typeface="EYInterstate" panose="02000503020000020004" pitchFamily="2" charset="0"/>
              </a:rPr>
              <a:t>and assessment of </a:t>
            </a:r>
            <a:r>
              <a:rPr lang="en-US" sz="1200" dirty="0" smtClean="0">
                <a:solidFill>
                  <a:schemeClr val="bg1"/>
                </a:solidFill>
                <a:latin typeface="EYInterstate" panose="02000503020000020004" pitchFamily="2" charset="0"/>
              </a:rPr>
              <a:t>tax risks </a:t>
            </a:r>
          </a:p>
          <a:p>
            <a:pPr marL="180000" lvl="1" indent="-180000">
              <a:spcBef>
                <a:spcPts val="300"/>
              </a:spcBef>
              <a:buClr>
                <a:schemeClr val="bg1"/>
              </a:buClr>
              <a:buSzPct val="70000"/>
              <a:buFont typeface="Arial" pitchFamily="34" charset="0"/>
              <a:buChar char="►"/>
            </a:pPr>
            <a:r>
              <a:rPr lang="en-US" sz="1200" dirty="0" smtClean="0">
                <a:solidFill>
                  <a:schemeClr val="bg1"/>
                </a:solidFill>
                <a:latin typeface="EYInterstate" panose="02000503020000020004" pitchFamily="2" charset="0"/>
              </a:rPr>
              <a:t>Main </a:t>
            </a:r>
            <a:r>
              <a:rPr lang="en-US" sz="1200" dirty="0">
                <a:solidFill>
                  <a:schemeClr val="bg1"/>
                </a:solidFill>
                <a:latin typeface="EYInterstate" panose="02000503020000020004" pitchFamily="2" charset="0"/>
              </a:rPr>
              <a:t>control procedures aimed at eliminating (reducing) those risks </a:t>
            </a:r>
            <a:endParaRPr lang="ru-RU" sz="1200" dirty="0">
              <a:solidFill>
                <a:schemeClr val="bg1"/>
              </a:solidFill>
              <a:latin typeface="EYInterstate" panose="02000503020000020004" pitchFamily="2" charset="0"/>
            </a:endParaRPr>
          </a:p>
          <a:p>
            <a:pPr marL="180000" lvl="1" indent="-180000">
              <a:spcBef>
                <a:spcPts val="300"/>
              </a:spcBef>
              <a:buClr>
                <a:schemeClr val="bg1"/>
              </a:buClr>
              <a:buSzPct val="70000"/>
              <a:buFont typeface="Arial" pitchFamily="34" charset="0"/>
              <a:buChar char="►"/>
            </a:pPr>
            <a:r>
              <a:rPr lang="en-US" sz="1200" dirty="0">
                <a:solidFill>
                  <a:schemeClr val="bg1"/>
                </a:solidFill>
                <a:latin typeface="EYInterstate" panose="02000503020000020004" pitchFamily="2" charset="0"/>
              </a:rPr>
              <a:t>Information on the system for documentation and confirmation of the performance of internal control procedures, and on the time periods for the provision of supporting documentation to the tax authority </a:t>
            </a:r>
            <a:endParaRPr lang="ru-RU" sz="1200" dirty="0">
              <a:solidFill>
                <a:schemeClr val="bg1"/>
              </a:solidFill>
              <a:latin typeface="EYInterstate" panose="02000503020000020004" pitchFamily="2" charset="0"/>
            </a:endParaRPr>
          </a:p>
          <a:p>
            <a:pPr marL="180000" lvl="1" indent="-180000">
              <a:spcBef>
                <a:spcPts val="300"/>
              </a:spcBef>
              <a:buClr>
                <a:schemeClr val="bg1"/>
              </a:buClr>
              <a:buSzPct val="70000"/>
              <a:buFont typeface="Arial" pitchFamily="34" charset="0"/>
              <a:buChar char="►"/>
            </a:pPr>
            <a:r>
              <a:rPr lang="en-US" sz="1200" dirty="0">
                <a:solidFill>
                  <a:schemeClr val="bg1"/>
                </a:solidFill>
                <a:latin typeface="EYInterstate" panose="02000503020000020004" pitchFamily="2" charset="0"/>
              </a:rPr>
              <a:t>Description of the process by which and timeframe within which the taxpayer is to obtain (prepare) results generated by the internal control system and present them to the tax authority </a:t>
            </a:r>
            <a:endParaRPr lang="ru-RU" sz="1200" dirty="0">
              <a:solidFill>
                <a:schemeClr val="bg1"/>
              </a:solidFill>
              <a:latin typeface="EYInterstate" panose="02000503020000020004" pitchFamily="2" charset="0"/>
            </a:endParaRPr>
          </a:p>
        </p:txBody>
      </p:sp>
      <p:sp>
        <p:nvSpPr>
          <p:cNvPr id="8" name="Rectangle 7"/>
          <p:cNvSpPr/>
          <p:nvPr/>
        </p:nvSpPr>
        <p:spPr>
          <a:xfrm>
            <a:off x="457200" y="1124924"/>
            <a:ext cx="8229600" cy="1548000"/>
          </a:xfrm>
          <a:prstGeom prst="rect">
            <a:avLst/>
          </a:prstGeom>
          <a:noFill/>
          <a:ln w="19050">
            <a:solidFill>
              <a:srgbClr val="FFE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1400" b="1" dirty="0" smtClean="0">
                <a:solidFill>
                  <a:schemeClr val="bg1"/>
                </a:solidFill>
                <a:latin typeface="EYInterstate" panose="02000503020000020004" pitchFamily="2" charset="0"/>
              </a:rPr>
              <a:t>Section</a:t>
            </a:r>
            <a:r>
              <a:rPr lang="ru-RU" sz="1400" b="1" dirty="0" smtClean="0">
                <a:solidFill>
                  <a:schemeClr val="bg1"/>
                </a:solidFill>
                <a:latin typeface="EYInterstate" panose="02000503020000020004" pitchFamily="2" charset="0"/>
              </a:rPr>
              <a:t> </a:t>
            </a:r>
            <a:r>
              <a:rPr lang="ru-RU" sz="1400" b="1" dirty="0">
                <a:solidFill>
                  <a:schemeClr val="bg1"/>
                </a:solidFill>
                <a:latin typeface="EYInterstate" panose="02000503020000020004" pitchFamily="2" charset="0"/>
              </a:rPr>
              <a:t>1. </a:t>
            </a:r>
            <a:r>
              <a:rPr lang="en-US" sz="1400" b="1" dirty="0">
                <a:solidFill>
                  <a:schemeClr val="bg1"/>
                </a:solidFill>
                <a:latin typeface="EYInterstate" panose="02000503020000020004" pitchFamily="2" charset="0"/>
              </a:rPr>
              <a:t>Procedures for the provision of documents (information) to </a:t>
            </a:r>
            <a:r>
              <a:rPr lang="en-US" sz="1400" b="1" dirty="0" smtClean="0">
                <a:solidFill>
                  <a:schemeClr val="bg1"/>
                </a:solidFill>
                <a:latin typeface="EYInterstate" panose="02000503020000020004" pitchFamily="2" charset="0"/>
              </a:rPr>
              <a:t>tax authority: </a:t>
            </a:r>
            <a:endParaRPr lang="ru-RU" sz="1400" b="1" dirty="0">
              <a:solidFill>
                <a:schemeClr val="bg1"/>
              </a:solidFill>
              <a:latin typeface="EYInterstate" panose="02000503020000020004" pitchFamily="2" charset="0"/>
            </a:endParaRPr>
          </a:p>
          <a:p>
            <a:pPr marL="180000" lvl="1" indent="-180000">
              <a:spcBef>
                <a:spcPts val="300"/>
              </a:spcBef>
              <a:buClr>
                <a:schemeClr val="accent2"/>
              </a:buClr>
              <a:buSzPct val="70000"/>
              <a:buFont typeface="Arial" pitchFamily="34" charset="0"/>
              <a:buChar char="►"/>
            </a:pPr>
            <a:r>
              <a:rPr lang="en-US" sz="1200" dirty="0" smtClean="0">
                <a:solidFill>
                  <a:schemeClr val="bg1"/>
                </a:solidFill>
                <a:latin typeface="EYInterstate" panose="02000503020000020004" pitchFamily="2" charset="0"/>
              </a:rPr>
              <a:t>Selected form of information provision: in </a:t>
            </a:r>
            <a:r>
              <a:rPr lang="en-US" sz="1200" dirty="0">
                <a:solidFill>
                  <a:schemeClr val="bg1"/>
                </a:solidFill>
                <a:latin typeface="EYInterstate" panose="02000503020000020004" pitchFamily="2" charset="0"/>
              </a:rPr>
              <a:t>electronic form and (or) access to the taxpayer’s IT systems</a:t>
            </a:r>
            <a:endParaRPr lang="ru-RU" sz="1200" dirty="0">
              <a:solidFill>
                <a:schemeClr val="bg1"/>
              </a:solidFill>
              <a:latin typeface="EYInterstate" panose="02000503020000020004" pitchFamily="2" charset="0"/>
            </a:endParaRPr>
          </a:p>
          <a:p>
            <a:pPr marL="180000" lvl="1" indent="-180000">
              <a:spcBef>
                <a:spcPts val="300"/>
              </a:spcBef>
              <a:buClr>
                <a:schemeClr val="accent2"/>
              </a:buClr>
              <a:buSzPct val="70000"/>
              <a:buFont typeface="Arial" pitchFamily="34" charset="0"/>
              <a:buChar char="►"/>
            </a:pPr>
            <a:r>
              <a:rPr lang="en-US" sz="1200" dirty="0" smtClean="0">
                <a:solidFill>
                  <a:schemeClr val="bg1"/>
                </a:solidFill>
                <a:latin typeface="EYInterstate" panose="02000503020000020004" pitchFamily="2" charset="0"/>
              </a:rPr>
              <a:t>List of information/documents to be provided to the tax authorities.</a:t>
            </a:r>
            <a:endParaRPr lang="ru-RU" sz="1200" dirty="0">
              <a:solidFill>
                <a:schemeClr val="bg1"/>
              </a:solidFill>
              <a:latin typeface="EYInterstate" panose="02000503020000020004" pitchFamily="2" charset="0"/>
            </a:endParaRPr>
          </a:p>
          <a:p>
            <a:endParaRPr lang="en-US" sz="800" dirty="0" smtClean="0">
              <a:solidFill>
                <a:schemeClr val="bg1"/>
              </a:solidFill>
              <a:latin typeface="EYInterstate" panose="02000503020000020004" pitchFamily="2" charset="0"/>
            </a:endParaRPr>
          </a:p>
          <a:p>
            <a:r>
              <a:rPr lang="en-US" sz="1200" b="1" i="1" dirty="0" smtClean="0">
                <a:solidFill>
                  <a:schemeClr val="bg1"/>
                </a:solidFill>
                <a:latin typeface="EYInterstate" panose="02000503020000020004" pitchFamily="2" charset="0"/>
              </a:rPr>
              <a:t>Taxpayers </a:t>
            </a:r>
            <a:r>
              <a:rPr lang="en-US" sz="1200" b="1" i="1" dirty="0">
                <a:solidFill>
                  <a:schemeClr val="bg1"/>
                </a:solidFill>
                <a:latin typeface="EYInterstate" panose="02000503020000020004" pitchFamily="2" charset="0"/>
              </a:rPr>
              <a:t>providing information about their tax internal control systems can determine the scope, quantity and principles for the selection of primary documents and other supporting documentation provided to the tax authorities at their own discretion. </a:t>
            </a:r>
            <a:endParaRPr lang="ru-RU" sz="1200" b="1" i="1" dirty="0">
              <a:solidFill>
                <a:schemeClr val="bg1"/>
              </a:solidFill>
              <a:latin typeface="EYInterstate" panose="02000503020000020004" pitchFamily="2" charset="0"/>
            </a:endParaRPr>
          </a:p>
        </p:txBody>
      </p:sp>
      <p:sp>
        <p:nvSpPr>
          <p:cNvPr id="10" name="Rectangle 9"/>
          <p:cNvSpPr/>
          <p:nvPr/>
        </p:nvSpPr>
        <p:spPr>
          <a:xfrm>
            <a:off x="457200" y="2765177"/>
            <a:ext cx="8229600" cy="1567337"/>
          </a:xfrm>
          <a:prstGeom prst="rect">
            <a:avLst/>
          </a:prstGeom>
          <a:noFill/>
          <a:ln w="1905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r>
              <a:rPr lang="en-US" sz="1400" b="1" dirty="0">
                <a:solidFill>
                  <a:schemeClr val="bg1"/>
                </a:solidFill>
                <a:latin typeface="EYInterstate" panose="02000503020000020004" pitchFamily="2" charset="0"/>
              </a:rPr>
              <a:t>Section</a:t>
            </a:r>
            <a:r>
              <a:rPr lang="ru-RU" sz="1400" b="1" dirty="0">
                <a:solidFill>
                  <a:schemeClr val="bg1"/>
                </a:solidFill>
                <a:latin typeface="EYInterstate" panose="02000503020000020004" pitchFamily="2" charset="0"/>
              </a:rPr>
              <a:t> 2. </a:t>
            </a:r>
            <a:r>
              <a:rPr lang="en-US" sz="1400" b="1" dirty="0" smtClean="0">
                <a:solidFill>
                  <a:schemeClr val="bg1"/>
                </a:solidFill>
                <a:latin typeface="EYInterstate" panose="02000503020000020004" pitchFamily="2" charset="0"/>
              </a:rPr>
              <a:t>Information on tax reporting system: </a:t>
            </a:r>
            <a:endParaRPr lang="ru-RU" sz="1400" b="1" dirty="0">
              <a:solidFill>
                <a:schemeClr val="bg1"/>
              </a:solidFill>
              <a:latin typeface="EYInterstate" panose="02000503020000020004" pitchFamily="2" charset="0"/>
            </a:endParaRPr>
          </a:p>
          <a:p>
            <a:pPr marL="180000" lvl="1" indent="-180000">
              <a:spcBef>
                <a:spcPts val="300"/>
              </a:spcBef>
              <a:buClr>
                <a:schemeClr val="accent2"/>
              </a:buClr>
              <a:buSzPct val="70000"/>
              <a:buFont typeface="Arial" pitchFamily="34" charset="0"/>
              <a:buChar char="►"/>
            </a:pPr>
            <a:r>
              <a:rPr lang="en-US" sz="1200" dirty="0" smtClean="0">
                <a:solidFill>
                  <a:schemeClr val="bg1"/>
                </a:solidFill>
                <a:latin typeface="EYInterstate" panose="02000503020000020004" pitchFamily="2" charset="0"/>
              </a:rPr>
              <a:t>Information </a:t>
            </a:r>
            <a:r>
              <a:rPr lang="en-US" sz="1200" dirty="0">
                <a:solidFill>
                  <a:schemeClr val="bg1"/>
                </a:solidFill>
                <a:latin typeface="EYInterstate" panose="02000503020000020004" pitchFamily="2" charset="0"/>
              </a:rPr>
              <a:t>on the forms and methods of statutory accounting</a:t>
            </a:r>
            <a:endParaRPr lang="ru-RU" sz="1200" dirty="0">
              <a:solidFill>
                <a:schemeClr val="bg1"/>
              </a:solidFill>
              <a:latin typeface="EYInterstate" panose="02000503020000020004" pitchFamily="2" charset="0"/>
            </a:endParaRPr>
          </a:p>
          <a:p>
            <a:pPr marL="180000" lvl="1" indent="-180000">
              <a:spcBef>
                <a:spcPts val="300"/>
              </a:spcBef>
              <a:buClr>
                <a:schemeClr val="accent2"/>
              </a:buClr>
              <a:buSzPct val="70000"/>
              <a:buFont typeface="Arial" pitchFamily="34" charset="0"/>
              <a:buChar char="►"/>
            </a:pPr>
            <a:r>
              <a:rPr lang="en-US" sz="1200" dirty="0">
                <a:solidFill>
                  <a:schemeClr val="bg1"/>
                </a:solidFill>
                <a:latin typeface="EYInterstate" panose="02000503020000020004" pitchFamily="2" charset="0"/>
              </a:rPr>
              <a:t>Procedures for the disclosure of income, expenses and taxable items in statutory and tax accounts, as well as information on analytical tax ledgers (as it would be reported in a tax return) </a:t>
            </a:r>
            <a:endParaRPr lang="ru-RU" sz="1200" dirty="0">
              <a:solidFill>
                <a:schemeClr val="bg1"/>
              </a:solidFill>
              <a:latin typeface="EYInterstate" panose="02000503020000020004" pitchFamily="2" charset="0"/>
            </a:endParaRPr>
          </a:p>
          <a:p>
            <a:pPr marL="180000" lvl="1" indent="-180000">
              <a:spcBef>
                <a:spcPts val="300"/>
              </a:spcBef>
              <a:buClr>
                <a:schemeClr val="accent2"/>
              </a:buClr>
              <a:buSzPct val="70000"/>
              <a:buFont typeface="Arial" pitchFamily="34" charset="0"/>
              <a:buChar char="►"/>
            </a:pPr>
            <a:r>
              <a:rPr lang="en-US" sz="1200" dirty="0">
                <a:solidFill>
                  <a:schemeClr val="bg1"/>
                </a:solidFill>
                <a:latin typeface="EYInterstate" panose="02000503020000020004" pitchFamily="2" charset="0"/>
              </a:rPr>
              <a:t>Procedures for the disclosure of other information relevant to the correct calculation (withholding) and the complete and timely payment (remittance) of taxes and </a:t>
            </a:r>
            <a:r>
              <a:rPr lang="en-US" sz="1200" dirty="0" smtClean="0">
                <a:solidFill>
                  <a:schemeClr val="bg1"/>
                </a:solidFill>
                <a:latin typeface="EYInterstate" panose="02000503020000020004" pitchFamily="2" charset="0"/>
              </a:rPr>
              <a:t>levies.</a:t>
            </a:r>
            <a:endParaRPr lang="ru-RU" sz="1200" dirty="0">
              <a:solidFill>
                <a:schemeClr val="bg1"/>
              </a:solidFill>
              <a:latin typeface="EYInterstate" panose="02000503020000020004" pitchFamily="2" charset="0"/>
            </a:endParaRPr>
          </a:p>
        </p:txBody>
      </p:sp>
      <p:sp>
        <p:nvSpPr>
          <p:cNvPr id="2" name="Title 1"/>
          <p:cNvSpPr>
            <a:spLocks noGrp="1"/>
          </p:cNvSpPr>
          <p:nvPr>
            <p:ph type="title"/>
          </p:nvPr>
        </p:nvSpPr>
        <p:spPr>
          <a:xfrm>
            <a:off x="457200" y="201600"/>
            <a:ext cx="8229600" cy="860400"/>
          </a:xfr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defTabSz="966788" eaLnBrk="0" hangingPunct="0"/>
            <a:r>
              <a:rPr lang="en-US" sz="2200" dirty="0" smtClean="0">
                <a:solidFill>
                  <a:schemeClr val="bg1">
                    <a:lumMod val="75000"/>
                  </a:schemeClr>
                </a:solidFill>
                <a:latin typeface="EYInterstate" panose="02000503020000020004" pitchFamily="2" charset="0"/>
                <a:cs typeface="Arial" charset="0"/>
              </a:rPr>
              <a:t>Regulations on information </a:t>
            </a:r>
            <a:r>
              <a:rPr lang="en-US" sz="2200" dirty="0">
                <a:solidFill>
                  <a:schemeClr val="bg1">
                    <a:lumMod val="75000"/>
                  </a:schemeClr>
                </a:solidFill>
                <a:latin typeface="EYInterstate" panose="02000503020000020004" pitchFamily="2" charset="0"/>
                <a:cs typeface="Arial" charset="0"/>
              </a:rPr>
              <a:t>exchange</a:t>
            </a:r>
            <a:r>
              <a:rPr lang="ru-RU" sz="2200" dirty="0">
                <a:solidFill>
                  <a:schemeClr val="bg1">
                    <a:lumMod val="75000"/>
                  </a:schemeClr>
                </a:solidFill>
                <a:latin typeface="EYInterstate" panose="02000503020000020004" pitchFamily="2" charset="0"/>
                <a:cs typeface="Arial" charset="0"/>
              </a:rPr>
              <a:t/>
            </a:r>
            <a:br>
              <a:rPr lang="ru-RU" sz="2200" dirty="0">
                <a:solidFill>
                  <a:schemeClr val="bg1">
                    <a:lumMod val="75000"/>
                  </a:schemeClr>
                </a:solidFill>
                <a:latin typeface="EYInterstate" panose="02000503020000020004" pitchFamily="2" charset="0"/>
                <a:cs typeface="Arial" charset="0"/>
              </a:rPr>
            </a:br>
            <a:endParaRPr lang="en-GB" sz="2200" dirty="0">
              <a:solidFill>
                <a:schemeClr val="bg1">
                  <a:lumMod val="75000"/>
                </a:schemeClr>
              </a:solidFill>
              <a:latin typeface="EYInterstate" panose="02000503020000020004" pitchFamily="2" charset="0"/>
              <a:cs typeface="Arial" charset="0"/>
            </a:endParaRPr>
          </a:p>
        </p:txBody>
      </p:sp>
    </p:spTree>
    <p:extLst>
      <p:ext uri="{BB962C8B-B14F-4D97-AF65-F5344CB8AC3E}">
        <p14:creationId xmlns:p14="http://schemas.microsoft.com/office/powerpoint/2010/main" val="353798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63018" y="236826"/>
            <a:ext cx="8271407" cy="590261"/>
          </a:xfrm>
        </p:spPr>
        <p:txBody>
          <a:bodyPr/>
          <a:lstStyle/>
          <a:p>
            <a:pPr lvl="1" algn="l" rtl="0">
              <a:lnSpc>
                <a:spcPct val="85000"/>
              </a:lnSpc>
              <a:spcBef>
                <a:spcPct val="0"/>
              </a:spcBef>
            </a:pPr>
            <a:r>
              <a:rPr lang="en-US" sz="2200" b="1" dirty="0" smtClean="0">
                <a:solidFill>
                  <a:schemeClr val="bg1">
                    <a:lumMod val="75000"/>
                  </a:schemeClr>
                </a:solidFill>
                <a:latin typeface="EYInterstate" panose="02000503020000020004" pitchFamily="2" charset="0"/>
                <a:cs typeface="Arial" charset="0"/>
              </a:rPr>
              <a:t>Lessons for other emerging economies from Russian experience</a:t>
            </a:r>
          </a:p>
        </p:txBody>
      </p:sp>
      <p:sp>
        <p:nvSpPr>
          <p:cNvPr id="13" name="Content Placeholder 2"/>
          <p:cNvSpPr>
            <a:spLocks noGrp="1"/>
          </p:cNvSpPr>
          <p:nvPr>
            <p:ph idx="1"/>
          </p:nvPr>
        </p:nvSpPr>
        <p:spPr>
          <a:xfrm>
            <a:off x="467100" y="1144009"/>
            <a:ext cx="8267325" cy="4580516"/>
          </a:xfrm>
        </p:spPr>
        <p:txBody>
          <a:bodyPr/>
          <a:lstStyle/>
          <a:p>
            <a:pPr marL="457200" lvl="1" indent="-457200">
              <a:spcBef>
                <a:spcPts val="400"/>
              </a:spcBef>
              <a:buSzTx/>
              <a:buFont typeface="+mj-lt"/>
              <a:buAutoNum type="arabicPeriod"/>
            </a:pPr>
            <a:r>
              <a:rPr lang="en-US" dirty="0" smtClean="0">
                <a:solidFill>
                  <a:schemeClr val="bg1">
                    <a:lumMod val="75000"/>
                  </a:schemeClr>
                </a:solidFill>
                <a:latin typeface="EYInterstate" panose="02000503020000020004" pitchFamily="2" charset="0"/>
              </a:rPr>
              <a:t>Even in immature environment and in absence of certain pillars cooperative compliance program can be launched</a:t>
            </a:r>
          </a:p>
          <a:p>
            <a:pPr marL="457200" lvl="1" indent="-457200">
              <a:spcBef>
                <a:spcPts val="400"/>
              </a:spcBef>
              <a:buSzTx/>
              <a:buFont typeface="+mj-lt"/>
              <a:buAutoNum type="arabicPeriod"/>
            </a:pPr>
            <a:r>
              <a:rPr lang="en-US" dirty="0" smtClean="0">
                <a:solidFill>
                  <a:schemeClr val="bg1">
                    <a:lumMod val="75000"/>
                  </a:schemeClr>
                </a:solidFill>
                <a:latin typeface="EYInterstate" panose="02000503020000020004" pitchFamily="2" charset="0"/>
              </a:rPr>
              <a:t>It does make sense to “run ahead of the train” and launch the pilot cooperative compliance  program in emerging markets as this provides an opportunity to actively shape and customize the program to the country environment</a:t>
            </a:r>
          </a:p>
          <a:p>
            <a:pPr marL="457200" lvl="1" indent="-457200">
              <a:spcBef>
                <a:spcPts val="400"/>
              </a:spcBef>
              <a:buSzTx/>
              <a:buFont typeface="+mj-lt"/>
              <a:buAutoNum type="arabicPeriod"/>
            </a:pPr>
            <a:r>
              <a:rPr lang="en-US" dirty="0" smtClean="0">
                <a:solidFill>
                  <a:schemeClr val="bg1">
                    <a:lumMod val="75000"/>
                  </a:schemeClr>
                </a:solidFill>
                <a:latin typeface="EYInterstate" panose="02000503020000020004" pitchFamily="2" charset="0"/>
              </a:rPr>
              <a:t>In the environments with inherent lack of trust cooperative compliance tends to get very formalized and regulated </a:t>
            </a:r>
          </a:p>
          <a:p>
            <a:pPr marL="457200" lvl="1" indent="-457200">
              <a:spcBef>
                <a:spcPts val="400"/>
              </a:spcBef>
              <a:buSzTx/>
              <a:buFont typeface="+mj-lt"/>
              <a:buAutoNum type="arabicPeriod"/>
            </a:pPr>
            <a:r>
              <a:rPr lang="en-US" dirty="0" smtClean="0">
                <a:solidFill>
                  <a:schemeClr val="bg1">
                    <a:lumMod val="75000"/>
                  </a:schemeClr>
                </a:solidFill>
                <a:latin typeface="EYInterstate" panose="02000503020000020004" pitchFamily="2" charset="0"/>
              </a:rPr>
              <a:t>Key risks for the cooperative compliance in the emerging markets are:</a:t>
            </a:r>
          </a:p>
          <a:p>
            <a:pPr marL="812800" lvl="2" indent="-355600">
              <a:spcBef>
                <a:spcPts val="400"/>
              </a:spcBef>
              <a:buSzTx/>
            </a:pPr>
            <a:r>
              <a:rPr lang="en-US" dirty="0" smtClean="0">
                <a:solidFill>
                  <a:schemeClr val="bg1">
                    <a:lumMod val="75000"/>
                  </a:schemeClr>
                </a:solidFill>
                <a:latin typeface="EYInterstate" panose="02000503020000020004" pitchFamily="2" charset="0"/>
              </a:rPr>
              <a:t>Lack of impartiality and independent public oversight of the program</a:t>
            </a:r>
          </a:p>
          <a:p>
            <a:pPr marL="812800" lvl="2" indent="-355600">
              <a:spcBef>
                <a:spcPts val="400"/>
              </a:spcBef>
              <a:buSzTx/>
            </a:pPr>
            <a:r>
              <a:rPr lang="en-US" dirty="0" smtClean="0">
                <a:solidFill>
                  <a:schemeClr val="bg1">
                    <a:lumMod val="75000"/>
                  </a:schemeClr>
                </a:solidFill>
                <a:latin typeface="EYInterstate" panose="02000503020000020004" pitchFamily="2" charset="0"/>
              </a:rPr>
              <a:t>The risk of abuse of the participants’ transparency by tax authorities</a:t>
            </a:r>
          </a:p>
          <a:p>
            <a:pPr marL="812800" lvl="2" indent="-355600">
              <a:spcBef>
                <a:spcPts val="400"/>
              </a:spcBef>
              <a:buSzTx/>
            </a:pPr>
            <a:r>
              <a:rPr lang="en-US" dirty="0" smtClean="0">
                <a:solidFill>
                  <a:schemeClr val="bg1">
                    <a:lumMod val="75000"/>
                  </a:schemeClr>
                </a:solidFill>
                <a:latin typeface="EYInterstate" panose="02000503020000020004" pitchFamily="2" charset="0"/>
              </a:rPr>
              <a:t>Inability to formulate reliable methodology for Tax Control Framework  assessment by tax authorities </a:t>
            </a:r>
          </a:p>
          <a:p>
            <a:pPr marL="812800" lvl="2" indent="-355600">
              <a:spcBef>
                <a:spcPts val="400"/>
              </a:spcBef>
              <a:buSzTx/>
            </a:pPr>
            <a:endParaRPr lang="en-US" dirty="0" smtClean="0">
              <a:solidFill>
                <a:schemeClr val="bg1">
                  <a:lumMod val="75000"/>
                </a:schemeClr>
              </a:solidFill>
              <a:latin typeface="EYInterstate" panose="02000503020000020004" pitchFamily="2" charset="0"/>
            </a:endParaRPr>
          </a:p>
          <a:p>
            <a:pPr marL="812800" lvl="2" indent="-355600">
              <a:spcBef>
                <a:spcPts val="400"/>
              </a:spcBef>
              <a:buSzTx/>
            </a:pPr>
            <a:endParaRPr lang="en-US" dirty="0" smtClean="0">
              <a:solidFill>
                <a:schemeClr val="bg1">
                  <a:lumMod val="75000"/>
                </a:schemeClr>
              </a:solidFill>
              <a:latin typeface="EYInterstate" panose="02000503020000020004" pitchFamily="2" charset="0"/>
            </a:endParaRPr>
          </a:p>
          <a:p>
            <a:pPr marL="812800" lvl="2" indent="-355600">
              <a:spcBef>
                <a:spcPts val="400"/>
              </a:spcBef>
              <a:buSzTx/>
            </a:pPr>
            <a:endParaRPr lang="en-US" b="1" dirty="0" smtClean="0">
              <a:solidFill>
                <a:schemeClr val="bg1">
                  <a:lumMod val="75000"/>
                </a:schemeClr>
              </a:solidFill>
              <a:latin typeface="EYInterstate" panose="02000503020000020004" pitchFamily="2" charset="0"/>
            </a:endParaRPr>
          </a:p>
          <a:p>
            <a:pPr marL="342900" lvl="1" indent="-342900">
              <a:spcBef>
                <a:spcPts val="400"/>
              </a:spcBef>
              <a:buSzTx/>
            </a:pPr>
            <a:endParaRPr lang="en-US" sz="1600" dirty="0" smtClean="0">
              <a:solidFill>
                <a:schemeClr val="bg1">
                  <a:lumMod val="75000"/>
                </a:schemeClr>
              </a:solidFill>
              <a:latin typeface="EYInterstate" panose="02000503020000020004" pitchFamily="2" charset="0"/>
            </a:endParaRPr>
          </a:p>
          <a:p>
            <a:pPr marL="344488" lvl="2" indent="-344488">
              <a:spcBef>
                <a:spcPts val="600"/>
              </a:spcBef>
              <a:buSzTx/>
            </a:pPr>
            <a:endParaRPr lang="en-US" sz="1600" dirty="0" smtClean="0">
              <a:latin typeface="EYInterstate" panose="02000503020000020004" pitchFamily="2" charset="0"/>
            </a:endParaRPr>
          </a:p>
          <a:p>
            <a:pPr marL="344488" lvl="2" indent="-344488">
              <a:spcBef>
                <a:spcPts val="600"/>
              </a:spcBef>
              <a:buSzTx/>
            </a:pPr>
            <a:endParaRPr lang="en-US" sz="1600" dirty="0">
              <a:latin typeface="EYInterstate" panose="02000503020000020004" pitchFamily="2" charset="0"/>
            </a:endParaRPr>
          </a:p>
        </p:txBody>
      </p:sp>
      <p:sp>
        <p:nvSpPr>
          <p:cNvPr id="5" name="Footer Placeholder 3"/>
          <p:cNvSpPr>
            <a:spLocks noGrp="1"/>
          </p:cNvSpPr>
          <p:nvPr>
            <p:ph type="ftr" sz="quarter" idx="11"/>
          </p:nvPr>
        </p:nvSpPr>
        <p:spPr>
          <a:xfrm>
            <a:off x="1959429" y="6415200"/>
            <a:ext cx="5688279" cy="201600"/>
          </a:xfrm>
        </p:spPr>
        <p:txBody>
          <a:bodyPr/>
          <a:lstStyle/>
          <a:p>
            <a:r>
              <a:rPr lang="en-US" dirty="0">
                <a:latin typeface="EYInterstate" panose="02000503020000020004" pitchFamily="2" charset="0"/>
              </a:rPr>
              <a:t>Cooperative Compliance program for large taxpayers in Russia</a:t>
            </a:r>
            <a:r>
              <a:rPr lang="en-GB" dirty="0">
                <a:latin typeface="EYInterstate" panose="02000503020000020004" pitchFamily="2" charset="0"/>
              </a:rPr>
              <a:t> – Tax </a:t>
            </a:r>
            <a:r>
              <a:rPr lang="en-GB" dirty="0" smtClean="0">
                <a:latin typeface="EYInterstate" panose="02000503020000020004" pitchFamily="2" charset="0"/>
              </a:rPr>
              <a:t>Monitoring</a:t>
            </a:r>
          </a:p>
        </p:txBody>
      </p:sp>
    </p:spTree>
    <p:extLst>
      <p:ext uri="{BB962C8B-B14F-4D97-AF65-F5344CB8AC3E}">
        <p14:creationId xmlns:p14="http://schemas.microsoft.com/office/powerpoint/2010/main" val="2839768944"/>
      </p:ext>
    </p:extLst>
  </p:cSld>
  <p:clrMapOvr>
    <a:masterClrMapping/>
  </p:clrMapOvr>
  <p:timing>
    <p:tnLst>
      <p:par>
        <p:cTn id="1" dur="indefinite" restart="never" nodeType="tmRoot"/>
      </p:par>
    </p:tnLst>
  </p:timing>
</p:sld>
</file>

<file path=ppt/theme/theme1.xml><?xml version="1.0" encoding="utf-8"?>
<a:theme xmlns:a="http://schemas.openxmlformats.org/drawingml/2006/main" name="EY regular presentation 2015 v1">
  <a:themeElements>
    <a:clrScheme name="EY light print">
      <a:dk1>
        <a:srgbClr val="000000"/>
      </a:dk1>
      <a:lt1>
        <a:srgbClr val="646464"/>
      </a:lt1>
      <a:dk2>
        <a:srgbClr val="FFFFFF"/>
      </a:dk2>
      <a:lt2>
        <a:srgbClr val="646464"/>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2.xml><?xml version="1.0" encoding="utf-8"?>
<a:theme xmlns:a="http://schemas.openxmlformats.org/drawingml/2006/main" name="EY light projection">
  <a:themeElements>
    <a:clrScheme name="EY light projection">
      <a:dk1>
        <a:srgbClr val="000000"/>
      </a:dk1>
      <a:lt1>
        <a:srgbClr val="646464"/>
      </a:lt1>
      <a:dk2>
        <a:srgbClr val="FFFFFF"/>
      </a:dk2>
      <a:lt2>
        <a:srgbClr val="646464"/>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EY dark print">
  <a:themeElements>
    <a:clrScheme name="EY dark print">
      <a:dk1>
        <a:srgbClr val="FFFFFF"/>
      </a:dk1>
      <a:lt1>
        <a:srgbClr val="FFFFFF"/>
      </a:lt1>
      <a:dk2>
        <a:srgbClr val="333333"/>
      </a:dk2>
      <a:lt2>
        <a:srgbClr val="FFE60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EY dark projection">
  <a:themeElements>
    <a:clrScheme name="EY dark projection">
      <a:dk1>
        <a:srgbClr val="FFFFFF"/>
      </a:dk1>
      <a:lt1>
        <a:srgbClr val="FFFFFF"/>
      </a:lt1>
      <a:dk2>
        <a:srgbClr val="333333"/>
      </a:dk2>
      <a:lt2>
        <a:srgbClr val="FFD200"/>
      </a:lt2>
      <a:accent1>
        <a:srgbClr val="808080"/>
      </a:accent1>
      <a:accent2>
        <a:srgbClr val="FFD2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baseline="0" dirty="0" err="1" smtClean="0">
            <a:solidFill>
              <a:schemeClr val="bg1"/>
            </a:solidFill>
          </a:defRPr>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1081</Words>
  <Application>Microsoft Office PowerPoint</Application>
  <PresentationFormat>On-screen Show (4:3)</PresentationFormat>
  <Paragraphs>106</Paragraphs>
  <Slides>8</Slides>
  <Notes>6</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EY regular presentation 2015 v1</vt:lpstr>
      <vt:lpstr>EY light projection</vt:lpstr>
      <vt:lpstr>EY dark print</vt:lpstr>
      <vt:lpstr>EY dark projection</vt:lpstr>
      <vt:lpstr>Russian Cooperative compliance program – Tax monitoring </vt:lpstr>
      <vt:lpstr>Overview of the Tax Monitoring Regime</vt:lpstr>
      <vt:lpstr>Tax Control in Russia - Traditional Approach and Recent Developments</vt:lpstr>
      <vt:lpstr>The Development of a Tax Monitoring Regime in Russia</vt:lpstr>
      <vt:lpstr>Overview of Russian Tax monitoring regime </vt:lpstr>
      <vt:lpstr>Key benefits, constraints and challenges</vt:lpstr>
      <vt:lpstr>Regulations on information exchange </vt:lpstr>
      <vt:lpstr>Lessons for other emerging economies from Russian experience</vt:lpstr>
    </vt:vector>
  </TitlesOfParts>
  <Company>Ernst &amp; Young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 regular presentation</dc:title>
  <dc:creator>Brand Marketing and Communications</dc:creator>
  <cp:keywords>global; PowerPoint; Templates; ribbon; Branding Zone; branding; brand; office</cp:keywords>
  <cp:lastModifiedBy>Pegg, Kristina</cp:lastModifiedBy>
  <cp:revision>39</cp:revision>
  <dcterms:created xsi:type="dcterms:W3CDTF">2015-04-14T23:52:46Z</dcterms:created>
  <dcterms:modified xsi:type="dcterms:W3CDTF">2015-09-28T05:58:08Z</dcterms:modified>
  <cp:contentStatus>Approved</cp:contentStatus>
</cp:coreProperties>
</file>