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437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C7035-4FA3-4EE9-9898-449187FC33F6}" type="datetimeFigureOut">
              <a:rPr lang="hr-HR" smtClean="0"/>
              <a:pPr/>
              <a:t>23.12.2016.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922DE-524E-43D1-84B4-6D040FF76297}" type="slidenum">
              <a:rPr lang="hr-HR" smtClean="0"/>
              <a:pPr/>
              <a:t>‹Nr.›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Hrvatska </a:t>
            </a:r>
            <a:r>
              <a:rPr lang="hr-HR" dirty="0" err="1"/>
              <a:t>rodolektologija</a:t>
            </a:r>
            <a:r>
              <a:rPr lang="hr-HR" dirty="0"/>
              <a:t>: teme, rasprave, </a:t>
            </a:r>
            <a:r>
              <a:rPr lang="hr-HR" dirty="0" smtClean="0"/>
              <a:t>prijepori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51520" y="4941168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hr-HR" dirty="0"/>
              <a:t>Mislava </a:t>
            </a:r>
            <a:r>
              <a:rPr lang="hr-HR" dirty="0" err="1"/>
              <a:t>Bertoša</a:t>
            </a:r>
            <a:endParaRPr lang="hr-HR" dirty="0"/>
          </a:p>
          <a:p>
            <a:pPr algn="l"/>
            <a:r>
              <a:rPr lang="hr-HR" dirty="0"/>
              <a:t>Odsjek za lingvistiku</a:t>
            </a:r>
          </a:p>
          <a:p>
            <a:pPr algn="l"/>
            <a:r>
              <a:rPr lang="hr-HR" dirty="0"/>
              <a:t>Filozofski fakultet Sveučilišta u Zagrebu</a:t>
            </a:r>
          </a:p>
          <a:p>
            <a:r>
              <a:rPr lang="hr-HR" dirty="0"/>
              <a:t> 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1. Maja </a:t>
            </a:r>
            <a:r>
              <a:rPr lang="hr-HR" dirty="0" err="1" smtClean="0"/>
              <a:t>Bratanić</a:t>
            </a:r>
            <a:r>
              <a:rPr lang="hr-HR" dirty="0" smtClean="0"/>
              <a:t>, </a:t>
            </a:r>
            <a:r>
              <a:rPr lang="hr-HR" i="1" dirty="0" smtClean="0"/>
              <a:t>Mjesto žene u rječniku</a:t>
            </a:r>
            <a:r>
              <a:rPr lang="hr-HR" dirty="0" smtClean="0"/>
              <a:t>, 2004.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smtClean="0"/>
              <a:t>2. </a:t>
            </a:r>
            <a:r>
              <a:rPr lang="hr-HR" dirty="0"/>
              <a:t>Listopad 2005. – međunarodna konferencija </a:t>
            </a:r>
            <a:r>
              <a:rPr lang="hr-HR" i="1" dirty="0" err="1"/>
              <a:t>Transgressing</a:t>
            </a:r>
            <a:r>
              <a:rPr lang="hr-HR" i="1" dirty="0"/>
              <a:t> </a:t>
            </a:r>
            <a:r>
              <a:rPr lang="hr-HR" i="1" dirty="0" err="1"/>
              <a:t>Gender</a:t>
            </a:r>
            <a:r>
              <a:rPr lang="hr-HR" i="1" dirty="0"/>
              <a:t> – </a:t>
            </a:r>
            <a:r>
              <a:rPr lang="hr-HR" i="1" dirty="0" err="1"/>
              <a:t>Two</a:t>
            </a:r>
            <a:r>
              <a:rPr lang="hr-HR" i="1" dirty="0"/>
              <a:t> is </a:t>
            </a:r>
            <a:r>
              <a:rPr lang="hr-HR" i="1" dirty="0" err="1"/>
              <a:t>not</a:t>
            </a:r>
            <a:r>
              <a:rPr lang="hr-HR" i="1" dirty="0"/>
              <a:t> </a:t>
            </a:r>
            <a:r>
              <a:rPr lang="hr-HR" i="1" dirty="0" err="1"/>
              <a:t>enough</a:t>
            </a:r>
            <a:r>
              <a:rPr lang="hr-HR" i="1" dirty="0"/>
              <a:t> for </a:t>
            </a:r>
            <a:r>
              <a:rPr lang="hr-HR" i="1" dirty="0" err="1"/>
              <a:t>gender</a:t>
            </a:r>
            <a:r>
              <a:rPr lang="hr-HR" i="1" dirty="0"/>
              <a:t> (e)</a:t>
            </a:r>
            <a:r>
              <a:rPr lang="hr-HR" i="1" dirty="0" err="1"/>
              <a:t>quality</a:t>
            </a:r>
            <a:r>
              <a:rPr lang="hr-HR" i="1" dirty="0" smtClean="0"/>
              <a:t> </a:t>
            </a:r>
          </a:p>
          <a:p>
            <a:pPr>
              <a:buNone/>
            </a:pPr>
            <a:r>
              <a:rPr lang="hr-HR" dirty="0" smtClean="0"/>
              <a:t>Okrugli stol</a:t>
            </a:r>
          </a:p>
          <a:p>
            <a:pPr>
              <a:buNone/>
            </a:pPr>
            <a:r>
              <a:rPr lang="hr-HR" i="1" dirty="0" smtClean="0"/>
              <a:t>Jezična </a:t>
            </a:r>
            <a:r>
              <a:rPr lang="hr-HR" i="1" dirty="0"/>
              <a:t>transgresija binarnosti: artikulacija vlastita glasa i otpor dominantnim </a:t>
            </a:r>
            <a:r>
              <a:rPr lang="hr-HR" i="1" dirty="0" smtClean="0"/>
              <a:t>diskursima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Zbornik radova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122912" cy="4853136"/>
          </a:xfrm>
        </p:spPr>
        <p:txBody>
          <a:bodyPr>
            <a:normAutofit fontScale="92500"/>
          </a:bodyPr>
          <a:lstStyle/>
          <a:p>
            <a:r>
              <a:rPr lang="hr-HR" dirty="0"/>
              <a:t>Stigli smo </a:t>
            </a:r>
            <a:r>
              <a:rPr lang="hr-HR" dirty="0" smtClean="0"/>
              <a:t>i </a:t>
            </a:r>
            <a:r>
              <a:rPr lang="hr-HR" dirty="0"/>
              <a:t>stigle smo → </a:t>
            </a:r>
            <a:r>
              <a:rPr lang="hr-HR" b="1" dirty="0" err="1"/>
              <a:t>stiglei</a:t>
            </a:r>
            <a:r>
              <a:rPr lang="hr-HR" dirty="0"/>
              <a:t> </a:t>
            </a:r>
            <a:r>
              <a:rPr lang="hr-HR" dirty="0" err="1"/>
              <a:t>smo</a:t>
            </a:r>
            <a:r>
              <a:rPr lang="hr-HR" dirty="0"/>
              <a:t> (str. 21)</a:t>
            </a:r>
          </a:p>
          <a:p>
            <a:r>
              <a:rPr lang="hr-HR" dirty="0"/>
              <a:t>Među čitateljima </a:t>
            </a:r>
            <a:r>
              <a:rPr lang="hr-HR" dirty="0" smtClean="0"/>
              <a:t>i </a:t>
            </a:r>
            <a:r>
              <a:rPr lang="hr-HR" dirty="0"/>
              <a:t>među čitateljicama </a:t>
            </a:r>
            <a:r>
              <a:rPr lang="hr-HR" dirty="0" smtClean="0"/>
              <a:t>→ među </a:t>
            </a:r>
            <a:r>
              <a:rPr lang="hr-HR" b="1" dirty="0" err="1"/>
              <a:t>čitateljimacama</a:t>
            </a:r>
            <a:r>
              <a:rPr lang="hr-HR" dirty="0"/>
              <a:t> (str. 95) </a:t>
            </a:r>
          </a:p>
          <a:p>
            <a:r>
              <a:rPr lang="hr-HR" dirty="0" smtClean="0"/>
              <a:t> Radili i </a:t>
            </a:r>
            <a:r>
              <a:rPr lang="hr-HR" dirty="0"/>
              <a:t>radile filmove → </a:t>
            </a:r>
            <a:r>
              <a:rPr lang="hr-HR" b="1" dirty="0" err="1" smtClean="0"/>
              <a:t>radilie</a:t>
            </a:r>
            <a:r>
              <a:rPr lang="hr-HR" dirty="0" smtClean="0"/>
              <a:t> </a:t>
            </a:r>
            <a:r>
              <a:rPr lang="hr-HR" dirty="0"/>
              <a:t>filmove (str. 281)</a:t>
            </a:r>
          </a:p>
          <a:p>
            <a:r>
              <a:rPr lang="hr-HR" dirty="0"/>
              <a:t>Bilješke umjetnika </a:t>
            </a:r>
            <a:r>
              <a:rPr lang="hr-HR" dirty="0" smtClean="0"/>
              <a:t>i </a:t>
            </a:r>
            <a:r>
              <a:rPr lang="hr-HR" dirty="0"/>
              <a:t>umjetnica → bilješke </a:t>
            </a:r>
            <a:r>
              <a:rPr lang="hr-HR" b="1" dirty="0" err="1"/>
              <a:t>umjetnicaka</a:t>
            </a:r>
            <a:r>
              <a:rPr lang="hr-HR" dirty="0"/>
              <a:t> (str. 281)</a:t>
            </a:r>
          </a:p>
          <a:p>
            <a:r>
              <a:rPr lang="hr-HR" dirty="0"/>
              <a:t>Njegovi </a:t>
            </a:r>
            <a:r>
              <a:rPr lang="hr-HR"/>
              <a:t>stanovnici </a:t>
            </a:r>
            <a:r>
              <a:rPr lang="hr-HR" smtClean="0"/>
              <a:t>i </a:t>
            </a:r>
            <a:r>
              <a:rPr lang="hr-HR" dirty="0"/>
              <a:t>stanovnice → njegovi </a:t>
            </a:r>
            <a:r>
              <a:rPr lang="hr-HR" b="1" dirty="0" err="1"/>
              <a:t>stanovnicie</a:t>
            </a:r>
            <a:r>
              <a:rPr lang="hr-HR" dirty="0"/>
              <a:t> (str. 322)</a:t>
            </a:r>
          </a:p>
          <a:p>
            <a:endParaRPr lang="hr-HR" dirty="0"/>
          </a:p>
        </p:txBody>
      </p:sp>
      <p:pic>
        <p:nvPicPr>
          <p:cNvPr id="5" name="Rezervirano mjesto sadržaja 4" descr="tgender.pn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110287" y="2132856"/>
            <a:ext cx="1918097" cy="295232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02832" cy="485313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hr-HR" dirty="0" smtClean="0"/>
              <a:t>3. </a:t>
            </a:r>
            <a:r>
              <a:rPr lang="hr-HR" i="1" dirty="0" smtClean="0"/>
              <a:t>Pojmovnik </a:t>
            </a:r>
            <a:r>
              <a:rPr lang="hr-HR" i="1" dirty="0"/>
              <a:t>rodne </a:t>
            </a:r>
            <a:r>
              <a:rPr lang="hr-HR" i="1" dirty="0" smtClean="0"/>
              <a:t>terminologije, </a:t>
            </a:r>
            <a:r>
              <a:rPr lang="hr-HR" dirty="0" err="1" smtClean="0"/>
              <a:t>ur</a:t>
            </a:r>
            <a:r>
              <a:rPr lang="hr-HR" dirty="0" smtClean="0"/>
              <a:t>. Rada Borić, </a:t>
            </a:r>
            <a:r>
              <a:rPr lang="hr-HR" dirty="0"/>
              <a:t>2007. </a:t>
            </a:r>
            <a:endParaRPr lang="hr-HR" dirty="0" smtClean="0"/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“</a:t>
            </a:r>
            <a:r>
              <a:rPr lang="hr-HR" i="1" dirty="0" smtClean="0"/>
              <a:t>podizanje</a:t>
            </a:r>
            <a:r>
              <a:rPr lang="hr-HR" dirty="0" smtClean="0"/>
              <a:t> </a:t>
            </a:r>
            <a:r>
              <a:rPr lang="hr-HR" i="1" dirty="0"/>
              <a:t>svijesti</a:t>
            </a:r>
            <a:r>
              <a:rPr lang="hr-HR" dirty="0"/>
              <a:t>”, „</a:t>
            </a:r>
            <a:r>
              <a:rPr lang="hr-HR" i="1" dirty="0" smtClean="0"/>
              <a:t>ravnopravnost</a:t>
            </a:r>
            <a:r>
              <a:rPr lang="hr-HR" dirty="0" smtClean="0"/>
              <a:t>“, </a:t>
            </a:r>
            <a:r>
              <a:rPr lang="hr-HR" dirty="0"/>
              <a:t>“</a:t>
            </a:r>
            <a:r>
              <a:rPr lang="hr-HR" i="1" dirty="0" smtClean="0"/>
              <a:t>nasilje </a:t>
            </a:r>
            <a:r>
              <a:rPr lang="hr-HR" i="1" dirty="0"/>
              <a:t>u obitelji</a:t>
            </a:r>
            <a:r>
              <a:rPr lang="hr-HR" dirty="0"/>
              <a:t>”, “</a:t>
            </a:r>
            <a:r>
              <a:rPr lang="hr-HR" i="1" dirty="0" smtClean="0"/>
              <a:t>silovanje </a:t>
            </a:r>
            <a:r>
              <a:rPr lang="hr-HR" i="1" dirty="0"/>
              <a:t>u braku</a:t>
            </a:r>
            <a:r>
              <a:rPr lang="hr-HR" dirty="0"/>
              <a:t>”, “</a:t>
            </a:r>
            <a:r>
              <a:rPr lang="hr-HR" i="1" dirty="0" smtClean="0"/>
              <a:t>spolno uznemiravanje</a:t>
            </a:r>
            <a:r>
              <a:rPr lang="hr-HR" dirty="0" smtClean="0"/>
              <a:t>”, </a:t>
            </a:r>
            <a:r>
              <a:rPr lang="hr-HR" dirty="0"/>
              <a:t>“</a:t>
            </a:r>
            <a:r>
              <a:rPr lang="hr-HR" i="1" dirty="0" smtClean="0"/>
              <a:t>zlostavljanje</a:t>
            </a:r>
            <a:r>
              <a:rPr lang="hr-HR" dirty="0" smtClean="0"/>
              <a:t>”,  </a:t>
            </a:r>
            <a:r>
              <a:rPr lang="hr-HR" dirty="0"/>
              <a:t>„</a:t>
            </a:r>
            <a:r>
              <a:rPr lang="hr-HR" i="1" dirty="0" smtClean="0"/>
              <a:t>žensko sklonište</a:t>
            </a:r>
            <a:r>
              <a:rPr lang="hr-HR" dirty="0" smtClean="0"/>
              <a:t>“, </a:t>
            </a:r>
            <a:r>
              <a:rPr lang="hr-HR" dirty="0"/>
              <a:t>“</a:t>
            </a:r>
            <a:r>
              <a:rPr lang="hr-HR" i="1" dirty="0" smtClean="0"/>
              <a:t>seksizam</a:t>
            </a:r>
            <a:r>
              <a:rPr lang="hr-HR" dirty="0" smtClean="0"/>
              <a:t>”,“</a:t>
            </a:r>
            <a:r>
              <a:rPr lang="hr-HR" i="1" dirty="0" smtClean="0"/>
              <a:t>rodna </a:t>
            </a:r>
            <a:r>
              <a:rPr lang="hr-HR" i="1" dirty="0"/>
              <a:t>osviještenost</a:t>
            </a:r>
            <a:r>
              <a:rPr lang="hr-HR" dirty="0" smtClean="0"/>
              <a:t>”</a:t>
            </a:r>
            <a:endParaRPr lang="hr-HR" dirty="0"/>
          </a:p>
          <a:p>
            <a:pPr>
              <a:buNone/>
            </a:pPr>
            <a:endParaRPr lang="hr-HR" dirty="0"/>
          </a:p>
        </p:txBody>
      </p:sp>
      <p:pic>
        <p:nvPicPr>
          <p:cNvPr id="6" name="Rezervirano mjesto sadržaja 5" descr="1201890862_0.29595700_895_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476875" y="2139156"/>
            <a:ext cx="2381250" cy="34480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4. </a:t>
            </a:r>
            <a:r>
              <a:rPr lang="hr-HR" dirty="0" err="1"/>
              <a:t>Zrinjka</a:t>
            </a:r>
            <a:r>
              <a:rPr lang="hr-HR" dirty="0"/>
              <a:t> </a:t>
            </a:r>
            <a:r>
              <a:rPr lang="hr-HR" dirty="0" err="1"/>
              <a:t>Glovacki</a:t>
            </a:r>
            <a:r>
              <a:rPr lang="hr-HR" dirty="0"/>
              <a:t> Bernardi, </a:t>
            </a:r>
            <a:r>
              <a:rPr lang="hr-HR" i="1" dirty="0"/>
              <a:t>Kad student zatrudni – o rodnoj perspektivi u jeziku</a:t>
            </a:r>
            <a:r>
              <a:rPr lang="hr-HR" dirty="0"/>
              <a:t>, 2008.</a:t>
            </a:r>
          </a:p>
          <a:p>
            <a:endParaRPr lang="hr-HR" dirty="0"/>
          </a:p>
        </p:txBody>
      </p:sp>
      <p:pic>
        <p:nvPicPr>
          <p:cNvPr id="6" name="Rezervirano mjesto sadržaja 5" descr="3786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568950" y="1988840"/>
            <a:ext cx="2459434" cy="3600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5. Tatjana </a:t>
            </a:r>
            <a:r>
              <a:rPr lang="hr-HR" dirty="0" err="1"/>
              <a:t>Pišković</a:t>
            </a:r>
            <a:r>
              <a:rPr lang="hr-HR" dirty="0"/>
              <a:t>,</a:t>
            </a:r>
            <a:r>
              <a:rPr lang="hr-HR" i="1" dirty="0"/>
              <a:t> Gramatika roda</a:t>
            </a:r>
            <a:r>
              <a:rPr lang="hr-HR" dirty="0"/>
              <a:t>, 2011</a:t>
            </a:r>
            <a:r>
              <a:rPr lang="hr-HR" dirty="0" smtClean="0"/>
              <a:t>.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i="1" dirty="0" smtClean="0"/>
              <a:t>Feministički </a:t>
            </a:r>
            <a:r>
              <a:rPr lang="hr-HR" i="1" dirty="0"/>
              <a:t>otpor rodnoj asimetriji u jeziku i </a:t>
            </a:r>
            <a:r>
              <a:rPr lang="hr-HR" i="1" dirty="0" smtClean="0"/>
              <a:t>jezikoslovlju</a:t>
            </a:r>
            <a:endParaRPr lang="hr-HR" dirty="0" smtClean="0"/>
          </a:p>
          <a:p>
            <a:pPr>
              <a:buNone/>
            </a:pPr>
            <a:r>
              <a:rPr lang="hr-HR" dirty="0" smtClean="0"/>
              <a:t>(Zagrebačka slavistička škola, 2013)</a:t>
            </a:r>
            <a:endParaRPr lang="hr-HR" dirty="0"/>
          </a:p>
        </p:txBody>
      </p:sp>
      <p:pic>
        <p:nvPicPr>
          <p:cNvPr id="6" name="Rezervirano mjesto sadržaja 5" descr="GRAM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948264" y="1484784"/>
            <a:ext cx="2016224" cy="2304256"/>
          </a:xfrm>
        </p:spPr>
      </p:pic>
      <p:pic>
        <p:nvPicPr>
          <p:cNvPr id="1026" name="Picture 2" descr="C:\Users\Mislava\Desktop\Zbornik_4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645024"/>
            <a:ext cx="1872209" cy="28083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Zakon </a:t>
            </a:r>
            <a:r>
              <a:rPr lang="hr-HR" dirty="0"/>
              <a:t>o ravnopravnosti spolova (NN 82/08</a:t>
            </a:r>
            <a:r>
              <a:rPr lang="hr-HR" dirty="0" smtClean="0"/>
              <a:t>)</a:t>
            </a:r>
          </a:p>
          <a:p>
            <a:pPr>
              <a:buNone/>
            </a:pPr>
            <a:r>
              <a:rPr lang="hr-HR" dirty="0" smtClean="0"/>
              <a:t>„Prilikom </a:t>
            </a:r>
            <a:r>
              <a:rPr lang="hr-HR" dirty="0"/>
              <a:t>oglašavanja potrebe za zapošljavanjem  u oglasu mora biti jasno istaknuto da se za oglašeno radno mjesto mogu javiti osobe oba spola“.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hr-HR" dirty="0" smtClean="0"/>
              <a:t>www. moj-</a:t>
            </a:r>
            <a:r>
              <a:rPr lang="hr-HR" dirty="0" err="1" smtClean="0"/>
              <a:t>posao.net</a:t>
            </a:r>
            <a:endParaRPr lang="hr-HR" dirty="0" smtClean="0"/>
          </a:p>
          <a:p>
            <a:pPr>
              <a:buNone/>
            </a:pPr>
            <a:endParaRPr lang="hr-HR" dirty="0"/>
          </a:p>
          <a:p>
            <a:pPr lvl="0"/>
            <a:r>
              <a:rPr lang="hr-HR" dirty="0"/>
              <a:t>Turistički animator (m/ž) - Umag </a:t>
            </a:r>
          </a:p>
          <a:p>
            <a:pPr lvl="0"/>
            <a:r>
              <a:rPr lang="hr-HR" dirty="0"/>
              <a:t>Odgajatelj djece predškolske dobi (m/ž) - Umag </a:t>
            </a:r>
          </a:p>
          <a:p>
            <a:pPr lvl="0"/>
            <a:r>
              <a:rPr lang="hr-HR" dirty="0"/>
              <a:t>Sportski trener (m/ž) - Umag </a:t>
            </a:r>
          </a:p>
          <a:p>
            <a:pPr>
              <a:buNone/>
            </a:pP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925144"/>
          </a:xfrm>
        </p:spPr>
        <p:txBody>
          <a:bodyPr>
            <a:normAutofit fontScale="70000" lnSpcReduction="20000"/>
          </a:bodyPr>
          <a:lstStyle/>
          <a:p>
            <a:r>
              <a:rPr lang="hr-HR" dirty="0"/>
              <a:t>https://</a:t>
            </a:r>
            <a:r>
              <a:rPr lang="hr-HR" dirty="0" smtClean="0"/>
              <a:t>sites.google.com/site/akadsolid/home/filozofski-fakultet-u-zagrebu-1</a:t>
            </a:r>
          </a:p>
          <a:p>
            <a:endParaRPr lang="hr-HR" dirty="0" smtClean="0"/>
          </a:p>
          <a:p>
            <a:r>
              <a:rPr lang="hr-HR" dirty="0" err="1"/>
              <a:t>dr</a:t>
            </a:r>
            <a:r>
              <a:rPr lang="hr-HR" dirty="0"/>
              <a:t>. Alerić, Marko (viši asistent) Odsjek za kroatistiku</a:t>
            </a:r>
          </a:p>
          <a:p>
            <a:r>
              <a:rPr lang="hr-HR" dirty="0" err="1" smtClean="0"/>
              <a:t>dr</a:t>
            </a:r>
            <a:r>
              <a:rPr lang="hr-HR" dirty="0"/>
              <a:t>. Andrić, Marta (znanstvena novakinja) Odsjek za </a:t>
            </a:r>
            <a:r>
              <a:rPr lang="hr-HR" dirty="0" err="1"/>
              <a:t>hungarologiju</a:t>
            </a:r>
            <a:r>
              <a:rPr lang="hr-HR" dirty="0"/>
              <a:t>, turkologiju i </a:t>
            </a:r>
            <a:r>
              <a:rPr lang="hr-HR" dirty="0" err="1"/>
              <a:t>judaistiku</a:t>
            </a:r>
            <a:endParaRPr lang="hr-HR" dirty="0"/>
          </a:p>
          <a:p>
            <a:r>
              <a:rPr lang="hr-HR" dirty="0" err="1"/>
              <a:t>dr</a:t>
            </a:r>
            <a:r>
              <a:rPr lang="hr-HR" dirty="0"/>
              <a:t>. </a:t>
            </a:r>
            <a:r>
              <a:rPr lang="hr-HR" dirty="0" err="1"/>
              <a:t>Bakran</a:t>
            </a:r>
            <a:r>
              <a:rPr lang="hr-HR" dirty="0"/>
              <a:t>, Jura (redoviti profesor) Odsjek za fonetiku</a:t>
            </a:r>
          </a:p>
          <a:p>
            <a:r>
              <a:rPr lang="hr-HR" dirty="0" err="1"/>
              <a:t>dr</a:t>
            </a:r>
            <a:r>
              <a:rPr lang="hr-HR" dirty="0"/>
              <a:t>. </a:t>
            </a:r>
            <a:r>
              <a:rPr lang="hr-HR" dirty="0" err="1"/>
              <a:t>Bertoša</a:t>
            </a:r>
            <a:r>
              <a:rPr lang="hr-HR" dirty="0"/>
              <a:t>, Mislava (docentica) Odsjek za </a:t>
            </a:r>
            <a:r>
              <a:rPr lang="hr-HR" dirty="0" smtClean="0"/>
              <a:t>lingvistiku</a:t>
            </a:r>
          </a:p>
          <a:p>
            <a:r>
              <a:rPr lang="hr-HR" dirty="0" err="1" smtClean="0"/>
              <a:t>dr</a:t>
            </a:r>
            <a:r>
              <a:rPr lang="hr-HR" dirty="0"/>
              <a:t>. </a:t>
            </a:r>
            <a:r>
              <a:rPr lang="hr-HR" dirty="0" err="1"/>
              <a:t>Bricko</a:t>
            </a:r>
            <a:r>
              <a:rPr lang="hr-HR" dirty="0"/>
              <a:t>, Marina (redovita profesorica) Odsjek za klasičnu filologiju</a:t>
            </a:r>
          </a:p>
          <a:p>
            <a:endParaRPr lang="hr-HR" dirty="0"/>
          </a:p>
          <a:p>
            <a:endParaRPr lang="hr-HR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hr-HR" dirty="0" smtClean="0"/>
              <a:t>1. Leksikologija </a:t>
            </a:r>
            <a:r>
              <a:rPr lang="hr-HR" dirty="0"/>
              <a:t>(</a:t>
            </a:r>
            <a:r>
              <a:rPr lang="hr-HR" dirty="0" err="1"/>
              <a:t>Bratanić</a:t>
            </a:r>
            <a:r>
              <a:rPr lang="hr-HR" dirty="0"/>
              <a:t>), </a:t>
            </a:r>
            <a:r>
              <a:rPr lang="hr-HR" dirty="0" err="1" smtClean="0"/>
              <a:t>pragmalingvistika</a:t>
            </a:r>
            <a:r>
              <a:rPr lang="hr-HR" dirty="0" smtClean="0"/>
              <a:t> </a:t>
            </a:r>
            <a:r>
              <a:rPr lang="hr-HR" dirty="0"/>
              <a:t>(</a:t>
            </a:r>
            <a:r>
              <a:rPr lang="hr-HR" dirty="0" err="1"/>
              <a:t>Glovacki</a:t>
            </a:r>
            <a:r>
              <a:rPr lang="hr-HR" dirty="0"/>
              <a:t> Bernardi), </a:t>
            </a:r>
            <a:r>
              <a:rPr lang="hr-HR" dirty="0" smtClean="0"/>
              <a:t>feministička lingvistika </a:t>
            </a:r>
            <a:r>
              <a:rPr lang="hr-HR" dirty="0"/>
              <a:t>(Borić, </a:t>
            </a:r>
            <a:r>
              <a:rPr lang="hr-HR" dirty="0" err="1"/>
              <a:t>Pišković</a:t>
            </a:r>
            <a:r>
              <a:rPr lang="hr-HR" dirty="0"/>
              <a:t>), </a:t>
            </a:r>
            <a:r>
              <a:rPr lang="hr-HR" dirty="0" err="1" smtClean="0"/>
              <a:t>queer</a:t>
            </a:r>
            <a:r>
              <a:rPr lang="hr-HR" dirty="0" smtClean="0"/>
              <a:t>-perspektiva </a:t>
            </a:r>
            <a:r>
              <a:rPr lang="hr-HR" dirty="0"/>
              <a:t>u jezikoslovnom </a:t>
            </a:r>
            <a:r>
              <a:rPr lang="hr-HR" dirty="0" smtClean="0"/>
              <a:t>području</a:t>
            </a:r>
            <a:endParaRPr lang="hr-HR" dirty="0"/>
          </a:p>
          <a:p>
            <a:pPr>
              <a:buNone/>
            </a:pPr>
            <a:r>
              <a:rPr lang="hr-HR" dirty="0" smtClean="0"/>
              <a:t>2. Aktivistička </a:t>
            </a:r>
            <a:r>
              <a:rPr lang="hr-HR" dirty="0"/>
              <a:t>nastojanja:</a:t>
            </a:r>
          </a:p>
          <a:p>
            <a:pPr>
              <a:buNone/>
            </a:pPr>
            <a:r>
              <a:rPr lang="hr-HR" dirty="0"/>
              <a:t>- </a:t>
            </a:r>
            <a:r>
              <a:rPr lang="hr-HR" dirty="0" err="1"/>
              <a:t>lingvo</a:t>
            </a:r>
            <a:r>
              <a:rPr lang="hr-HR" dirty="0"/>
              <a:t>-feministički aktivizam: </a:t>
            </a:r>
            <a:r>
              <a:rPr lang="hr-HR" dirty="0" smtClean="0"/>
              <a:t>veća vidljivost </a:t>
            </a:r>
            <a:r>
              <a:rPr lang="hr-HR" dirty="0"/>
              <a:t>žena u jeziku (pa onda i društvu)</a:t>
            </a:r>
          </a:p>
          <a:p>
            <a:pPr>
              <a:buNone/>
            </a:pPr>
            <a:r>
              <a:rPr lang="hr-HR" dirty="0"/>
              <a:t>- trans- ili </a:t>
            </a:r>
            <a:r>
              <a:rPr lang="hr-HR" dirty="0" err="1"/>
              <a:t>queer</a:t>
            </a:r>
            <a:r>
              <a:rPr lang="hr-HR" dirty="0"/>
              <a:t>-aktivizam: nastojanje da se </a:t>
            </a:r>
            <a:r>
              <a:rPr lang="hr-HR" dirty="0" smtClean="0"/>
              <a:t>ukinu binarne </a:t>
            </a:r>
            <a:r>
              <a:rPr lang="hr-HR" dirty="0"/>
              <a:t>rodne razlike u hrvatskom </a:t>
            </a:r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380</Words>
  <Application>Microsoft Office PowerPoint</Application>
  <PresentationFormat>Bildschirmpräsentation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 tema</vt:lpstr>
      <vt:lpstr>Hrvatska rodolektologija: teme, rasprave, prijepori</vt:lpstr>
      <vt:lpstr>PowerPoint-Präsentation</vt:lpstr>
      <vt:lpstr>Zbornik radova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Hrvatska rodolektologija: teme, rasprave, prijepori</dc:title>
  <dc:creator>Mislava</dc:creator>
  <cp:lastModifiedBy>User</cp:lastModifiedBy>
  <cp:revision>8</cp:revision>
  <dcterms:created xsi:type="dcterms:W3CDTF">2016-10-13T10:08:58Z</dcterms:created>
  <dcterms:modified xsi:type="dcterms:W3CDTF">2016-12-23T17:08:08Z</dcterms:modified>
</cp:coreProperties>
</file>