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Ex1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540" r:id="rId4"/>
    <p:sldId id="567" r:id="rId5"/>
    <p:sldId id="568" r:id="rId6"/>
    <p:sldId id="600" r:id="rId7"/>
    <p:sldId id="570" r:id="rId8"/>
    <p:sldId id="571" r:id="rId9"/>
    <p:sldId id="572" r:id="rId10"/>
    <p:sldId id="601" r:id="rId11"/>
    <p:sldId id="575" r:id="rId12"/>
    <p:sldId id="576" r:id="rId13"/>
    <p:sldId id="602" r:id="rId14"/>
    <p:sldId id="578" r:id="rId15"/>
    <p:sldId id="577" r:id="rId16"/>
    <p:sldId id="581" r:id="rId17"/>
    <p:sldId id="582" r:id="rId18"/>
    <p:sldId id="594" r:id="rId19"/>
    <p:sldId id="603" r:id="rId20"/>
    <p:sldId id="584" r:id="rId21"/>
    <p:sldId id="586" r:id="rId22"/>
    <p:sldId id="605" r:id="rId23"/>
    <p:sldId id="610" r:id="rId24"/>
    <p:sldId id="604" r:id="rId25"/>
    <p:sldId id="590" r:id="rId26"/>
    <p:sldId id="591" r:id="rId27"/>
    <p:sldId id="566" r:id="rId28"/>
    <p:sldId id="592" r:id="rId29"/>
    <p:sldId id="608" r:id="rId30"/>
    <p:sldId id="609" r:id="rId31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63">
          <p15:clr>
            <a:srgbClr val="A4A3A4"/>
          </p15:clr>
        </p15:guide>
        <p15:guide id="2" orient="horz" pos="3290">
          <p15:clr>
            <a:srgbClr val="A4A3A4"/>
          </p15:clr>
        </p15:guide>
        <p15:guide id="3" orient="horz" pos="1185" userDrawn="1">
          <p15:clr>
            <a:srgbClr val="A4A3A4"/>
          </p15:clr>
        </p15:guide>
        <p15:guide id="4" orient="horz" pos="895">
          <p15:clr>
            <a:srgbClr val="A4A3A4"/>
          </p15:clr>
        </p15:guide>
        <p15:guide id="5" pos="360">
          <p15:clr>
            <a:srgbClr val="A4A3A4"/>
          </p15:clr>
        </p15:guide>
        <p15:guide id="6" pos="1383" userDrawn="1">
          <p15:clr>
            <a:srgbClr val="A4A3A4"/>
          </p15:clr>
        </p15:guide>
        <p15:guide id="7" pos="783">
          <p15:clr>
            <a:srgbClr val="A4A3A4"/>
          </p15:clr>
        </p15:guide>
        <p15:guide id="8" orient="horz" pos="1774" userDrawn="1">
          <p15:clr>
            <a:srgbClr val="A4A3A4"/>
          </p15:clr>
        </p15:guide>
        <p15:guide id="9" pos="201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tin Geißler" initials="MG" lastIdx="16" clrIdx="0"/>
  <p:cmAuthor id="1" name="a" initials="LPAS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Gitternetz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72868" autoAdjust="0"/>
  </p:normalViewPr>
  <p:slideViewPr>
    <p:cSldViewPr snapToGrid="0" snapToObjects="1">
      <p:cViewPr varScale="1">
        <p:scale>
          <a:sx n="70" d="100"/>
          <a:sy n="70" d="100"/>
        </p:scale>
        <p:origin x="1362" y="45"/>
      </p:cViewPr>
      <p:guideLst>
        <p:guide orient="horz" pos="463"/>
        <p:guide orient="horz" pos="3290"/>
        <p:guide orient="horz" pos="1185"/>
        <p:guide orient="horz" pos="895"/>
        <p:guide pos="360"/>
        <p:guide pos="1383"/>
        <p:guide pos="783"/>
        <p:guide orient="horz" pos="1774"/>
        <p:guide pos="2018"/>
      </p:guideLst>
    </p:cSldViewPr>
  </p:slideViewPr>
  <p:outlineViewPr>
    <p:cViewPr>
      <p:scale>
        <a:sx n="33" d="100"/>
        <a:sy n="33" d="100"/>
      </p:scale>
      <p:origin x="0" y="47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7011"/>
    </p:cViewPr>
  </p:sorterViewPr>
  <p:notesViewPr>
    <p:cSldViewPr snapToGrid="0" snapToObjects="1">
      <p:cViewPr varScale="1">
        <p:scale>
          <a:sx n="60" d="100"/>
          <a:sy n="60" d="100"/>
        </p:scale>
        <p:origin x="-2490" y="-72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Forschung\Papers\DCF%20Varianten\DCF%20Beispiel%202017021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Forschung\Papers\DCF%20Varianten\DCF%20Beispiel%202017021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file:///C:\Users\AS\Dropbox\Schwetzler\DCF%20Beispi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3.3752266828978937E-2"/>
          <c:w val="0.27958300435137817"/>
          <c:h val="0.9440550483707068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'Beispiel &amp; DCF'!$R$18</c:f>
              <c:strCache>
                <c:ptCount val="1"/>
                <c:pt idx="0">
                  <c:v>Risk-free rate</c:v>
                </c:pt>
              </c:strCache>
            </c:strRef>
          </c:tx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4.00%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4F2-471A-8E6D-35DA20C670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'Beispiel &amp; DCF'!$S$18</c:f>
              <c:numCache>
                <c:formatCode>0.00%</c:formatCode>
                <c:ptCount val="1"/>
                <c:pt idx="0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F2-471A-8E6D-35DA20C67095}"/>
            </c:ext>
          </c:extLst>
        </c:ser>
        <c:ser>
          <c:idx val="1"/>
          <c:order val="1"/>
          <c:tx>
            <c:strRef>
              <c:f>'Beispiel &amp; DCF'!$R$19</c:f>
              <c:strCache>
                <c:ptCount val="1"/>
                <c:pt idx="0">
                  <c:v>Sales risk premium</c:v>
                </c:pt>
              </c:strCache>
            </c:strRef>
          </c:tx>
          <c:spPr>
            <a:solidFill>
              <a:schemeClr val="dk1">
                <a:tint val="5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2.32%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4F2-471A-8E6D-35DA20C670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'Beispiel &amp; DCF'!$S$19</c:f>
              <c:numCache>
                <c:formatCode>0.00%</c:formatCode>
                <c:ptCount val="1"/>
                <c:pt idx="0">
                  <c:v>2.3157894736842592E-2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4F2-471A-8E6D-35DA20C67095}"/>
            </c:ext>
          </c:extLst>
        </c:ser>
        <c:ser>
          <c:idx val="2"/>
          <c:order val="2"/>
          <c:tx>
            <c:strRef>
              <c:f>'Beispiel &amp; DCF'!$R$20</c:f>
              <c:strCache>
                <c:ptCount val="1"/>
                <c:pt idx="0">
                  <c:v>Operating leverage risk premium</c:v>
                </c:pt>
              </c:strCache>
            </c:strRef>
          </c:tx>
          <c:spPr>
            <a:solidFill>
              <a:schemeClr val="dk1">
                <a:tint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5.21%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4F2-471A-8E6D-35DA20C670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'Beispiel &amp; DCF'!$S$20</c:f>
              <c:numCache>
                <c:formatCode>0.00%</c:formatCode>
                <c:ptCount val="1"/>
                <c:pt idx="0">
                  <c:v>5.2105263157897763E-2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4F2-471A-8E6D-35DA20C67095}"/>
            </c:ext>
          </c:extLst>
        </c:ser>
        <c:ser>
          <c:idx val="3"/>
          <c:order val="3"/>
          <c:tx>
            <c:strRef>
              <c:f>'Beispiel &amp; DCF'!$R$21</c:f>
              <c:strCache>
                <c:ptCount val="1"/>
                <c:pt idx="0">
                  <c:v>Investment risk premium</c:v>
                </c:pt>
              </c:strCache>
            </c:strRef>
          </c:tx>
          <c:spPr>
            <a:solidFill>
              <a:schemeClr val="dk1">
                <a:tint val="985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5.1026576055395479E-17"/>
                  <c:y val="4.6877635713523753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0.47%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C4F2-471A-8E6D-35DA20C670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'Beispiel &amp; DCF'!$S$21</c:f>
              <c:numCache>
                <c:formatCode>0.00%</c:formatCode>
                <c:ptCount val="1"/>
                <c:pt idx="0">
                  <c:v>4.7368421052640681E-3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4F2-471A-8E6D-35DA20C67095}"/>
            </c:ext>
          </c:extLst>
        </c:ser>
        <c:ser>
          <c:idx val="4"/>
          <c:order val="4"/>
          <c:tx>
            <c:strRef>
              <c:f>'Beispiel &amp; DCF'!$R$22</c:f>
              <c:strCache>
                <c:ptCount val="1"/>
                <c:pt idx="0">
                  <c:v>Financial risk premium</c:v>
                </c:pt>
              </c:strCache>
            </c:strRef>
          </c:tx>
          <c:spPr>
            <a:solidFill>
              <a:schemeClr val="dk1">
                <a:tint val="3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1.41%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C4F2-471A-8E6D-35DA20C670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'Beispiel &amp; DCF'!$S$22</c:f>
              <c:numCache>
                <c:formatCode>0.00%</c:formatCode>
                <c:ptCount val="1"/>
                <c:pt idx="0">
                  <c:v>1.4117647058824925E-2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4F2-471A-8E6D-35DA20C670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439402536"/>
        <c:axId val="150403456"/>
      </c:barChart>
      <c:catAx>
        <c:axId val="4394025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150403456"/>
        <c:crosses val="autoZero"/>
        <c:auto val="1"/>
        <c:lblAlgn val="ctr"/>
        <c:lblOffset val="100"/>
        <c:noMultiLvlLbl val="0"/>
      </c:catAx>
      <c:valAx>
        <c:axId val="15040345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39402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6082295489956187"/>
          <c:y val="5.8837119514051385E-2"/>
          <c:w val="0.53263816126569841"/>
          <c:h val="0.8960228330444696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9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2967500498717552"/>
          <c:w val="0.30707432959908698"/>
          <c:h val="0.8481326193267825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'Beispiel &amp; DCF'!$K$18</c:f>
              <c:strCache>
                <c:ptCount val="1"/>
                <c:pt idx="0">
                  <c:v>Risk-free rate</c:v>
                </c:pt>
              </c:strCache>
            </c:strRef>
          </c:tx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4.00%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7BC-4935-B673-E7833CAE20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'Beispiel &amp; DCF'!$L$18</c:f>
              <c:numCache>
                <c:formatCode>0.00%</c:formatCode>
                <c:ptCount val="1"/>
                <c:pt idx="0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BC-4935-B673-E7833CAE2034}"/>
            </c:ext>
          </c:extLst>
        </c:ser>
        <c:ser>
          <c:idx val="1"/>
          <c:order val="1"/>
          <c:tx>
            <c:strRef>
              <c:f>'Beispiel &amp; DCF'!$K$19</c:f>
              <c:strCache>
                <c:ptCount val="1"/>
                <c:pt idx="0">
                  <c:v>Sales risk premium</c:v>
                </c:pt>
              </c:strCache>
            </c:strRef>
          </c:tx>
          <c:spPr>
            <a:solidFill>
              <a:schemeClr val="dk1">
                <a:tint val="5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2.32%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7BC-4935-B673-E7833CAE20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'Beispiel &amp; DCF'!$L$19</c:f>
              <c:numCache>
                <c:formatCode>0.00%</c:formatCode>
                <c:ptCount val="1"/>
                <c:pt idx="0">
                  <c:v>2.3157894736842592E-2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BC-4935-B673-E7833CAE2034}"/>
            </c:ext>
          </c:extLst>
        </c:ser>
        <c:ser>
          <c:idx val="2"/>
          <c:order val="2"/>
          <c:tx>
            <c:strRef>
              <c:f>'Beispiel &amp; DCF'!$K$20</c:f>
              <c:strCache>
                <c:ptCount val="1"/>
                <c:pt idx="0">
                  <c:v>Operating leverage risk premium</c:v>
                </c:pt>
              </c:strCache>
            </c:strRef>
          </c:tx>
          <c:spPr>
            <a:solidFill>
              <a:schemeClr val="dk1">
                <a:tint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5.21%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7BC-4935-B673-E7833CAE20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'Beispiel &amp; DCF'!$L$20</c:f>
              <c:numCache>
                <c:formatCode>0.00%</c:formatCode>
                <c:ptCount val="1"/>
                <c:pt idx="0">
                  <c:v>5.2105263157897763E-2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7BC-4935-B673-E7833CAE2034}"/>
            </c:ext>
          </c:extLst>
        </c:ser>
        <c:ser>
          <c:idx val="3"/>
          <c:order val="3"/>
          <c:tx>
            <c:strRef>
              <c:f>'Beispiel &amp; DCF'!$K$21</c:f>
              <c:strCache>
                <c:ptCount val="1"/>
                <c:pt idx="0">
                  <c:v>Investment risk premium</c:v>
                </c:pt>
              </c:strCache>
            </c:strRef>
          </c:tx>
          <c:spPr>
            <a:solidFill>
              <a:schemeClr val="dk1">
                <a:tint val="985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5.1026576055395479E-17"/>
                  <c:y val="4.6877635713523753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0.47%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37BC-4935-B673-E7833CAE20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'Beispiel &amp; DCF'!$L$21</c:f>
              <c:numCache>
                <c:formatCode>0.00%</c:formatCode>
                <c:ptCount val="1"/>
                <c:pt idx="0">
                  <c:v>4.7368421052640681E-3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7BC-4935-B673-E7833CAE20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310509648"/>
        <c:axId val="310510040"/>
      </c:barChart>
      <c:catAx>
        <c:axId val="3105096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310510040"/>
        <c:crosses val="autoZero"/>
        <c:auto val="1"/>
        <c:lblAlgn val="ctr"/>
        <c:lblOffset val="100"/>
        <c:noMultiLvlLbl val="0"/>
      </c:catAx>
      <c:valAx>
        <c:axId val="31051004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10509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7961830639313012"/>
          <c:y val="0.25068232114033712"/>
          <c:w val="0.58194324766008021"/>
          <c:h val="0.712263742278763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9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de-DE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'Beispiel &amp; DCF'!$AB$18:$AB$26</cx:f>
        <cx:lvl ptCount="9">
          <cx:pt idx="0">VS</cx:pt>
          <cx:pt idx="1">VVC</cx:pt>
          <cx:pt idx="2">VCFix</cx:pt>
          <cx:pt idx="3">VOCF</cx:pt>
          <cx:pt idx="4">Vinv</cx:pt>
          <cx:pt idx="5">VU</cx:pt>
          <cx:pt idx="6">VTS</cx:pt>
          <cx:pt idx="7">D</cx:pt>
          <cx:pt idx="8">E</cx:pt>
        </cx:lvl>
      </cx:strDim>
      <cx:numDim type="val">
        <cx:f>'Beispiel &amp; DCF'!$AC$18:$AC$26</cx:f>
        <cx:lvl ptCount="9" formatCode="Standard">
          <cx:pt idx="0">9499.9999999999272</cx:pt>
          <cx:pt idx="1">-5699.9999999999563</cx:pt>
          <cx:pt idx="2">-1800</cx:pt>
          <cx:pt idx="3">1999.9999999999709</cx:pt>
          <cx:pt idx="4">-1200</cx:pt>
          <cx:pt idx="5">799.9999999999709</cx:pt>
          <cx:pt idx="6">80</cx:pt>
          <cx:pt idx="7">-200</cx:pt>
          <cx:pt idx="8">679.9999999999709</cx:pt>
        </cx:lvl>
      </cx:numDim>
    </cx:data>
  </cx:chartData>
  <cx:chart>
    <cx:title pos="t" align="ctr" overlay="0">
      <cx:tx>
        <cx:rich>
          <a:bodyPr spcFirstLastPara="1" vertOverflow="ellipsis" wrap="square" lIns="0" tIns="0" rIns="0" bIns="0" anchor="ctr" anchorCtr="1"/>
          <a:lstStyle/>
          <a:p>
            <a:pPr algn="ctr">
              <a:defRPr lang="de-DE" sz="1200" b="0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pPr>
            <a:endParaRPr lang="en-US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x:rich>
      </cx:tx>
    </cx:title>
    <cx:plotArea>
      <cx:plotAreaRegion>
        <cx:series layoutId="waterfall" uniqueId="{F02AD29C-3AE8-4DAB-8D19-70291EA8BDB1}">
          <cx:spPr>
            <a:ln>
              <a:noFill/>
            </a:ln>
            <a:effectLst/>
          </cx:spPr>
          <cx:dataLabels pos="outEnd">
            <cx:numFmt formatCode="#.##0" sourceLinked="0"/>
            <cx:txPr>
              <a:bodyPr spcFirstLastPara="1" vertOverflow="ellipsis" wrap="square" lIns="0" tIns="0" rIns="0" bIns="0" anchor="ctr" anchorCtr="1">
                <a:spAutoFit/>
              </a:bodyPr>
              <a:lstStyle/>
              <a:p>
                <a:pPr>
                  <a:defRPr lang="de-DE" sz="11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 sz="110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cx:txPr>
            <cx:visibility seriesName="0" categoryName="0" value="1"/>
            <cx:separator>, </cx:separator>
          </cx:dataLabels>
          <cx:dataId val="0"/>
          <cx:layoutPr>
            <cx:visibility connectorLines="0"/>
            <cx:subtotals>
              <cx:idx val="3"/>
              <cx:idx val="5"/>
              <cx:idx val="8"/>
            </cx:subtotals>
          </cx:layoutPr>
        </cx:series>
      </cx:plotAreaRegion>
      <cx:axis id="0">
        <cx:catScaling gapWidth="0.5"/>
        <cx:tickLabels/>
        <cx:spPr>
          <a:ln>
            <a:solidFill>
              <a:schemeClr val="tx1"/>
            </a:solidFill>
          </a:ln>
        </cx:spPr>
        <cx:txPr>
          <a:bodyPr spcFirstLastPara="1" vertOverflow="ellipsis" wrap="square" lIns="0" tIns="0" rIns="0" bIns="0" anchor="ctr" anchorCtr="1"/>
          <a:lstStyle/>
          <a:p>
            <a:pPr>
              <a:defRPr lang="de-DE" sz="105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pPr>
            <a:endParaRPr lang="en-US" sz="105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x:txPr>
      </cx:axis>
      <cx:axis id="1" hidden="1">
        <cx:valScaling/>
        <cx:tickLabels/>
        <cx:txPr>
          <a:bodyPr spcFirstLastPara="1" vertOverflow="ellipsis" wrap="square" lIns="0" tIns="0" rIns="0" bIns="0" anchor="ctr" anchorCtr="1"/>
          <a:lstStyle/>
          <a:p>
            <a:pPr>
              <a:defRPr>
                <a:solidFill>
                  <a:sysClr val="windowText" lastClr="000000"/>
                </a:solidFill>
              </a:defRPr>
            </a:pPr>
            <a:endParaRPr lang="en-US">
              <a:solidFill>
                <a:sysClr val="windowText" lastClr="000000"/>
              </a:solidFill>
            </a:endParaRPr>
          </a:p>
        </cx:txPr>
      </cx:axis>
    </cx:plotArea>
  </cx:chart>
  <cx:spPr>
    <a:ln>
      <a:noFill/>
    </a:ln>
  </cx:spPr>
  <cx:clrMapOvr bg1="lt1" tx1="dk1" bg2="lt2" tx2="dk2" accent1="accent1" accent2="accent2" accent3="accent3" accent4="accent4" accent5="accent5" accent6="accent6" hlink="hlink" folHlink="folHlink"/>
</cx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9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  <cs:bodyPr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  <cs:bodyPr wrap="square" lIns="38100" tIns="19050" rIns="38100" bIns="19050" anchor="ctr">
      <a:spAutoFit/>
    </cs:bodyPr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15000"/>
            <a:lumOff val="85000"/>
            <a:lumOff val="1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  <cs:bodyPr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  <cs:bodyPr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  <cs:bodyPr/>
  </cs:valueAxis>
  <cs:wall>
    <cs:lnRef idx="0"/>
    <cs:fillRef idx="0"/>
    <cs:effectRef idx="0"/>
    <cs:fontRef idx="minor">
      <a:schemeClr val="tx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576" cy="511176"/>
          </a:xfrm>
          <a:prstGeom prst="rect">
            <a:avLst/>
          </a:prstGeom>
        </p:spPr>
        <p:txBody>
          <a:bodyPr vert="horz" lIns="91412" tIns="45706" rIns="91412" bIns="45706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140" y="0"/>
            <a:ext cx="3076576" cy="511176"/>
          </a:xfrm>
          <a:prstGeom prst="rect">
            <a:avLst/>
          </a:prstGeom>
        </p:spPr>
        <p:txBody>
          <a:bodyPr vert="horz" lIns="91412" tIns="45706" rIns="91412" bIns="45706" rtlCol="0"/>
          <a:lstStyle>
            <a:lvl1pPr algn="r">
              <a:defRPr sz="1200"/>
            </a:lvl1pPr>
          </a:lstStyle>
          <a:p>
            <a:fld id="{D14F8C00-BD98-4A55-93F7-F4FF542B9C48}" type="datetimeFigureOut">
              <a:rPr lang="de-DE" smtClean="0"/>
              <a:t>17.10.2017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721850"/>
            <a:ext cx="3076576" cy="511176"/>
          </a:xfrm>
          <a:prstGeom prst="rect">
            <a:avLst/>
          </a:prstGeom>
        </p:spPr>
        <p:txBody>
          <a:bodyPr vert="horz" lIns="91412" tIns="45706" rIns="91412" bIns="45706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140" y="9721850"/>
            <a:ext cx="3076576" cy="511176"/>
          </a:xfrm>
          <a:prstGeom prst="rect">
            <a:avLst/>
          </a:prstGeom>
        </p:spPr>
        <p:txBody>
          <a:bodyPr vert="horz" lIns="91412" tIns="45706" rIns="91412" bIns="45706" rtlCol="0" anchor="b"/>
          <a:lstStyle>
            <a:lvl1pPr algn="r">
              <a:defRPr sz="1200"/>
            </a:lvl1pPr>
          </a:lstStyle>
          <a:p>
            <a:fld id="{394EE6DF-B919-46CE-BCFA-BF46B681D84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5565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76363" cy="511731"/>
          </a:xfrm>
          <a:prstGeom prst="rect">
            <a:avLst/>
          </a:prstGeom>
        </p:spPr>
        <p:txBody>
          <a:bodyPr vert="horz" lIns="95470" tIns="47734" rIns="95470" bIns="4773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6" y="2"/>
            <a:ext cx="3076363" cy="511731"/>
          </a:xfrm>
          <a:prstGeom prst="rect">
            <a:avLst/>
          </a:prstGeom>
        </p:spPr>
        <p:txBody>
          <a:bodyPr vert="horz" lIns="95470" tIns="47734" rIns="95470" bIns="4773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3F34E7F8-C4EE-42C0-B229-12C2D7145732}" type="datetimeFigureOut">
              <a:rPr lang="de-DE"/>
              <a:pPr>
                <a:defRPr/>
              </a:pPr>
              <a:t>17.10.2017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4" rIns="95470" bIns="47734" rtlCol="0" anchor="ctr"/>
          <a:lstStyle/>
          <a:p>
            <a:pPr lvl="0"/>
            <a:endParaRPr lang="de-DE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861443"/>
            <a:ext cx="5679440" cy="4605576"/>
          </a:xfrm>
          <a:prstGeom prst="rect">
            <a:avLst/>
          </a:prstGeom>
        </p:spPr>
        <p:txBody>
          <a:bodyPr vert="horz" lIns="95470" tIns="47734" rIns="95470" bIns="47734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721108"/>
            <a:ext cx="3076363" cy="511731"/>
          </a:xfrm>
          <a:prstGeom prst="rect">
            <a:avLst/>
          </a:prstGeom>
        </p:spPr>
        <p:txBody>
          <a:bodyPr vert="horz" lIns="95470" tIns="47734" rIns="95470" bIns="4773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6" y="9721108"/>
            <a:ext cx="3076363" cy="511731"/>
          </a:xfrm>
          <a:prstGeom prst="rect">
            <a:avLst/>
          </a:prstGeom>
        </p:spPr>
        <p:txBody>
          <a:bodyPr vert="horz" lIns="95470" tIns="47734" rIns="95470" bIns="4773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CACABC6B-8D70-418F-993B-7174546475A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18671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CABC6B-8D70-418F-993B-7174546475AD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32286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CABC6B-8D70-418F-993B-7174546475AD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03363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CABC6B-8D70-418F-993B-7174546475AD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24499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CABC6B-8D70-418F-993B-7174546475AD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24499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CABC6B-8D70-418F-993B-7174546475AD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24499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CABC6B-8D70-418F-993B-7174546475AD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24499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CABC6B-8D70-418F-993B-7174546475AD}" type="slidenum">
              <a:rPr lang="de-DE" smtClean="0"/>
              <a:pPr>
                <a:defRPr/>
              </a:pPr>
              <a:t>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24499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CABC6B-8D70-418F-993B-7174546475AD}" type="slidenum">
              <a:rPr lang="de-DE" smtClean="0"/>
              <a:pPr>
                <a:defRPr/>
              </a:pPr>
              <a:t>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24499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CABC6B-8D70-418F-993B-7174546475AD}" type="slidenum">
              <a:rPr lang="de-DE" smtClean="0"/>
              <a:pPr>
                <a:defRPr/>
              </a:pPr>
              <a:t>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49954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CABC6B-8D70-418F-993B-7174546475AD}" type="slidenum">
              <a:rPr lang="de-DE" smtClean="0"/>
              <a:pPr>
                <a:defRPr/>
              </a:pPr>
              <a:t>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7882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CABC6B-8D70-418F-993B-7174546475AD}" type="slidenum">
              <a:rPr lang="de-DE" smtClean="0"/>
              <a:pPr>
                <a:defRPr/>
              </a:pPr>
              <a:t>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2449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CABC6B-8D70-418F-993B-7174546475AD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24499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CABC6B-8D70-418F-993B-7174546475AD}" type="slidenum">
              <a:rPr lang="de-DE" smtClean="0"/>
              <a:pPr>
                <a:defRPr/>
              </a:pPr>
              <a:t>26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24499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CABC6B-8D70-418F-993B-7174546475AD}" type="slidenum">
              <a:rPr lang="de-DE" smtClean="0"/>
              <a:pPr>
                <a:defRPr/>
              </a:pPr>
              <a:t>27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8958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CABC6B-8D70-418F-993B-7174546475AD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2449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CABC6B-8D70-418F-993B-7174546475AD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2449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CABC6B-8D70-418F-993B-7174546475AD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24499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CABC6B-8D70-418F-993B-7174546475AD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2449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CABC6B-8D70-418F-993B-7174546475AD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2449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CABC6B-8D70-418F-993B-7174546475AD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24499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CABC6B-8D70-418F-993B-7174546475AD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2449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772400" cy="1470025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14348" y="3962416"/>
            <a:ext cx="7715304" cy="17526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5EFE4-7F99-4B8D-87AD-280CEFE3CE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72E9A-6D48-4EE3-80AC-C2A38742E46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7" descr="uni_bw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88" y="14293"/>
            <a:ext cx="2786062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Gerade Verbindung 5"/>
          <p:cNvCxnSpPr/>
          <p:nvPr userDrawn="1"/>
        </p:nvCxnSpPr>
        <p:spPr>
          <a:xfrm>
            <a:off x="577850" y="6289675"/>
            <a:ext cx="8153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662" y="439781"/>
            <a:ext cx="8229600" cy="774720"/>
          </a:xfrm>
        </p:spPr>
        <p:txBody>
          <a:bodyPr>
            <a:noAutofit/>
          </a:bodyPr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37240"/>
            <a:ext cx="8229600" cy="4782666"/>
          </a:xfrm>
        </p:spPr>
        <p:txBody>
          <a:bodyPr>
            <a:normAutofit/>
          </a:bodyPr>
          <a:lstStyle>
            <a:lvl1pPr algn="l">
              <a:defRPr sz="1600">
                <a:latin typeface="Arial" pitchFamily="34" charset="0"/>
                <a:cs typeface="Arial" pitchFamily="34" charset="0"/>
              </a:defRPr>
            </a:lvl1pPr>
            <a:lvl2pPr algn="l">
              <a:defRPr sz="1400">
                <a:latin typeface="Arial" pitchFamily="34" charset="0"/>
                <a:cs typeface="Arial" pitchFamily="34" charset="0"/>
              </a:defRPr>
            </a:lvl2pPr>
            <a:lvl3pPr algn="l">
              <a:defRPr sz="1200">
                <a:latin typeface="Arial" pitchFamily="34" charset="0"/>
                <a:cs typeface="Arial" pitchFamily="34" charset="0"/>
              </a:defRPr>
            </a:lvl3pPr>
            <a:lvl4pPr algn="l">
              <a:defRPr sz="1100">
                <a:latin typeface="Arial" pitchFamily="34" charset="0"/>
                <a:cs typeface="Arial" pitchFamily="34" charset="0"/>
              </a:defRPr>
            </a:lvl4pPr>
            <a:lvl5pPr algn="l">
              <a:defRPr sz="11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83231-44E0-4629-A8FD-902F4E72B4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565150" y="1177925"/>
            <a:ext cx="8153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7" descr="uni_bw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88" y="71438"/>
            <a:ext cx="2786062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7"/>
          <p:cNvCxnSpPr/>
          <p:nvPr userDrawn="1"/>
        </p:nvCxnSpPr>
        <p:spPr>
          <a:xfrm>
            <a:off x="577850" y="6289675"/>
            <a:ext cx="8153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ABA89-AF98-4494-A265-69B13F7CC35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7" descr="uni_bw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88" y="71438"/>
            <a:ext cx="2786062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0E002-EB63-4AD1-8013-4512B862FF7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77904-6949-4E38-9971-7FBE4CD73BE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7" descr="uni_bw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88" y="71438"/>
            <a:ext cx="2786062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BDBC7-3D8B-42CB-A8A9-371DE859890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0E460-91B1-4071-B2D5-DFFC6D5B4F8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29BEE-E8A0-40AD-8F66-0C6FE71E9C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7C4FF-F9AD-4B77-990C-2E903928BFF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D213EDC-0B4F-46CE-9177-7CC57ADB8AE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2" name="Textfeld 1"/>
          <p:cNvSpPr txBox="1"/>
          <p:nvPr userDrawn="1"/>
        </p:nvSpPr>
        <p:spPr>
          <a:xfrm>
            <a:off x="482040" y="6385905"/>
            <a:ext cx="27481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itchFamily="34" charset="0"/>
                <a:cs typeface="Arial" pitchFamily="34" charset="0"/>
              </a:rPr>
              <a:t>© Prof. Dr. Andreas Schüler (2017)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13" r:id="rId2"/>
    <p:sldLayoutId id="2147483714" r:id="rId3"/>
    <p:sldLayoutId id="2147483715" r:id="rId4"/>
    <p:sldLayoutId id="2147483700" r:id="rId5"/>
    <p:sldLayoutId id="2147483716" r:id="rId6"/>
    <p:sldLayoutId id="2147483699" r:id="rId7"/>
    <p:sldLayoutId id="2147483698" r:id="rId8"/>
    <p:sldLayoutId id="2147483697" r:id="rId9"/>
    <p:sldLayoutId id="2147483696" r:id="rId10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ndreas.schueler@unibw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9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4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8.emf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6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44157" y="1586360"/>
            <a:ext cx="8569214" cy="1470025"/>
          </a:xfrm>
        </p:spPr>
        <p:txBody>
          <a:bodyPr rtlCol="0">
            <a:normAutofit fontScale="90000"/>
          </a:bodyPr>
          <a:lstStyle/>
          <a:p>
            <a:r>
              <a:rPr lang="de-DE" b="1" dirty="0" smtClean="0"/>
              <a:t>Ein </a:t>
            </a:r>
            <a:r>
              <a:rPr lang="de-DE" b="1" dirty="0"/>
              <a:t>DCF-Baukasten: Idee, Konzeption &amp; Anwendung</a:t>
            </a:r>
            <a:br>
              <a:rPr lang="de-DE" b="1" dirty="0"/>
            </a:br>
            <a:r>
              <a:rPr lang="de-DE" b="1" dirty="0"/>
              <a:t/>
            </a:r>
            <a:br>
              <a:rPr lang="de-DE" b="1" dirty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/>
              <a:t/>
            </a:r>
            <a:br>
              <a:rPr lang="de-DE" b="1" dirty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en-US" sz="2000" dirty="0" smtClean="0">
                <a:solidFill>
                  <a:schemeClr val="tx2"/>
                </a:solidFill>
              </a:rPr>
              <a:t/>
            </a:r>
            <a:br>
              <a:rPr lang="en-US" sz="2000" dirty="0" smtClean="0">
                <a:solidFill>
                  <a:schemeClr val="tx2"/>
                </a:solidFill>
              </a:rPr>
            </a:br>
            <a:endParaRPr lang="de-DE" b="1" dirty="0"/>
          </a:p>
        </p:txBody>
      </p:sp>
      <p:sp>
        <p:nvSpPr>
          <p:cNvPr id="28674" name="Untertitel 2"/>
          <p:cNvSpPr>
            <a:spLocks noGrp="1"/>
          </p:cNvSpPr>
          <p:nvPr>
            <p:ph type="subTitle" idx="1"/>
          </p:nvPr>
        </p:nvSpPr>
        <p:spPr>
          <a:xfrm>
            <a:off x="444158" y="2001942"/>
            <a:ext cx="7786687" cy="377775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de-DE" sz="15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de-DE" sz="15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de-DE" sz="15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de-DE" sz="1500" dirty="0" smtClean="0">
                <a:latin typeface="Arial" charset="0"/>
                <a:cs typeface="Arial" charset="0"/>
              </a:rPr>
              <a:t>Prof. Dr. Andreas Schüler</a:t>
            </a:r>
          </a:p>
          <a:p>
            <a:pPr eaLnBrk="1" hangingPunct="1">
              <a:lnSpc>
                <a:spcPct val="80000"/>
              </a:lnSpc>
            </a:pPr>
            <a:r>
              <a:rPr lang="de-DE" sz="1500" dirty="0" smtClean="0">
                <a:latin typeface="Arial" charset="0"/>
                <a:cs typeface="Arial" charset="0"/>
              </a:rPr>
              <a:t>Universität der Bundeswehr München</a:t>
            </a:r>
          </a:p>
          <a:p>
            <a:pPr eaLnBrk="1" hangingPunct="1">
              <a:lnSpc>
                <a:spcPct val="80000"/>
              </a:lnSpc>
            </a:pPr>
            <a:r>
              <a:rPr lang="de-DE" sz="1500" dirty="0" smtClean="0">
                <a:latin typeface="Arial" charset="0"/>
                <a:cs typeface="Arial" charset="0"/>
                <a:hlinkClick r:id="rId3"/>
              </a:rPr>
              <a:t>andreas.schueler@unibw.de</a:t>
            </a:r>
            <a:endParaRPr lang="de-DE" sz="15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de-DE" sz="15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de-DE" sz="15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de-DE" sz="15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de-DE" sz="15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de-DE" sz="15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de-DE" sz="15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de-DE" sz="15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de-DE" sz="15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de-DE" sz="1500" dirty="0" smtClean="0">
                <a:latin typeface="Arial" charset="0"/>
                <a:cs typeface="Arial" charset="0"/>
              </a:rPr>
              <a:t>Wien, 17.10.2017</a:t>
            </a:r>
            <a:endParaRPr lang="de-DE" sz="15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57200" y="2356053"/>
            <a:ext cx="7861502" cy="2823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29698" name="Titel 1"/>
          <p:cNvSpPr>
            <a:spLocks noGrp="1"/>
          </p:cNvSpPr>
          <p:nvPr>
            <p:ph type="title"/>
          </p:nvPr>
        </p:nvSpPr>
        <p:spPr>
          <a:xfrm>
            <a:off x="457200" y="455613"/>
            <a:ext cx="8229600" cy="774700"/>
          </a:xfrm>
        </p:spPr>
        <p:txBody>
          <a:bodyPr/>
          <a:lstStyle/>
          <a:p>
            <a:pPr eaLnBrk="1" hangingPunct="1"/>
            <a:r>
              <a:rPr lang="de-DE" dirty="0" smtClean="0">
                <a:latin typeface="Arial" charset="0"/>
                <a:cs typeface="Arial" charset="0"/>
              </a:rPr>
              <a:t>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00050" indent="-4000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de-DE" sz="1800" dirty="0" smtClean="0"/>
              <a:t>Idee</a:t>
            </a:r>
          </a:p>
          <a:p>
            <a:pPr marL="400050" indent="-4000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de-DE" sz="1800" dirty="0" smtClean="0"/>
              <a:t>Konzeption </a:t>
            </a:r>
          </a:p>
          <a:p>
            <a:pPr marL="400050" indent="-4000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de-DE" sz="1800" dirty="0" smtClean="0"/>
              <a:t>Anwendungen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de-DE" sz="1800" dirty="0" smtClean="0"/>
              <a:t>Rekonstruktion der DCF-Varianten à la Modigliani/Miller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de-DE" sz="1800" dirty="0" smtClean="0"/>
              <a:t>Identifikation neuer Varianten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de-DE" sz="1800" dirty="0" smtClean="0"/>
              <a:t>Anwendung zur konsistenten </a:t>
            </a:r>
            <a:r>
              <a:rPr lang="de-DE" sz="1800" smtClean="0"/>
              <a:t>Integration von Zahlungsbestandteilen</a:t>
            </a:r>
            <a:endParaRPr lang="de-DE" sz="1800" dirty="0" smtClean="0"/>
          </a:p>
          <a:p>
            <a:pPr marL="400050" indent="-4000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de-DE" sz="1800" dirty="0" smtClean="0"/>
              <a:t>Zusammenfassung</a:t>
            </a:r>
          </a:p>
          <a:p>
            <a:pPr marL="400050" lvl="1" indent="0" eaLnBrk="1" fontAlgn="auto" hangingPunct="1">
              <a:spcAft>
                <a:spcPts val="0"/>
              </a:spcAft>
              <a:buNone/>
              <a:defRPr/>
            </a:pPr>
            <a:endParaRPr lang="de-DE" sz="1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18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CF4C33-68C8-4EBA-BD4D-644A7636702B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294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662" y="439781"/>
            <a:ext cx="8229600" cy="720000"/>
          </a:xfrm>
          <a:solidFill>
            <a:schemeClr val="bg1"/>
          </a:solidFill>
        </p:spPr>
        <p:txBody>
          <a:bodyPr/>
          <a:lstStyle/>
          <a:p>
            <a:r>
              <a:rPr lang="de-DE" dirty="0" smtClean="0"/>
              <a:t>Botschaften von Modigliani/Miller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1337240"/>
            <a:ext cx="8367623" cy="4070502"/>
          </a:xfrm>
        </p:spPr>
        <p:txBody>
          <a:bodyPr>
            <a:normAutofit/>
          </a:bodyPr>
          <a:lstStyle/>
          <a:p>
            <a:r>
              <a:rPr lang="de-DE" smtClean="0"/>
              <a:t>Durch die Fremdfanzierung ausgelöste </a:t>
            </a:r>
            <a:r>
              <a:rPr lang="de-DE" dirty="0" smtClean="0"/>
              <a:t>Steuereffekte (Tax Shields, TS) erhöhen den Wert des Unternehmenswert bei Eigenfinanzierung (V</a:t>
            </a:r>
            <a:r>
              <a:rPr lang="de-DE" baseline="-25000" dirty="0" smtClean="0"/>
              <a:t>U</a:t>
            </a:r>
            <a:r>
              <a:rPr lang="de-DE" dirty="0" smtClean="0"/>
              <a:t>):</a:t>
            </a:r>
            <a:endParaRPr lang="de-DE" dirty="0"/>
          </a:p>
          <a:p>
            <a:endParaRPr lang="de-DE" dirty="0" smtClean="0"/>
          </a:p>
          <a:p>
            <a:r>
              <a:rPr lang="de-DE" smtClean="0"/>
              <a:t>Fremdfinanzierung </a:t>
            </a:r>
            <a:r>
              <a:rPr lang="de-DE" dirty="0" smtClean="0"/>
              <a:t>(D) erhöht die </a:t>
            </a:r>
            <a:r>
              <a:rPr lang="de-DE" smtClean="0"/>
              <a:t>Eigenkapitalkosten aufgrund </a:t>
            </a:r>
            <a:r>
              <a:rPr lang="de-DE" dirty="0" smtClean="0"/>
              <a:t>des den Fremdkapitalgebern abgenommenen Risikos gedämpft </a:t>
            </a:r>
            <a:r>
              <a:rPr lang="de-DE" smtClean="0"/>
              <a:t>um Steuereffekte</a:t>
            </a:r>
            <a:r>
              <a:rPr lang="de-DE" dirty="0" smtClean="0"/>
              <a:t>:</a:t>
            </a:r>
          </a:p>
          <a:p>
            <a:endParaRPr lang="de-DE" dirty="0"/>
          </a:p>
          <a:p>
            <a:endParaRPr lang="de-DE" dirty="0" smtClean="0"/>
          </a:p>
          <a:p>
            <a:r>
              <a:rPr lang="de-DE" smtClean="0"/>
              <a:t>WACC aufgrund der Steuereffekte kleiner </a:t>
            </a:r>
            <a:r>
              <a:rPr lang="de-DE" dirty="0" smtClean="0"/>
              <a:t>als die Eigenkapitalkosten bei Eigenfinanzierung (</a:t>
            </a:r>
            <a:r>
              <a:rPr lang="de-DE" smtClean="0"/>
              <a:t>r</a:t>
            </a:r>
            <a:r>
              <a:rPr lang="de-DE" baseline="-25000" smtClean="0"/>
              <a:t>U</a:t>
            </a:r>
            <a:r>
              <a:rPr lang="de-DE" smtClean="0"/>
              <a:t>):</a:t>
            </a:r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pPr marL="360363" indent="0">
              <a:buNone/>
            </a:pPr>
            <a:r>
              <a:rPr lang="de-DE" dirty="0" smtClean="0"/>
              <a:t>Abwandlung: Barwert der gesamten an die Kapitalgeber fließenden Cashflows (inklusive </a:t>
            </a:r>
            <a:r>
              <a:rPr lang="de-DE" smtClean="0"/>
              <a:t>Steuereffekten) </a:t>
            </a:r>
            <a:r>
              <a:rPr lang="de-DE" dirty="0" smtClean="0"/>
              <a:t>berechnet mit dem WACC ohne Steuereffekte (WACC*):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92446"/>
            <a:ext cx="2133600" cy="365125"/>
          </a:xfrm>
        </p:spPr>
        <p:txBody>
          <a:bodyPr/>
          <a:lstStyle/>
          <a:p>
            <a:pPr>
              <a:defRPr/>
            </a:pPr>
            <a:fld id="{8F983231-44E0-4629-A8FD-902F4E72B455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3800268"/>
              </p:ext>
            </p:extLst>
          </p:nvPr>
        </p:nvGraphicFramePr>
        <p:xfrm>
          <a:off x="3197862" y="1835928"/>
          <a:ext cx="1244376" cy="32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31" name="Equation" r:id="rId4" imgW="888840" imgH="228600" progId="Equation.DSMT4">
                  <p:embed/>
                </p:oleObj>
              </mc:Choice>
              <mc:Fallback>
                <p:oleObj name="Equation" r:id="rId4" imgW="8888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7862" y="1835928"/>
                        <a:ext cx="1244376" cy="32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7452260"/>
              </p:ext>
            </p:extLst>
          </p:nvPr>
        </p:nvGraphicFramePr>
        <p:xfrm>
          <a:off x="2138009" y="3857647"/>
          <a:ext cx="4480560" cy="675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32" name="Equation" r:id="rId6" imgW="3200400" imgH="482400" progId="Equation.DSMT4">
                  <p:embed/>
                </p:oleObj>
              </mc:Choice>
              <mc:Fallback>
                <p:oleObj name="Equation" r:id="rId6" imgW="3200400" imgH="482400" progId="Equation.DSMT4">
                  <p:embed/>
                  <p:pic>
                    <p:nvPicPr>
                      <p:cNvPr id="0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8009" y="3857647"/>
                        <a:ext cx="4480560" cy="6753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8847685"/>
              </p:ext>
            </p:extLst>
          </p:nvPr>
        </p:nvGraphicFramePr>
        <p:xfrm>
          <a:off x="2186604" y="2675258"/>
          <a:ext cx="3964464" cy="56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33" name="Equation" r:id="rId8" imgW="2831760" imgH="406080" progId="Equation.DSMT4">
                  <p:embed/>
                </p:oleObj>
              </mc:Choice>
              <mc:Fallback>
                <p:oleObj name="Equation" r:id="rId8" imgW="2831760" imgH="406080" progId="Equation.DSMT4">
                  <p:embed/>
                  <p:pic>
                    <p:nvPicPr>
                      <p:cNvPr id="0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6604" y="2675258"/>
                        <a:ext cx="3964464" cy="568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470662" y="5848639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itchFamily="34" charset="0"/>
                <a:cs typeface="Arial" pitchFamily="34" charset="0"/>
              </a:rPr>
              <a:t>Der Index „U“ (unlevered) kennzeichnet Variablen bei Eigenfinanzierung, „L“ (levered) bei Fremdfinanzierung; FTE: Flow to Equity-Ansatz; CCF: Capital Cashflow = TCF: Total Cashflow. </a:t>
            </a:r>
          </a:p>
        </p:txBody>
      </p:sp>
      <p:sp>
        <p:nvSpPr>
          <p:cNvPr id="10" name="Richtungspfeil 9"/>
          <p:cNvSpPr/>
          <p:nvPr/>
        </p:nvSpPr>
        <p:spPr>
          <a:xfrm>
            <a:off x="6695765" y="1941356"/>
            <a:ext cx="226142" cy="108155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7086130" y="1810767"/>
            <a:ext cx="13338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 smtClean="0">
                <a:latin typeface="Arial" pitchFamily="34" charset="0"/>
                <a:cs typeface="Arial" pitchFamily="34" charset="0"/>
              </a:rPr>
              <a:t>APV-Ansatz</a:t>
            </a:r>
          </a:p>
        </p:txBody>
      </p:sp>
      <p:sp>
        <p:nvSpPr>
          <p:cNvPr id="12" name="Richtungspfeil 11"/>
          <p:cNvSpPr/>
          <p:nvPr/>
        </p:nvSpPr>
        <p:spPr>
          <a:xfrm>
            <a:off x="6687032" y="2945866"/>
            <a:ext cx="226142" cy="108155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7077397" y="2815277"/>
            <a:ext cx="13115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 smtClean="0">
                <a:latin typeface="Arial" pitchFamily="34" charset="0"/>
                <a:cs typeface="Arial" pitchFamily="34" charset="0"/>
              </a:rPr>
              <a:t>FTE-Ansatz</a:t>
            </a:r>
          </a:p>
        </p:txBody>
      </p:sp>
      <p:sp>
        <p:nvSpPr>
          <p:cNvPr id="14" name="Richtungspfeil 13"/>
          <p:cNvSpPr/>
          <p:nvPr/>
        </p:nvSpPr>
        <p:spPr>
          <a:xfrm>
            <a:off x="6700680" y="4147336"/>
            <a:ext cx="226142" cy="108155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7091045" y="4016751"/>
            <a:ext cx="1550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 smtClean="0">
                <a:latin typeface="Arial" pitchFamily="34" charset="0"/>
                <a:cs typeface="Arial" pitchFamily="34" charset="0"/>
              </a:rPr>
              <a:t>WACC-Ansatz</a:t>
            </a:r>
          </a:p>
        </p:txBody>
      </p:sp>
      <p:graphicFrame>
        <p:nvGraphicFramePr>
          <p:cNvPr id="16" name="Objek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9561462"/>
              </p:ext>
            </p:extLst>
          </p:nvPr>
        </p:nvGraphicFramePr>
        <p:xfrm>
          <a:off x="3172532" y="5191577"/>
          <a:ext cx="1990725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34" name="Equation" r:id="rId10" imgW="1422360" imgH="431640" progId="Equation.DSMT4">
                  <p:embed/>
                </p:oleObj>
              </mc:Choice>
              <mc:Fallback>
                <p:oleObj name="Equation" r:id="rId10" imgW="1422360" imgH="431640" progId="Equation.DSMT4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2532" y="5191577"/>
                        <a:ext cx="1990725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ichtungspfeil 16"/>
          <p:cNvSpPr/>
          <p:nvPr/>
        </p:nvSpPr>
        <p:spPr>
          <a:xfrm>
            <a:off x="6708700" y="5418313"/>
            <a:ext cx="226142" cy="108155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6906559" y="5294552"/>
            <a:ext cx="19383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 smtClean="0">
                <a:latin typeface="Arial" pitchFamily="34" charset="0"/>
                <a:cs typeface="Arial" pitchFamily="34" charset="0"/>
              </a:rPr>
              <a:t>CCF (TCF)-Ansatz</a:t>
            </a:r>
          </a:p>
        </p:txBody>
      </p:sp>
    </p:spTree>
    <p:extLst>
      <p:ext uri="{BB962C8B-B14F-4D97-AF65-F5344CB8AC3E}">
        <p14:creationId xmlns:p14="http://schemas.microsoft.com/office/powerpoint/2010/main" val="410718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662" y="439781"/>
            <a:ext cx="8229600" cy="720000"/>
          </a:xfrm>
          <a:solidFill>
            <a:schemeClr val="bg1"/>
          </a:solidFill>
        </p:spPr>
        <p:txBody>
          <a:bodyPr/>
          <a:lstStyle/>
          <a:p>
            <a:r>
              <a:rPr lang="de-DE"/>
              <a:t>Anwendung </a:t>
            </a:r>
            <a:r>
              <a:rPr lang="de-DE" smtClean="0"/>
              <a:t>des allgemeinen Gerüsts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1337240"/>
            <a:ext cx="8367623" cy="4782666"/>
          </a:xfrm>
        </p:spPr>
        <p:txBody>
          <a:bodyPr>
            <a:normAutofit/>
          </a:bodyPr>
          <a:lstStyle/>
          <a:p>
            <a:r>
              <a:rPr lang="de-DE" dirty="0" smtClean="0"/>
              <a:t>Die </a:t>
            </a:r>
            <a:r>
              <a:rPr lang="de-DE" dirty="0"/>
              <a:t>Addition des FCF bei Eigenfinanzierung (A) mit der </a:t>
            </a:r>
            <a:r>
              <a:rPr lang="de-DE" dirty="0" smtClean="0"/>
              <a:t>Zinsauszahlung </a:t>
            </a:r>
            <a:r>
              <a:rPr lang="de-DE" dirty="0"/>
              <a:t>(B) und dem periodischen Steuervorteil </a:t>
            </a:r>
            <a:r>
              <a:rPr lang="de-DE" dirty="0" smtClean="0"/>
              <a:t>(</a:t>
            </a:r>
            <a:r>
              <a:rPr lang="de-DE" dirty="0"/>
              <a:t>C) führt zum FCF bei Fremdfinanzierung (D). </a:t>
            </a:r>
            <a:endParaRPr lang="de-DE" dirty="0" smtClean="0"/>
          </a:p>
          <a:p>
            <a:r>
              <a:rPr lang="de-DE" dirty="0"/>
              <a:t>Es resultiert die </a:t>
            </a:r>
            <a:r>
              <a:rPr lang="de-DE" dirty="0" smtClean="0"/>
              <a:t>Definition </a:t>
            </a:r>
            <a:r>
              <a:rPr lang="de-DE" dirty="0"/>
              <a:t>der Eigenkapitalkosten bei </a:t>
            </a:r>
            <a:r>
              <a:rPr lang="de-DE"/>
              <a:t>Fremdfinanzierung </a:t>
            </a:r>
            <a:r>
              <a:rPr lang="de-DE" smtClean="0"/>
              <a:t>:</a:t>
            </a:r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/>
              <a:t>Auch der WACC bzw. der WACC</a:t>
            </a:r>
            <a:r>
              <a:rPr lang="de-DE" dirty="0" smtClean="0"/>
              <a:t>* </a:t>
            </a:r>
            <a:r>
              <a:rPr lang="de-DE" dirty="0"/>
              <a:t>kann </a:t>
            </a:r>
            <a:r>
              <a:rPr lang="de-DE"/>
              <a:t>mit </a:t>
            </a:r>
            <a:r>
              <a:rPr lang="de-DE" smtClean="0"/>
              <a:t>dem allgemeinen Gerüst definiert werden</a:t>
            </a:r>
            <a:r>
              <a:rPr lang="de-DE" dirty="0"/>
              <a:t>. </a:t>
            </a:r>
            <a:r>
              <a:rPr lang="de-DE" smtClean="0"/>
              <a:t>Der gesamte Cashflow (</a:t>
            </a:r>
            <a:r>
              <a:rPr lang="de-DE" dirty="0"/>
              <a:t>C</a:t>
            </a:r>
            <a:r>
              <a:rPr lang="de-DE"/>
              <a:t>) </a:t>
            </a:r>
            <a:r>
              <a:rPr lang="de-DE" smtClean="0"/>
              <a:t>ist die Summe </a:t>
            </a:r>
            <a:r>
              <a:rPr lang="de-DE" dirty="0"/>
              <a:t>von FCF bei Eigenfinanzierung (A) und </a:t>
            </a:r>
            <a:r>
              <a:rPr lang="de-DE" dirty="0" smtClean="0"/>
              <a:t>Steuervorteil </a:t>
            </a:r>
            <a:r>
              <a:rPr lang="de-DE" dirty="0"/>
              <a:t>der Fremdfinanzierung </a:t>
            </a:r>
            <a:r>
              <a:rPr lang="de-DE" dirty="0" smtClean="0"/>
              <a:t>(</a:t>
            </a:r>
            <a:r>
              <a:rPr lang="de-DE" dirty="0"/>
              <a:t>B):</a:t>
            </a:r>
          </a:p>
          <a:p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83231-44E0-4629-A8FD-902F4E72B455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8330666"/>
              </p:ext>
            </p:extLst>
          </p:nvPr>
        </p:nvGraphicFramePr>
        <p:xfrm>
          <a:off x="3196681" y="2243929"/>
          <a:ext cx="3004344" cy="15109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50" name="Equation" r:id="rId4" imgW="2145960" imgH="1079280" progId="Equation.DSMT4">
                  <p:embed/>
                </p:oleObj>
              </mc:Choice>
              <mc:Fallback>
                <p:oleObj name="Equation" r:id="rId4" imgW="2145960" imgH="1079280" progId="Equation.DSMT4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6681" y="2243929"/>
                        <a:ext cx="3004344" cy="15109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8854494"/>
              </p:ext>
            </p:extLst>
          </p:nvPr>
        </p:nvGraphicFramePr>
        <p:xfrm>
          <a:off x="3038702" y="4715258"/>
          <a:ext cx="2453472" cy="111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51" name="Equation" r:id="rId6" imgW="1752480" imgH="799920" progId="Equation.DSMT4">
                  <p:embed/>
                </p:oleObj>
              </mc:Choice>
              <mc:Fallback>
                <p:oleObj name="Equation" r:id="rId6" imgW="1752480" imgH="799920" progId="Equation.DSMT4">
                  <p:embed/>
                  <p:pic>
                    <p:nvPicPr>
                      <p:cNvPr id="0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8702" y="4715258"/>
                        <a:ext cx="2453472" cy="111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819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57200" y="2707840"/>
            <a:ext cx="7861502" cy="2823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29698" name="Titel 1"/>
          <p:cNvSpPr>
            <a:spLocks noGrp="1"/>
          </p:cNvSpPr>
          <p:nvPr>
            <p:ph type="title"/>
          </p:nvPr>
        </p:nvSpPr>
        <p:spPr>
          <a:xfrm>
            <a:off x="457200" y="444727"/>
            <a:ext cx="8229600" cy="774700"/>
          </a:xfrm>
        </p:spPr>
        <p:txBody>
          <a:bodyPr/>
          <a:lstStyle/>
          <a:p>
            <a:pPr eaLnBrk="1" hangingPunct="1"/>
            <a:r>
              <a:rPr lang="de-DE" dirty="0" smtClean="0">
                <a:latin typeface="Arial" charset="0"/>
                <a:cs typeface="Arial" charset="0"/>
              </a:rPr>
              <a:t>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00050" indent="-4000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de-DE" sz="1800" dirty="0" smtClean="0"/>
              <a:t>Idee</a:t>
            </a:r>
          </a:p>
          <a:p>
            <a:pPr marL="400050" indent="-4000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de-DE" sz="1800" dirty="0" smtClean="0"/>
              <a:t>Konzeption </a:t>
            </a:r>
          </a:p>
          <a:p>
            <a:pPr marL="400050" indent="-4000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de-DE" sz="1800" dirty="0" smtClean="0"/>
              <a:t>Anwendungen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de-DE" sz="1800" dirty="0" smtClean="0"/>
              <a:t>Rekonstruktion der DCF-Varianten à la Modigliani/Miller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de-DE" sz="1800" dirty="0" smtClean="0"/>
              <a:t>Identifikation neuer Varianten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de-DE" sz="1800" dirty="0" smtClean="0"/>
              <a:t>Anwendung zur konsistenten </a:t>
            </a:r>
            <a:r>
              <a:rPr lang="de-DE" sz="1800" smtClean="0"/>
              <a:t>Integration von Zahlungsbestandteilen</a:t>
            </a:r>
            <a:endParaRPr lang="de-DE" sz="1800" dirty="0" smtClean="0"/>
          </a:p>
          <a:p>
            <a:pPr marL="400050" indent="-4000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de-DE" sz="1800" dirty="0" smtClean="0"/>
              <a:t>Zusammenfassung</a:t>
            </a:r>
          </a:p>
          <a:p>
            <a:pPr marL="400050" lvl="1" indent="0" eaLnBrk="1" fontAlgn="auto" hangingPunct="1">
              <a:spcAft>
                <a:spcPts val="0"/>
              </a:spcAft>
              <a:buNone/>
              <a:defRPr/>
            </a:pPr>
            <a:endParaRPr lang="de-DE" sz="1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18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CF4C33-68C8-4EBA-BD4D-644A7636702B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602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662" y="439781"/>
            <a:ext cx="8229600" cy="720000"/>
          </a:xfrm>
          <a:solidFill>
            <a:schemeClr val="bg1"/>
          </a:solidFill>
        </p:spPr>
        <p:txBody>
          <a:bodyPr/>
          <a:lstStyle/>
          <a:p>
            <a:r>
              <a:rPr lang="de-DE" dirty="0"/>
              <a:t>Mögliche Bewertungsansätze – vom FCF bei </a:t>
            </a:r>
            <a:r>
              <a:rPr lang="de-DE" dirty="0" smtClean="0"/>
              <a:t>Eigenfinanzierung (FCF</a:t>
            </a:r>
            <a:r>
              <a:rPr lang="de-DE" baseline="-25000" dirty="0" smtClean="0"/>
              <a:t>U</a:t>
            </a:r>
            <a:r>
              <a:rPr lang="de-DE" dirty="0" smtClean="0"/>
              <a:t>) </a:t>
            </a:r>
            <a:r>
              <a:rPr lang="de-DE" dirty="0"/>
              <a:t>zum Wert des </a:t>
            </a:r>
            <a:r>
              <a:rPr lang="de-DE" dirty="0" smtClean="0"/>
              <a:t>Eigenkapitals (E)</a:t>
            </a:r>
            <a:endParaRPr lang="de-DE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8971748"/>
              </p:ext>
            </p:extLst>
          </p:nvPr>
        </p:nvGraphicFramePr>
        <p:xfrm>
          <a:off x="556387" y="1894836"/>
          <a:ext cx="8157709" cy="2675793"/>
        </p:xfrm>
        <a:graphic>
          <a:graphicData uri="http://schemas.openxmlformats.org/drawingml/2006/table">
            <a:tbl>
              <a:tblPr firstRow="1" firstCol="1" bandRow="1"/>
              <a:tblGrid>
                <a:gridCol w="2485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9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2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0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152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              </a:t>
                      </a:r>
                      <a:r>
                        <a:rPr lang="de-DE" sz="160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Ergebnis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Überschuss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</a:t>
                      </a:r>
                      <a:r>
                        <a:rPr lang="de-DE" sz="160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U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</a:t>
                      </a:r>
                      <a:r>
                        <a:rPr lang="de-DE" sz="160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L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15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FCF</a:t>
                      </a:r>
                      <a:r>
                        <a:rPr lang="de-DE" sz="160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U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r</a:t>
                      </a:r>
                      <a:r>
                        <a:rPr lang="de-DE" sz="160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U</a:t>
                      </a: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| APV-Ansatz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WACC | WACC-Ansatz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accent6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</a:t>
                      </a:r>
                      <a:r>
                        <a:rPr lang="de-DE" sz="160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</a:t>
                      </a: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| Ansatz I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12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FCF</a:t>
                      </a:r>
                      <a:r>
                        <a:rPr lang="de-DE" sz="160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U </a:t>
                      </a: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+ i</a:t>
                      </a:r>
                      <a:r>
                        <a:rPr lang="de-DE" sz="1600" dirty="0">
                          <a:effectLst/>
                          <a:latin typeface="Symbol" panose="05050102010706020507" pitchFamily="18" charset="2"/>
                          <a:ea typeface="Times New Roman"/>
                          <a:cs typeface="Arial" panose="020B0604020202020204" pitchFamily="34" charset="0"/>
                        </a:rPr>
                        <a:t>t</a:t>
                      </a:r>
                      <a:r>
                        <a:rPr lang="de-DE" sz="160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</a:t>
                      </a: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</a:t>
                      </a:r>
                      <a:r>
                        <a:rPr lang="de-DE" sz="160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IV</a:t>
                      </a: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| Ansatz IV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WACC* | CCF-Ansatz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</a:t>
                      </a:r>
                      <a:r>
                        <a:rPr lang="de-DE" sz="160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II</a:t>
                      </a: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| Ansatz II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15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FCF</a:t>
                      </a:r>
                      <a:r>
                        <a:rPr lang="de-DE" sz="160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L</a:t>
                      </a: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= FCF</a:t>
                      </a:r>
                      <a:r>
                        <a:rPr lang="de-DE" sz="160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U </a:t>
                      </a: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- iD + i</a:t>
                      </a:r>
                      <a:r>
                        <a:rPr lang="de-DE" sz="1600" dirty="0">
                          <a:effectLst/>
                          <a:latin typeface="Symbol" panose="05050102010706020507" pitchFamily="18" charset="2"/>
                          <a:ea typeface="Times New Roman"/>
                          <a:cs typeface="Arial" panose="020B0604020202020204" pitchFamily="34" charset="0"/>
                        </a:rPr>
                        <a:t>t</a:t>
                      </a:r>
                      <a:r>
                        <a:rPr lang="de-DE" sz="160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</a:t>
                      </a: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</a:t>
                      </a:r>
                      <a:r>
                        <a:rPr lang="de-DE" sz="160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</a:t>
                      </a: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| Ansatz V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</a:t>
                      </a:r>
                      <a:r>
                        <a:rPr lang="de-DE" sz="160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III</a:t>
                      </a: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| Ansatz III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r</a:t>
                      </a:r>
                      <a:r>
                        <a:rPr lang="de-DE" sz="160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L</a:t>
                      </a: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| FTE-Ansatz</a:t>
                      </a:r>
                      <a:endParaRPr lang="de-DE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83231-44E0-4629-A8FD-902F4E72B455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455492" y="5134163"/>
            <a:ext cx="7965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smtClean="0">
                <a:latin typeface="Arial" pitchFamily="34" charset="0"/>
                <a:cs typeface="Arial" pitchFamily="34" charset="0"/>
              </a:rPr>
              <a:t>Diskontierungssätze leiten über vom Überschuss zum Bewertungsergebnis.</a:t>
            </a:r>
          </a:p>
        </p:txBody>
      </p:sp>
    </p:spTree>
    <p:extLst>
      <p:ext uri="{BB962C8B-B14F-4D97-AF65-F5344CB8AC3E}">
        <p14:creationId xmlns:p14="http://schemas.microsoft.com/office/powerpoint/2010/main" val="160365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662" y="439781"/>
            <a:ext cx="8229600" cy="720000"/>
          </a:xfrm>
          <a:solidFill>
            <a:schemeClr val="bg1"/>
          </a:solidFill>
        </p:spPr>
        <p:txBody>
          <a:bodyPr/>
          <a:lstStyle/>
          <a:p>
            <a:r>
              <a:rPr lang="de-DE" smtClean="0"/>
              <a:t>Folgerungen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1337240"/>
            <a:ext cx="8367623" cy="4782666"/>
          </a:xfrm>
        </p:spPr>
        <p:txBody>
          <a:bodyPr>
            <a:normAutofit/>
          </a:bodyPr>
          <a:lstStyle/>
          <a:p>
            <a:r>
              <a:rPr lang="de-DE" smtClean="0"/>
              <a:t>Bei den auf </a:t>
            </a:r>
            <a:r>
              <a:rPr lang="de-DE" dirty="0" smtClean="0"/>
              <a:t>der </a:t>
            </a:r>
            <a:r>
              <a:rPr lang="de-DE" smtClean="0"/>
              <a:t>Diagonalen liegenden Ansätzen passen die </a:t>
            </a:r>
            <a:r>
              <a:rPr lang="de-DE" dirty="0" smtClean="0"/>
              <a:t>bewertungsrelevante Überschüsse (Zähler) unmittelbar zum </a:t>
            </a:r>
            <a:r>
              <a:rPr lang="de-DE" smtClean="0"/>
              <a:t>Bewertungsergebnis (synchronisiert).</a:t>
            </a:r>
            <a:endParaRPr lang="de-DE" dirty="0" smtClean="0"/>
          </a:p>
          <a:p>
            <a:r>
              <a:rPr lang="de-DE" dirty="0" smtClean="0"/>
              <a:t>Bei den oberhalb der Diagonale liegenden Ansätzen I und II und dem WACC-Ansatz wird dagegen ein Teil des bewertungsrelevanten Überschusses in den Diskontierungssatz (Nenner) </a:t>
            </a:r>
            <a:r>
              <a:rPr lang="de-DE" smtClean="0"/>
              <a:t>verschoben.</a:t>
            </a:r>
          </a:p>
          <a:p>
            <a:pPr marL="361950" indent="0">
              <a:buNone/>
            </a:pPr>
            <a:r>
              <a:rPr lang="de-DE" smtClean="0"/>
              <a:t>Der Diskontierungssatz muss im Überschuss noch nicht, im Bewertungsergebnis aber schon enthaltene Zahlungsströme verarbeiten</a:t>
            </a:r>
            <a:endParaRPr lang="de-DE" dirty="0" smtClean="0"/>
          </a:p>
          <a:p>
            <a:r>
              <a:rPr lang="de-DE" dirty="0" smtClean="0"/>
              <a:t>Ansätze I bis V - Terra incognita:</a:t>
            </a:r>
          </a:p>
          <a:p>
            <a:pPr lvl="1"/>
            <a:r>
              <a:rPr lang="de-DE" dirty="0"/>
              <a:t>Ansatz I berechnet den Wert des Eigenkapitals aus dem FCF bei Eigenfinanzierung.</a:t>
            </a:r>
          </a:p>
          <a:p>
            <a:pPr lvl="1"/>
            <a:r>
              <a:rPr lang="de-DE" dirty="0"/>
              <a:t>Ansatz II berechnet den Wert des Eigenkapitals aus dem FCF bei Eigenfinanzierung plus Steuervorteil der Fremdfinanzierung (Total Cashflow).</a:t>
            </a:r>
          </a:p>
          <a:p>
            <a:pPr lvl="1"/>
            <a:r>
              <a:rPr lang="de-DE" dirty="0" smtClean="0"/>
              <a:t>Konstellationen die unterhalb der Diagonalen liegen (Ansätze III bis V) bedienen sich eines „zurück rudernden“ Vorgehens: Der bewertungsrelevante Überschuss besteht aus Teilzahlungsströmen, die zum Teil (noch) nicht im Bewertungsergebnis enthalten sind. </a:t>
            </a:r>
          </a:p>
          <a:p>
            <a:pPr lvl="1"/>
            <a:r>
              <a:rPr lang="de-DE" dirty="0" smtClean="0"/>
              <a:t>Es sind weitere, </a:t>
            </a:r>
            <a:r>
              <a:rPr lang="de-DE" i="1" dirty="0" smtClean="0"/>
              <a:t>hier nicht dargestellte </a:t>
            </a:r>
            <a:r>
              <a:rPr lang="de-DE" dirty="0" smtClean="0"/>
              <a:t>Varianten VI bis XIII möglich, bei denen Eigen- und Fremdkapitalkostenterme in die bewertungsrelevanten Überschüsse verschoben werden.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Ansätze I und II verdienen eine genauere Betrachtung,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Ansätze III bis </a:t>
            </a:r>
            <a:r>
              <a:rPr lang="de-DE" smtClean="0"/>
              <a:t>V nicht</a:t>
            </a:r>
            <a:r>
              <a:rPr lang="de-DE" dirty="0" smtClean="0"/>
              <a:t>. 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83231-44E0-4629-A8FD-902F4E72B455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796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662" y="439781"/>
            <a:ext cx="8229600" cy="720000"/>
          </a:xfrm>
          <a:solidFill>
            <a:schemeClr val="bg1"/>
          </a:solidFill>
        </p:spPr>
        <p:txBody>
          <a:bodyPr/>
          <a:lstStyle/>
          <a:p>
            <a:r>
              <a:rPr lang="de-DE" dirty="0" smtClean="0"/>
              <a:t>Ansatz I: Wert des Eigenkapitals (E) als Barwert der FCF bei Eigenfinanzierung (FCF</a:t>
            </a:r>
            <a:r>
              <a:rPr lang="de-DE" baseline="-25000" dirty="0" smtClean="0"/>
              <a:t>U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1337240"/>
            <a:ext cx="8367623" cy="4782666"/>
          </a:xfrm>
        </p:spPr>
        <p:txBody>
          <a:bodyPr>
            <a:normAutofit/>
          </a:bodyPr>
          <a:lstStyle/>
          <a:p>
            <a:r>
              <a:rPr lang="de-DE" dirty="0"/>
              <a:t>Ansatz I berechnet den </a:t>
            </a:r>
            <a:r>
              <a:rPr lang="de-DE" dirty="0" smtClean="0"/>
              <a:t>Wert </a:t>
            </a:r>
            <a:r>
              <a:rPr lang="de-DE" dirty="0"/>
              <a:t>des Eigenkapitals aus dem FCF bei Eigenfinanzierung</a:t>
            </a:r>
            <a:r>
              <a:rPr lang="de-DE" dirty="0" smtClean="0"/>
              <a:t>: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r>
              <a:rPr lang="de-DE" dirty="0" smtClean="0"/>
              <a:t>Der </a:t>
            </a:r>
            <a:r>
              <a:rPr lang="de-DE" dirty="0"/>
              <a:t>Faktor d</a:t>
            </a:r>
            <a:r>
              <a:rPr lang="de-DE" baseline="-25000" dirty="0"/>
              <a:t>I</a:t>
            </a:r>
            <a:r>
              <a:rPr lang="de-DE" dirty="0"/>
              <a:t> ist der mit dem Quotienten aus V</a:t>
            </a:r>
            <a:r>
              <a:rPr lang="de-DE" baseline="-25000" dirty="0"/>
              <a:t>L</a:t>
            </a:r>
            <a:r>
              <a:rPr lang="de-DE" dirty="0"/>
              <a:t>/E multiplizierte WACC, da das Bewertungsergebnis nicht der </a:t>
            </a:r>
            <a:r>
              <a:rPr lang="de-DE" dirty="0" smtClean="0"/>
              <a:t>Unternehmensgesamtwert (V</a:t>
            </a:r>
            <a:r>
              <a:rPr lang="de-DE" baseline="-25000" dirty="0" smtClean="0"/>
              <a:t>L</a:t>
            </a:r>
            <a:r>
              <a:rPr lang="de-DE" dirty="0" smtClean="0"/>
              <a:t>), </a:t>
            </a:r>
            <a:r>
              <a:rPr lang="de-DE" dirty="0"/>
              <a:t>sondern der Wert des Eigenkapitals </a:t>
            </a:r>
            <a:r>
              <a:rPr lang="de-DE" dirty="0" smtClean="0"/>
              <a:t>ist: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Dieser Barwertfaktor ist ungewohnt, muss </a:t>
            </a:r>
            <a:r>
              <a:rPr lang="de-DE" smtClean="0"/>
              <a:t>aber nicht </a:t>
            </a:r>
            <a:r>
              <a:rPr lang="de-DE" dirty="0" smtClean="0"/>
              <a:t>mehr oder weniger Anwendungsvoraussetzungen erfüllen als der WACC. </a:t>
            </a:r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Gegenüber dem WACC-Ansatz hat Ansatz </a:t>
            </a:r>
            <a:r>
              <a:rPr lang="de-DE" smtClean="0"/>
              <a:t>I keinen </a:t>
            </a:r>
            <a:r>
              <a:rPr lang="de-DE" dirty="0" smtClean="0"/>
              <a:t>Anwendungsvorteil.</a:t>
            </a:r>
          </a:p>
          <a:p>
            <a:pPr marL="0" indent="0">
              <a:buNone/>
            </a:pPr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83231-44E0-4629-A8FD-902F4E72B455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4942170"/>
              </p:ext>
            </p:extLst>
          </p:nvPr>
        </p:nvGraphicFramePr>
        <p:xfrm>
          <a:off x="3240088" y="4188254"/>
          <a:ext cx="3291507" cy="5286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1" name="Equation" r:id="rId4" imgW="2527200" imgH="406080" progId="Equation.DSMT4">
                  <p:embed/>
                </p:oleObj>
              </mc:Choice>
              <mc:Fallback>
                <p:oleObj name="Equation" r:id="rId4" imgW="25272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0088" y="4188254"/>
                        <a:ext cx="3291507" cy="5286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7570799"/>
              </p:ext>
            </p:extLst>
          </p:nvPr>
        </p:nvGraphicFramePr>
        <p:xfrm>
          <a:off x="3198576" y="1636815"/>
          <a:ext cx="1706563" cy="179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2" name="Equation" r:id="rId6" imgW="1218960" imgH="1282680" progId="Equation.DSMT4">
                  <p:embed/>
                </p:oleObj>
              </mc:Choice>
              <mc:Fallback>
                <p:oleObj name="Equation" r:id="rId6" imgW="1218960" imgH="1282680" progId="Equation.DSMT4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8576" y="1636815"/>
                        <a:ext cx="1706563" cy="179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031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662" y="439781"/>
            <a:ext cx="8354160" cy="720000"/>
          </a:xfrm>
          <a:solidFill>
            <a:schemeClr val="bg1"/>
          </a:solidFill>
        </p:spPr>
        <p:txBody>
          <a:bodyPr/>
          <a:lstStyle/>
          <a:p>
            <a:r>
              <a:rPr lang="de-DE" dirty="0" smtClean="0"/>
              <a:t>Ansatz II: </a:t>
            </a:r>
            <a:r>
              <a:rPr lang="de-DE" dirty="0"/>
              <a:t>Wert des Eigenkapitals als Barwert </a:t>
            </a:r>
            <a:r>
              <a:rPr lang="de-DE" dirty="0" smtClean="0"/>
              <a:t>der FCF </a:t>
            </a:r>
            <a:r>
              <a:rPr lang="de-DE" dirty="0"/>
              <a:t>bei </a:t>
            </a:r>
            <a:r>
              <a:rPr lang="de-DE" dirty="0" smtClean="0"/>
              <a:t>Eigenfinanzierung + Steuervorteil der Fremdfinanzierung (Total CF)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1337240"/>
            <a:ext cx="8367623" cy="4782666"/>
          </a:xfrm>
        </p:spPr>
        <p:txBody>
          <a:bodyPr>
            <a:normAutofit/>
          </a:bodyPr>
          <a:lstStyle/>
          <a:p>
            <a:r>
              <a:rPr lang="de-DE" dirty="0"/>
              <a:t>Ansatz </a:t>
            </a:r>
            <a:r>
              <a:rPr lang="de-DE"/>
              <a:t>II </a:t>
            </a:r>
            <a:r>
              <a:rPr lang="de-DE" smtClean="0"/>
              <a:t>zielt ebenfalls </a:t>
            </a:r>
            <a:r>
              <a:rPr lang="de-DE" dirty="0"/>
              <a:t>unmittelbar auf den Wert des Eigenkapitals ab.</a:t>
            </a:r>
          </a:p>
          <a:p>
            <a:r>
              <a:rPr lang="de-DE" dirty="0"/>
              <a:t>Der bewertungsrelevante </a:t>
            </a:r>
            <a:r>
              <a:rPr lang="de-DE"/>
              <a:t>Überschuss </a:t>
            </a:r>
            <a:r>
              <a:rPr lang="de-DE" smtClean="0"/>
              <a:t>ist die </a:t>
            </a:r>
            <a:r>
              <a:rPr lang="de-DE" dirty="0"/>
              <a:t>Summe aus FCF bei Eigenfinanzierung und periodischem Steuereffekt (Total Cashflow).</a:t>
            </a:r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Ansatz </a:t>
            </a:r>
            <a:r>
              <a:rPr lang="de-DE" dirty="0"/>
              <a:t>II </a:t>
            </a:r>
            <a:r>
              <a:rPr lang="de-DE" smtClean="0"/>
              <a:t>muss die </a:t>
            </a:r>
            <a:r>
              <a:rPr lang="de-DE" dirty="0"/>
              <a:t>gleichen Anwendungsvoraussetzungen </a:t>
            </a:r>
            <a:r>
              <a:rPr lang="de-DE" dirty="0" smtClean="0"/>
              <a:t>erfüllen wie der Capital Cashflow (CCF)-Ansatz.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Ein Anwendungsvorteil gegenüber dem </a:t>
            </a:r>
            <a:r>
              <a:rPr lang="de-DE" smtClean="0"/>
              <a:t>CCF-Ansatz besteht nicht.</a:t>
            </a:r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83231-44E0-4629-A8FD-902F4E72B455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1794065"/>
              </p:ext>
            </p:extLst>
          </p:nvPr>
        </p:nvGraphicFramePr>
        <p:xfrm>
          <a:off x="1203325" y="2263775"/>
          <a:ext cx="1708150" cy="179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12" name="Equation" r:id="rId4" imgW="1218960" imgH="1282680" progId="Equation.DSMT4">
                  <p:embed/>
                </p:oleObj>
              </mc:Choice>
              <mc:Fallback>
                <p:oleObj name="Equation" r:id="rId4" imgW="1218960" imgH="1282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3325" y="2263775"/>
                        <a:ext cx="1708150" cy="179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3666225" y="2990642"/>
            <a:ext cx="9747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Arial" pitchFamily="34" charset="0"/>
                <a:cs typeface="Arial" pitchFamily="34" charset="0"/>
              </a:rPr>
              <a:t>mit</a:t>
            </a: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9656959"/>
              </p:ext>
            </p:extLst>
          </p:nvPr>
        </p:nvGraphicFramePr>
        <p:xfrm>
          <a:off x="5220028" y="2875756"/>
          <a:ext cx="1512888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13" name="Equation" r:id="rId6" imgW="1079280" imgH="406080" progId="Equation.DSMT4">
                  <p:embed/>
                </p:oleObj>
              </mc:Choice>
              <mc:Fallback>
                <p:oleObj name="Equation" r:id="rId6" imgW="1079280" imgH="406080" progId="Equation.DSMT4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28" y="2875756"/>
                        <a:ext cx="1512888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333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 Zahlenbeispiel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83231-44E0-4629-A8FD-902F4E72B455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478758"/>
              </p:ext>
            </p:extLst>
          </p:nvPr>
        </p:nvGraphicFramePr>
        <p:xfrm>
          <a:off x="571499" y="1430337"/>
          <a:ext cx="8115300" cy="295116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502975">
                  <a:extLst>
                    <a:ext uri="{9D8B030D-6E8A-4147-A177-3AD203B41FA5}">
                      <a16:colId xmlns:a16="http://schemas.microsoft.com/office/drawing/2014/main" val="2622864"/>
                    </a:ext>
                  </a:extLst>
                </a:gridCol>
                <a:gridCol w="1710453">
                  <a:extLst>
                    <a:ext uri="{9D8B030D-6E8A-4147-A177-3AD203B41FA5}">
                      <a16:colId xmlns:a16="http://schemas.microsoft.com/office/drawing/2014/main" val="1035641799"/>
                    </a:ext>
                  </a:extLst>
                </a:gridCol>
                <a:gridCol w="2111386">
                  <a:extLst>
                    <a:ext uri="{9D8B030D-6E8A-4147-A177-3AD203B41FA5}">
                      <a16:colId xmlns:a16="http://schemas.microsoft.com/office/drawing/2014/main" val="1443048533"/>
                    </a:ext>
                  </a:extLst>
                </a:gridCol>
                <a:gridCol w="1790486">
                  <a:extLst>
                    <a:ext uri="{9D8B030D-6E8A-4147-A177-3AD203B41FA5}">
                      <a16:colId xmlns:a16="http://schemas.microsoft.com/office/drawing/2014/main" val="678146516"/>
                    </a:ext>
                  </a:extLst>
                </a:gridCol>
              </a:tblGrid>
              <a:tr h="513481">
                <a:tc row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</a:t>
                      </a:r>
                      <a:r>
                        <a:rPr lang="en-US" sz="1200" b="1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Bewertungs-ergebnis</a:t>
                      </a:r>
                      <a:endParaRPr lang="en-US" sz="1200" b="1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kern="120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kern="120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kern="120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Bewertungsrelevanter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Überschuss</a:t>
                      </a:r>
                      <a:endParaRPr lang="de-DE" sz="1200" b="1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6444" marR="56444" marT="0" marB="0"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Unternehmenswert bei Eigenfinanzierung</a:t>
                      </a:r>
                      <a:r>
                        <a:rPr lang="en-US" sz="1200" baseline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(V</a:t>
                      </a:r>
                      <a:r>
                        <a:rPr lang="en-US" sz="1200" baseline="-250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444" marR="56444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Unternehmensgesamtwert bei Fremdfinanzierung (V</a:t>
                      </a:r>
                      <a:r>
                        <a:rPr lang="en-US" sz="1200" baseline="-250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444" marR="56444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Wert des Eigenkapitals (</a:t>
                      </a:r>
                      <a:r>
                        <a:rPr lang="en-US" sz="1200" b="1" kern="120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444" marR="56444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7840427"/>
                  </a:ext>
                </a:extLst>
              </a:tr>
              <a:tr h="1113076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</a:t>
                      </a:r>
                      <a:r>
                        <a:rPr lang="en-US" sz="12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96/0,12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V</a:t>
                      </a:r>
                      <a:r>
                        <a:rPr lang="en-US" sz="1200" baseline="-25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TS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</a:t>
                      </a:r>
                      <a:r>
                        <a:rPr lang="en-US" sz="12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0,4·200=80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800+80-200=</a:t>
                      </a:r>
                      <a:r>
                        <a:rPr lang="en-US" sz="1200" b="1" kern="12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680</a:t>
                      </a:r>
                      <a:endParaRPr lang="de-DE" sz="1200" b="1" kern="1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6444" marR="56444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880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</a:t>
                      </a:r>
                      <a:r>
                        <a:rPr lang="en-US" sz="12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96/0,1091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</a:t>
                      </a:r>
                      <a:r>
                        <a:rPr lang="en-US" sz="12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99,2/0,1127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880-200=</a:t>
                      </a:r>
                      <a:r>
                        <a:rPr lang="en-US" sz="1200" b="1" kern="12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680</a:t>
                      </a:r>
                      <a:endParaRPr lang="de-DE" sz="1200" b="1" kern="1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6444" marR="56444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680</a:t>
                      </a:r>
                      <a:endParaRPr lang="de-DE" sz="1200" b="1" kern="1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</a:t>
                      </a:r>
                      <a:r>
                        <a:rPr lang="en-US" sz="12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96/0,1412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</a:t>
                      </a:r>
                      <a:r>
                        <a:rPr lang="en-US" sz="12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99,2/0,1459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</a:t>
                      </a:r>
                      <a:r>
                        <a:rPr lang="en-US" sz="12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91,2/0,1341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444" marR="56444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13844997"/>
                  </a:ext>
                </a:extLst>
              </a:tr>
              <a:tr h="5134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FCF</a:t>
                      </a:r>
                      <a:r>
                        <a:rPr lang="en-US" sz="1200" baseline="-25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 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(n∙p∙m – C</a:t>
                      </a:r>
                      <a:r>
                        <a:rPr lang="en-US" sz="1200" baseline="-25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fix 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I)(1-</a:t>
                      </a:r>
                      <a:r>
                        <a:rPr lang="en-US" sz="1200">
                          <a:effectLst/>
                          <a:latin typeface="Symbol" panose="05050102010706020507" pitchFamily="18" charset="2"/>
                          <a:cs typeface="Arial" panose="020B0604020202020204" pitchFamily="34" charset="0"/>
                        </a:rPr>
                        <a:t>t</a:t>
                      </a:r>
                      <a:r>
                        <a:rPr lang="en-US" sz="1200" baseline="-25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 = (400 - 120 - 120) (</a:t>
                      </a:r>
                      <a:r>
                        <a:rPr lang="en-US" sz="12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1-0,4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444" marR="564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en-US" sz="1200" baseline="-25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| </a:t>
                      </a:r>
                      <a:r>
                        <a:rPr lang="en-US" sz="12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APV-Ansatz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12,00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444" marR="564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WACC | </a:t>
                      </a:r>
                      <a:r>
                        <a:rPr lang="en-US" sz="12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WACC-Ansatz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10,91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444" marR="564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lang="en-US" sz="1200" baseline="-25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| </a:t>
                      </a:r>
                      <a:r>
                        <a:rPr lang="en-US" sz="12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Ansatz 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14,12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444" marR="56444" marT="0" marB="0" anchor="ctr"/>
                </a:tc>
                <a:extLst>
                  <a:ext uri="{0D108BD9-81ED-4DB2-BD59-A6C34878D82A}">
                    <a16:rowId xmlns:a16="http://schemas.microsoft.com/office/drawing/2014/main" val="3981375511"/>
                  </a:ext>
                </a:extLst>
              </a:tr>
              <a:tr h="4055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FCF</a:t>
                      </a:r>
                      <a:r>
                        <a:rPr lang="en-US" sz="1200" baseline="-25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 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i</a:t>
                      </a:r>
                      <a:r>
                        <a:rPr lang="en-US" sz="1200">
                          <a:effectLst/>
                          <a:latin typeface="Symbol" panose="05050102010706020507" pitchFamily="18" charset="2"/>
                          <a:cs typeface="Arial" panose="020B0604020202020204" pitchFamily="34" charset="0"/>
                        </a:rPr>
                        <a:t>t</a:t>
                      </a:r>
                      <a:r>
                        <a:rPr lang="en-US" sz="1200" baseline="-25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 + </a:t>
                      </a:r>
                      <a:r>
                        <a:rPr lang="en-US" sz="12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0,04 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∙ </a:t>
                      </a:r>
                      <a:r>
                        <a:rPr lang="en-US" sz="12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 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∙ 200 = </a:t>
                      </a:r>
                      <a:r>
                        <a:rPr lang="en-US" sz="12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99,2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444" marR="564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444" marR="564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WACC* | </a:t>
                      </a:r>
                      <a:r>
                        <a:rPr lang="en-US" sz="12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CCF-Ansatz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11,27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444" marR="564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lang="en-US" sz="1200" baseline="-25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| </a:t>
                      </a:r>
                      <a:r>
                        <a:rPr lang="en-US" sz="12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Ansatz 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14,59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444" marR="56444" marT="0" marB="0" anchor="ctr"/>
                </a:tc>
                <a:extLst>
                  <a:ext uri="{0D108BD9-81ED-4DB2-BD59-A6C34878D82A}">
                    <a16:rowId xmlns:a16="http://schemas.microsoft.com/office/drawing/2014/main" val="3460507917"/>
                  </a:ext>
                </a:extLst>
              </a:tr>
              <a:tr h="4055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FCF</a:t>
                      </a:r>
                      <a:r>
                        <a:rPr lang="de-DE" sz="1200" baseline="-25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lang="de-DE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FCF</a:t>
                      </a:r>
                      <a:r>
                        <a:rPr lang="de-DE" sz="1200" baseline="-25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 </a:t>
                      </a:r>
                      <a:r>
                        <a:rPr lang="de-DE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i</a:t>
                      </a:r>
                      <a:r>
                        <a:rPr lang="en-US" sz="1200">
                          <a:effectLst/>
                          <a:latin typeface="Symbol" panose="05050102010706020507" pitchFamily="18" charset="2"/>
                          <a:cs typeface="Arial" panose="020B0604020202020204" pitchFamily="34" charset="0"/>
                        </a:rPr>
                        <a:t>t</a:t>
                      </a:r>
                      <a:r>
                        <a:rPr lang="de-DE" sz="1200" baseline="-25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de-DE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lang="de-DE" sz="1200" baseline="-25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iD 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91,2 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</a:t>
                      </a:r>
                      <a:r>
                        <a:rPr lang="en-US" sz="12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99,2 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US" sz="12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0,04 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∙ 200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444" marR="564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444" marR="564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444" marR="564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en-US" sz="1200" baseline="-25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| </a:t>
                      </a:r>
                      <a:r>
                        <a:rPr lang="en-US" sz="12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FTE-Ansatz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13,41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de-D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444" marR="56444" marT="0" marB="0" anchor="ctr"/>
                </a:tc>
                <a:extLst>
                  <a:ext uri="{0D108BD9-81ED-4DB2-BD59-A6C34878D82A}">
                    <a16:rowId xmlns:a16="http://schemas.microsoft.com/office/drawing/2014/main" val="1728229464"/>
                  </a:ext>
                </a:extLst>
              </a:tr>
            </a:tbl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462397" y="4921541"/>
            <a:ext cx="81287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de-DE" sz="1400" smtClean="0">
                <a:latin typeface="Arial" pitchFamily="34" charset="0"/>
                <a:cs typeface="Arial" pitchFamily="34" charset="0"/>
              </a:rPr>
              <a:t>Daten: </a:t>
            </a:r>
          </a:p>
          <a:p>
            <a:pPr fontAlgn="ctr"/>
            <a:r>
              <a:rPr lang="en-US" sz="1400" smtClean="0"/>
              <a:t>Menge </a:t>
            </a:r>
            <a:r>
              <a:rPr lang="en-US" sz="1400"/>
              <a:t>n </a:t>
            </a:r>
            <a:r>
              <a:rPr lang="en-US" sz="1400" smtClean="0"/>
              <a:t>500; Preis p 2; Marge m 0,4</a:t>
            </a:r>
            <a:r>
              <a:rPr lang="de-DE" sz="1400" smtClean="0"/>
              <a:t>; </a:t>
            </a:r>
          </a:p>
          <a:p>
            <a:pPr fontAlgn="ctr"/>
            <a:r>
              <a:rPr lang="en-US" sz="1400" smtClean="0"/>
              <a:t>Fixkosten C</a:t>
            </a:r>
            <a:r>
              <a:rPr lang="en-US" sz="1400" baseline="-25000" smtClean="0"/>
              <a:t>fix</a:t>
            </a:r>
            <a:r>
              <a:rPr lang="de-DE" sz="1400"/>
              <a:t> </a:t>
            </a:r>
            <a:r>
              <a:rPr lang="en-US" sz="1400" smtClean="0"/>
              <a:t>120; Investition I 120; Steuersatz </a:t>
            </a:r>
            <a:r>
              <a:rPr lang="en-US" sz="1400" smtClean="0">
                <a:latin typeface="Symbol" panose="05050102010706020507" pitchFamily="18" charset="2"/>
              </a:rPr>
              <a:t>t</a:t>
            </a:r>
            <a:r>
              <a:rPr lang="en-US" sz="1400" baseline="-25000" smtClean="0"/>
              <a:t>C </a:t>
            </a:r>
            <a:r>
              <a:rPr lang="en-US" sz="1400" smtClean="0"/>
              <a:t>0,4; </a:t>
            </a:r>
          </a:p>
          <a:p>
            <a:pPr fontAlgn="ctr"/>
            <a:r>
              <a:rPr lang="en-US" sz="1400" smtClean="0"/>
              <a:t>Eigenkapitalkosten </a:t>
            </a:r>
            <a:r>
              <a:rPr lang="en-US" sz="1400"/>
              <a:t>bei </a:t>
            </a:r>
            <a:r>
              <a:rPr lang="en-US" sz="1400" smtClean="0"/>
              <a:t>Eigenfinanzierung r</a:t>
            </a:r>
            <a:r>
              <a:rPr lang="en-US" sz="1400" baseline="-25000" smtClean="0"/>
              <a:t>U </a:t>
            </a:r>
            <a:r>
              <a:rPr lang="en-US" sz="1400" smtClean="0"/>
              <a:t>0,12; Fremdkapital D 200; risikolose </a:t>
            </a:r>
            <a:r>
              <a:rPr lang="en-US" sz="1400"/>
              <a:t>Rendite i</a:t>
            </a:r>
            <a:r>
              <a:rPr lang="en-US" sz="1400" smtClean="0"/>
              <a:t> 0,04</a:t>
            </a:r>
            <a:r>
              <a:rPr lang="de-DE" sz="1400">
                <a:latin typeface="Arial" pitchFamily="34" charset="0"/>
                <a:cs typeface="Arial" pitchFamily="34" charset="0"/>
              </a:rPr>
              <a:t>.</a:t>
            </a:r>
            <a:endParaRPr lang="de-DE" sz="1400"/>
          </a:p>
        </p:txBody>
      </p:sp>
    </p:spTree>
    <p:extLst>
      <p:ext uri="{BB962C8B-B14F-4D97-AF65-F5344CB8AC3E}">
        <p14:creationId xmlns:p14="http://schemas.microsoft.com/office/powerpoint/2010/main" val="37333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57200" y="3027561"/>
            <a:ext cx="7861502" cy="2823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29698" name="Titel 1"/>
          <p:cNvSpPr>
            <a:spLocks noGrp="1"/>
          </p:cNvSpPr>
          <p:nvPr>
            <p:ph type="title"/>
          </p:nvPr>
        </p:nvSpPr>
        <p:spPr>
          <a:xfrm>
            <a:off x="457200" y="455613"/>
            <a:ext cx="8229600" cy="774700"/>
          </a:xfrm>
        </p:spPr>
        <p:txBody>
          <a:bodyPr/>
          <a:lstStyle/>
          <a:p>
            <a:pPr eaLnBrk="1" hangingPunct="1"/>
            <a:r>
              <a:rPr lang="de-DE" dirty="0" smtClean="0">
                <a:latin typeface="Arial" charset="0"/>
                <a:cs typeface="Arial" charset="0"/>
              </a:rPr>
              <a:t>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00050" indent="-4000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de-DE" sz="1800" dirty="0" smtClean="0"/>
              <a:t>Idee</a:t>
            </a:r>
          </a:p>
          <a:p>
            <a:pPr marL="400050" indent="-4000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de-DE" sz="1800" dirty="0" smtClean="0"/>
              <a:t>Konzeption </a:t>
            </a:r>
          </a:p>
          <a:p>
            <a:pPr marL="400050" indent="-4000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de-DE" sz="1800" dirty="0" smtClean="0"/>
              <a:t>Anwendungen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de-DE" sz="1800" dirty="0" smtClean="0"/>
              <a:t>Rekonstruktion der DCF-Varianten à la Modigliani/Miller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de-DE" sz="1800" dirty="0" smtClean="0"/>
              <a:t>Identifikation neuer Varianten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de-DE" sz="1800" dirty="0" smtClean="0"/>
              <a:t>Anwendung zur konsistenten </a:t>
            </a:r>
            <a:r>
              <a:rPr lang="de-DE" sz="1800" smtClean="0"/>
              <a:t>Integration von Zahlungsbestandteilen</a:t>
            </a:r>
            <a:endParaRPr lang="de-DE" sz="1800" dirty="0" smtClean="0"/>
          </a:p>
          <a:p>
            <a:pPr marL="400050" indent="-4000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de-DE" sz="1800" dirty="0" smtClean="0"/>
              <a:t>Zusammenfassung</a:t>
            </a:r>
          </a:p>
          <a:p>
            <a:pPr marL="400050" lvl="1" indent="0" eaLnBrk="1" fontAlgn="auto" hangingPunct="1">
              <a:spcAft>
                <a:spcPts val="0"/>
              </a:spcAft>
              <a:buNone/>
              <a:defRPr/>
            </a:pPr>
            <a:endParaRPr lang="de-DE" sz="1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18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CF4C33-68C8-4EBA-BD4D-644A7636702B}" type="slidenum">
              <a:rPr lang="de-DE" smtClean="0"/>
              <a:pPr>
                <a:defRPr/>
              </a:pPr>
              <a:t>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5745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57200" y="1384491"/>
            <a:ext cx="7861502" cy="2823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29698" name="Titel 1"/>
          <p:cNvSpPr>
            <a:spLocks noGrp="1"/>
          </p:cNvSpPr>
          <p:nvPr>
            <p:ph type="title"/>
          </p:nvPr>
        </p:nvSpPr>
        <p:spPr>
          <a:xfrm>
            <a:off x="457200" y="455613"/>
            <a:ext cx="8229600" cy="774700"/>
          </a:xfrm>
        </p:spPr>
        <p:txBody>
          <a:bodyPr/>
          <a:lstStyle/>
          <a:p>
            <a:pPr eaLnBrk="1" hangingPunct="1"/>
            <a:r>
              <a:rPr lang="de-DE" dirty="0" smtClean="0">
                <a:latin typeface="Arial" charset="0"/>
                <a:cs typeface="Arial" charset="0"/>
              </a:rPr>
              <a:t>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00050" indent="-4000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de-DE" sz="1800" dirty="0" smtClean="0"/>
              <a:t>Idee</a:t>
            </a:r>
          </a:p>
          <a:p>
            <a:pPr marL="400050" indent="-4000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de-DE" sz="1800" dirty="0" smtClean="0"/>
              <a:t>Konzeption </a:t>
            </a:r>
          </a:p>
          <a:p>
            <a:pPr marL="400050" indent="-4000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de-DE" sz="1800" dirty="0" smtClean="0"/>
              <a:t>Anwendungen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de-DE" sz="1800" dirty="0" smtClean="0"/>
              <a:t>Rekonstruktion der DCF-Varianten à la Modigliani/Miller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de-DE" sz="1800" dirty="0" smtClean="0"/>
              <a:t>Identifikation neuer Varianten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de-DE" sz="1800" dirty="0" smtClean="0"/>
              <a:t>Anwendung zur konsistenten Integration von Zahlungsbestandteilen</a:t>
            </a:r>
          </a:p>
          <a:p>
            <a:pPr marL="400050" indent="-4000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de-DE" sz="1800" dirty="0" smtClean="0"/>
              <a:t>Zusammenfassung</a:t>
            </a:r>
          </a:p>
          <a:p>
            <a:pPr marL="400050" lvl="1" indent="0" eaLnBrk="1" fontAlgn="auto" hangingPunct="1">
              <a:spcAft>
                <a:spcPts val="0"/>
              </a:spcAft>
              <a:buNone/>
              <a:defRPr/>
            </a:pPr>
            <a:endParaRPr lang="de-DE" sz="1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18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CF4C33-68C8-4EBA-BD4D-644A7636702B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662" y="439781"/>
            <a:ext cx="8229600" cy="720000"/>
          </a:xfrm>
          <a:solidFill>
            <a:schemeClr val="bg1"/>
          </a:solidFill>
        </p:spPr>
        <p:txBody>
          <a:bodyPr/>
          <a:lstStyle/>
          <a:p>
            <a:r>
              <a:rPr lang="de-DE" smtClean="0"/>
              <a:t>Anwendungsbeispiel I: Umsatzerlöse </a:t>
            </a:r>
            <a:r>
              <a:rPr lang="de-DE"/>
              <a:t>als </a:t>
            </a:r>
            <a:r>
              <a:rPr lang="de-DE" smtClean="0"/>
              <a:t>erste zu bewertende Teilzahlungen, </a:t>
            </a:r>
            <a:r>
              <a:rPr lang="de-DE" dirty="0"/>
              <a:t>nicht der FCF der Eigenfinanzierung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1337240"/>
            <a:ext cx="8367623" cy="4782666"/>
          </a:xfrm>
        </p:spPr>
        <p:txBody>
          <a:bodyPr>
            <a:normAutofit/>
          </a:bodyPr>
          <a:lstStyle/>
          <a:p>
            <a:r>
              <a:rPr lang="de-DE" dirty="0" smtClean="0"/>
              <a:t>Zerlegt man den FCF bei Eigenfinanzierung in </a:t>
            </a:r>
            <a:r>
              <a:rPr lang="de-DE"/>
              <a:t>den </a:t>
            </a:r>
            <a:r>
              <a:rPr lang="de-DE" smtClean="0"/>
              <a:t>Deckungsbeitrag </a:t>
            </a:r>
            <a:r>
              <a:rPr lang="de-DE" dirty="0"/>
              <a:t>(DB), d.h. dem Produkt aus Menge (n), Preis (p) und Marge (m), und die Fixkosten (C</a:t>
            </a:r>
            <a:r>
              <a:rPr lang="de-DE" baseline="-25000" dirty="0"/>
              <a:t>fix</a:t>
            </a:r>
            <a:r>
              <a:rPr lang="de-DE" dirty="0"/>
              <a:t>) und die Investitionsauszahlung (I), jeweils nach </a:t>
            </a:r>
            <a:r>
              <a:rPr lang="de-DE" dirty="0" smtClean="0"/>
              <a:t>Steuern so folgt: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r>
              <a:rPr lang="de-DE" smtClean="0"/>
              <a:t>Der </a:t>
            </a:r>
            <a:r>
              <a:rPr lang="de-DE" dirty="0"/>
              <a:t>Unternehmenswert bei Eigenfinanzierung kann – analog zum APV-Ansatz – modular durch separate Bewertung der Teilzahlungsströme und deren Addition berechnet </a:t>
            </a:r>
            <a:r>
              <a:rPr lang="de-DE" smtClean="0"/>
              <a:t>werden.</a:t>
            </a:r>
          </a:p>
          <a:p>
            <a:endParaRPr lang="de-DE"/>
          </a:p>
          <a:p>
            <a:endParaRPr lang="de-DE" smtClean="0"/>
          </a:p>
          <a:p>
            <a:endParaRPr lang="de-DE"/>
          </a:p>
          <a:p>
            <a:r>
              <a:rPr lang="de-DE" smtClean="0"/>
              <a:t>Aus </a:t>
            </a:r>
          </a:p>
          <a:p>
            <a:pPr marL="357188" indent="0">
              <a:buNone/>
            </a:pPr>
            <a:endParaRPr lang="de-DE" smtClean="0"/>
          </a:p>
          <a:p>
            <a:pPr marL="357188" indent="0">
              <a:buNone/>
            </a:pPr>
            <a:r>
              <a:rPr lang="de-DE" smtClean="0"/>
              <a:t>folgt der </a:t>
            </a:r>
            <a:r>
              <a:rPr lang="de-DE"/>
              <a:t>Eigenkapitalkostensatz bei </a:t>
            </a:r>
            <a:r>
              <a:rPr lang="de-DE" smtClean="0"/>
              <a:t>Eigenfinanzierung:</a:t>
            </a:r>
            <a:endParaRPr lang="de-DE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83231-44E0-4629-A8FD-902F4E72B455}" type="slidenum">
              <a:rPr lang="de-DE" smtClean="0"/>
              <a:pPr>
                <a:defRPr/>
              </a:pPr>
              <a:t>20</a:t>
            </a:fld>
            <a:endParaRPr lang="de-DE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069741"/>
              </p:ext>
            </p:extLst>
          </p:nvPr>
        </p:nvGraphicFramePr>
        <p:xfrm>
          <a:off x="2195513" y="2179422"/>
          <a:ext cx="4129087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38" name="Equation" r:id="rId4" imgW="2946240" imgH="583920" progId="Equation.DSMT4">
                  <p:embed/>
                </p:oleObj>
              </mc:Choice>
              <mc:Fallback>
                <p:oleObj name="Equation" r:id="rId4" imgW="2946240" imgH="583920" progId="Equation.DSMT4">
                  <p:embed/>
                  <p:pic>
                    <p:nvPicPr>
                      <p:cNvPr id="0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2179422"/>
                        <a:ext cx="4129087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219881"/>
              </p:ext>
            </p:extLst>
          </p:nvPr>
        </p:nvGraphicFramePr>
        <p:xfrm>
          <a:off x="3117336" y="3728573"/>
          <a:ext cx="1797050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39" name="Equation" r:id="rId6" imgW="1282680" imgH="634680" progId="Equation.DSMT4">
                  <p:embed/>
                </p:oleObj>
              </mc:Choice>
              <mc:Fallback>
                <p:oleObj name="Equation" r:id="rId6" imgW="1282680" imgH="634680" progId="Equation.DSMT4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7336" y="3728573"/>
                        <a:ext cx="1797050" cy="88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6828198"/>
              </p:ext>
            </p:extLst>
          </p:nvPr>
        </p:nvGraphicFramePr>
        <p:xfrm>
          <a:off x="2195513" y="5573694"/>
          <a:ext cx="5195888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40" name="Equation" r:id="rId8" imgW="3708360" imgH="495000" progId="Equation.DSMT4">
                  <p:embed/>
                </p:oleObj>
              </mc:Choice>
              <mc:Fallback>
                <p:oleObj name="Equation" r:id="rId8" imgW="3708360" imgH="495000" progId="Equation.DSMT4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5573694"/>
                        <a:ext cx="5195888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157364"/>
              </p:ext>
            </p:extLst>
          </p:nvPr>
        </p:nvGraphicFramePr>
        <p:xfrm>
          <a:off x="2127885" y="4524693"/>
          <a:ext cx="1262063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41" name="Equation" r:id="rId10" imgW="901440" imgH="457200" progId="Equation.DSMT4">
                  <p:embed/>
                </p:oleObj>
              </mc:Choice>
              <mc:Fallback>
                <p:oleObj name="Equation" r:id="rId10" imgW="901440" imgH="457200" progId="Equation.DSMT4">
                  <p:embed/>
                  <p:pic>
                    <p:nvPicPr>
                      <p:cNvPr id="8" name="Objekt 7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127885" y="4524693"/>
                        <a:ext cx="1262063" cy="611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882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662" y="439781"/>
            <a:ext cx="8229600" cy="720000"/>
          </a:xfrm>
          <a:solidFill>
            <a:schemeClr val="bg1"/>
          </a:solidFill>
        </p:spPr>
        <p:txBody>
          <a:bodyPr/>
          <a:lstStyle/>
          <a:p>
            <a:r>
              <a:rPr lang="de-DE" dirty="0"/>
              <a:t>Zur Interpretation </a:t>
            </a:r>
            <a:r>
              <a:rPr lang="de-DE"/>
              <a:t>des </a:t>
            </a:r>
            <a:r>
              <a:rPr lang="de-DE" smtClean="0"/>
              <a:t>zusammengesetzten </a:t>
            </a:r>
            <a:r>
              <a:rPr lang="de-DE" dirty="0" smtClean="0"/>
              <a:t>Eigenkapitalkostensatzes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1337240"/>
            <a:ext cx="8367623" cy="4782666"/>
          </a:xfrm>
        </p:spPr>
        <p:txBody>
          <a:bodyPr>
            <a:normAutofit/>
          </a:bodyPr>
          <a:lstStyle/>
          <a:p>
            <a:r>
              <a:rPr lang="de-DE" dirty="0"/>
              <a:t>Ausgangspunkt ist der Diskontierungssatz der Umsatzerlöse bzw. – konstante Marge unterstellt – des Deckungsbeitrags bzw. die Prämie für das Unternehmensrisiko im engen Sinne (z</a:t>
            </a:r>
            <a:r>
              <a:rPr lang="de-DE" baseline="-25000" dirty="0"/>
              <a:t>S</a:t>
            </a:r>
            <a:r>
              <a:rPr lang="de-DE" dirty="0"/>
              <a:t>), </a:t>
            </a:r>
            <a:r>
              <a:rPr lang="de-DE" dirty="0" smtClean="0"/>
              <a:t>gespeist </a:t>
            </a:r>
            <a:r>
              <a:rPr lang="de-DE" dirty="0"/>
              <a:t>aus Absatz- und Preisrisiko, auf die risikolose </a:t>
            </a:r>
            <a:r>
              <a:rPr lang="de-DE" dirty="0" smtClean="0"/>
              <a:t>Rendite.</a:t>
            </a:r>
          </a:p>
          <a:p>
            <a:r>
              <a:rPr lang="de-DE" dirty="0"/>
              <a:t>Geht man davon aus, dass diese Prämie positiv ist, erhöht sich der Diskontierungssatz r</a:t>
            </a:r>
            <a:r>
              <a:rPr lang="de-DE" baseline="-25000" dirty="0"/>
              <a:t>U</a:t>
            </a:r>
            <a:r>
              <a:rPr lang="de-DE" dirty="0"/>
              <a:t> ausgehend von r</a:t>
            </a:r>
            <a:r>
              <a:rPr lang="de-DE" baseline="-25000" dirty="0"/>
              <a:t>S</a:t>
            </a:r>
            <a:r>
              <a:rPr lang="de-DE" dirty="0"/>
              <a:t> um eine Prämie für das durch den Operating Leverage (OL) ausgelöste Risiko</a:t>
            </a:r>
            <a:r>
              <a:rPr lang="de-DE"/>
              <a:t>. </a:t>
            </a:r>
            <a:endParaRPr lang="de-DE" smtClean="0"/>
          </a:p>
          <a:p>
            <a:r>
              <a:rPr lang="de-DE" smtClean="0"/>
              <a:t>Der </a:t>
            </a:r>
            <a:r>
              <a:rPr lang="de-DE" dirty="0"/>
              <a:t>Grad des Operating Leverage </a:t>
            </a:r>
            <a:r>
              <a:rPr lang="de-DE"/>
              <a:t>wird </a:t>
            </a:r>
            <a:r>
              <a:rPr lang="de-DE" smtClean="0"/>
              <a:t>hier durch </a:t>
            </a:r>
            <a:r>
              <a:rPr lang="de-DE" dirty="0"/>
              <a:t>die Relation des Barwerts der Fixkosten zum Unternehmenswert bei Eigenfinanzierung gemessen. </a:t>
            </a:r>
            <a:endParaRPr lang="de-DE" dirty="0" smtClean="0"/>
          </a:p>
          <a:p>
            <a:r>
              <a:rPr lang="de-DE" dirty="0" smtClean="0"/>
              <a:t>Zudem </a:t>
            </a:r>
            <a:r>
              <a:rPr lang="de-DE"/>
              <a:t>beeinflusst </a:t>
            </a:r>
            <a:r>
              <a:rPr lang="de-DE" smtClean="0"/>
              <a:t>die </a:t>
            </a:r>
            <a:r>
              <a:rPr lang="de-DE" dirty="0"/>
              <a:t>Differenz zwischen r</a:t>
            </a:r>
            <a:r>
              <a:rPr lang="de-DE" baseline="-25000" dirty="0"/>
              <a:t>S</a:t>
            </a:r>
            <a:r>
              <a:rPr lang="de-DE" dirty="0"/>
              <a:t> und den risikoäquivalenten Diskontierungssätzen für den Investitionsauszahlungs- und Steuerzahlungsstrom den Satz r</a:t>
            </a:r>
            <a:r>
              <a:rPr lang="de-DE" baseline="-25000" dirty="0"/>
              <a:t>U</a:t>
            </a:r>
            <a:r>
              <a:rPr lang="de-DE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83231-44E0-4629-A8FD-902F4E72B455}" type="slidenum">
              <a:rPr lang="de-DE" smtClean="0"/>
              <a:pPr>
                <a:defRPr/>
              </a:pPr>
              <a:t>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920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662" y="439781"/>
            <a:ext cx="8229600" cy="720000"/>
          </a:xfrm>
          <a:solidFill>
            <a:schemeClr val="bg1"/>
          </a:solidFill>
        </p:spPr>
        <p:txBody>
          <a:bodyPr/>
          <a:lstStyle/>
          <a:p>
            <a:r>
              <a:rPr lang="de-DE" smtClean="0"/>
              <a:t>Anwendungsbeispiel II: DCF-Bewertung bei ausfallbedrohtem Fremdkapital - Eigenkapitalkosten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1337240"/>
            <a:ext cx="8367623" cy="47826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mtClean="0"/>
              <a:t>Auch hier: Die </a:t>
            </a:r>
            <a:r>
              <a:rPr lang="de-DE" dirty="0"/>
              <a:t>Addition </a:t>
            </a:r>
            <a:r>
              <a:rPr lang="de-DE"/>
              <a:t>des </a:t>
            </a:r>
            <a:r>
              <a:rPr lang="de-DE" smtClean="0"/>
              <a:t>FCF </a:t>
            </a:r>
            <a:r>
              <a:rPr lang="de-DE" dirty="0"/>
              <a:t>bei Eigenfinanzierung (A) </a:t>
            </a:r>
            <a:r>
              <a:rPr lang="de-DE"/>
              <a:t>mit </a:t>
            </a:r>
            <a:r>
              <a:rPr lang="de-DE" smtClean="0"/>
              <a:t>der Zinsauszahlung </a:t>
            </a:r>
            <a:r>
              <a:rPr lang="de-DE" dirty="0"/>
              <a:t>(B) und </a:t>
            </a:r>
            <a:r>
              <a:rPr lang="de-DE"/>
              <a:t>dem </a:t>
            </a:r>
            <a:r>
              <a:rPr lang="de-DE" smtClean="0"/>
              <a:t>periodischen </a:t>
            </a:r>
            <a:r>
              <a:rPr lang="de-DE" dirty="0"/>
              <a:t>Steuervorteil </a:t>
            </a:r>
            <a:r>
              <a:rPr lang="de-DE" dirty="0" smtClean="0"/>
              <a:t>(</a:t>
            </a:r>
            <a:r>
              <a:rPr lang="de-DE" dirty="0"/>
              <a:t>C) führt zum FCF bei Fremdfinanzierung (D</a:t>
            </a:r>
            <a:r>
              <a:rPr lang="de-DE"/>
              <a:t>). </a:t>
            </a:r>
            <a:r>
              <a:rPr lang="de-DE" smtClean="0"/>
              <a:t>Es gilt für die Eigenkapitalkosten bei Fremdfinanzierung:</a:t>
            </a:r>
            <a:endParaRPr lang="de-DE" dirty="0" smtClean="0"/>
          </a:p>
          <a:p>
            <a:endParaRPr lang="de-DE" smtClean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83231-44E0-4629-A8FD-902F4E72B455}" type="slidenum">
              <a:rPr lang="de-DE" smtClean="0"/>
              <a:pPr>
                <a:defRPr/>
              </a:pPr>
              <a:t>22</a:t>
            </a:fld>
            <a:endParaRPr lang="de-DE" dirty="0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7850882"/>
              </p:ext>
            </p:extLst>
          </p:nvPr>
        </p:nvGraphicFramePr>
        <p:xfrm>
          <a:off x="3138441" y="2104204"/>
          <a:ext cx="3005138" cy="161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6" name="Equation" r:id="rId4" imgW="2145960" imgH="1155600" progId="Equation.DSMT4">
                  <p:embed/>
                </p:oleObj>
              </mc:Choice>
              <mc:Fallback>
                <p:oleObj name="Equation" r:id="rId4" imgW="2145960" imgH="1155600" progId="Equation.DSMT4">
                  <p:embed/>
                  <p:pic>
                    <p:nvPicPr>
                      <p:cNvPr id="9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8441" y="2104204"/>
                        <a:ext cx="3005138" cy="161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868259" y="2323330"/>
            <a:ext cx="1914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smtClean="0">
                <a:latin typeface="Arial" pitchFamily="34" charset="0"/>
                <a:cs typeface="Arial" pitchFamily="34" charset="0"/>
              </a:rPr>
              <a:t>Wie beim Fall ohne Ausfallrisiko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571500" y="3017023"/>
            <a:ext cx="26261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smtClean="0">
                <a:latin typeface="Arial" pitchFamily="34" charset="0"/>
                <a:cs typeface="Arial" pitchFamily="34" charset="0"/>
              </a:rPr>
              <a:t>r</a:t>
            </a:r>
            <a:r>
              <a:rPr lang="de-DE" sz="1400" baseline="-25000" smtClean="0">
                <a:latin typeface="Arial" pitchFamily="34" charset="0"/>
                <a:cs typeface="Arial" pitchFamily="34" charset="0"/>
              </a:rPr>
              <a:t>D</a:t>
            </a:r>
            <a:r>
              <a:rPr lang="de-DE" sz="1400" smtClean="0">
                <a:latin typeface="Arial" pitchFamily="34" charset="0"/>
                <a:cs typeface="Arial" pitchFamily="34" charset="0"/>
              </a:rPr>
              <a:t> ist die erwartete Rendite der FK-Geber, D der Barwert des </a:t>
            </a:r>
            <a:r>
              <a:rPr lang="de-DE" sz="1400" b="1" smtClean="0">
                <a:latin typeface="Arial" pitchFamily="34" charset="0"/>
                <a:cs typeface="Arial" pitchFamily="34" charset="0"/>
              </a:rPr>
              <a:t>erwarteten</a:t>
            </a:r>
            <a:r>
              <a:rPr lang="de-DE" sz="1400" smtClean="0">
                <a:latin typeface="Arial" pitchFamily="34" charset="0"/>
                <a:cs typeface="Arial" pitchFamily="34" charset="0"/>
              </a:rPr>
              <a:t> Kapitaldienstes.</a:t>
            </a:r>
          </a:p>
        </p:txBody>
      </p:sp>
      <p:cxnSp>
        <p:nvCxnSpPr>
          <p:cNvPr id="7" name="Gerade Verbindung mit Pfeil 6"/>
          <p:cNvCxnSpPr/>
          <p:nvPr/>
        </p:nvCxnSpPr>
        <p:spPr>
          <a:xfrm>
            <a:off x="2602523" y="2584940"/>
            <a:ext cx="1003635" cy="350339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 flipV="1">
            <a:off x="3066216" y="3089647"/>
            <a:ext cx="1519246" cy="32636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6234820" y="3030654"/>
            <a:ext cx="26381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smtClean="0">
                <a:latin typeface="Arial" pitchFamily="34" charset="0"/>
                <a:cs typeface="Arial" pitchFamily="34" charset="0"/>
              </a:rPr>
              <a:t>r</a:t>
            </a:r>
            <a:r>
              <a:rPr lang="de-DE" sz="1400" baseline="-25000" smtClean="0">
                <a:latin typeface="Arial" pitchFamily="34" charset="0"/>
                <a:cs typeface="Arial" pitchFamily="34" charset="0"/>
              </a:rPr>
              <a:t>TS</a:t>
            </a:r>
            <a:r>
              <a:rPr lang="de-DE" sz="1400" smtClean="0">
                <a:latin typeface="Arial" pitchFamily="34" charset="0"/>
                <a:cs typeface="Arial" pitchFamily="34" charset="0"/>
              </a:rPr>
              <a:t> ist der risikoäquivalente Diskontierungssatz, V</a:t>
            </a:r>
            <a:r>
              <a:rPr lang="de-DE" sz="1400" baseline="-25000" smtClean="0">
                <a:latin typeface="Arial" pitchFamily="34" charset="0"/>
                <a:cs typeface="Arial" pitchFamily="34" charset="0"/>
              </a:rPr>
              <a:t>TS</a:t>
            </a:r>
            <a:r>
              <a:rPr lang="de-DE" sz="1400" smtClean="0">
                <a:latin typeface="Arial" pitchFamily="34" charset="0"/>
                <a:cs typeface="Arial" pitchFamily="34" charset="0"/>
              </a:rPr>
              <a:t> der Barwert der </a:t>
            </a:r>
            <a:r>
              <a:rPr lang="de-DE" sz="1400" b="1" smtClean="0">
                <a:latin typeface="Arial" pitchFamily="34" charset="0"/>
                <a:cs typeface="Arial" pitchFamily="34" charset="0"/>
              </a:rPr>
              <a:t>erwarteten</a:t>
            </a:r>
            <a:r>
              <a:rPr lang="de-DE" sz="1400" smtClean="0">
                <a:latin typeface="Arial" pitchFamily="34" charset="0"/>
                <a:cs typeface="Arial" pitchFamily="34" charset="0"/>
              </a:rPr>
              <a:t> Steuervorteile.</a:t>
            </a:r>
          </a:p>
        </p:txBody>
      </p:sp>
      <p:cxnSp>
        <p:nvCxnSpPr>
          <p:cNvPr id="17" name="Gerade Verbindung mit Pfeil 16"/>
          <p:cNvCxnSpPr/>
          <p:nvPr/>
        </p:nvCxnSpPr>
        <p:spPr>
          <a:xfrm flipH="1" flipV="1">
            <a:off x="5972178" y="3089646"/>
            <a:ext cx="346560" cy="204539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feld 25"/>
          <p:cNvSpPr txBox="1"/>
          <p:nvPr/>
        </p:nvSpPr>
        <p:spPr>
          <a:xfrm>
            <a:off x="517617" y="3910055"/>
            <a:ext cx="442585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smtClean="0">
                <a:latin typeface="Arial" pitchFamily="34" charset="0"/>
                <a:cs typeface="Arial" pitchFamily="34" charset="0"/>
              </a:rPr>
              <a:t>Diese erwartete Rendite ist bei Ausfallrisiko weder gleich dem risikolosen Zinssatz noch dem Vertragszinssatz.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smtClean="0">
                <a:latin typeface="Arial" pitchFamily="34" charset="0"/>
                <a:cs typeface="Arial" pitchFamily="34" charset="0"/>
              </a:rPr>
              <a:t>Der Barwert des erwarteten Kapitaldienstes ist nur bei vollständig durch den Vertragszinssatz kompensiertem Ausfallrisiko gleich dem Nominalwert.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smtClean="0">
                <a:latin typeface="Arial" pitchFamily="34" charset="0"/>
                <a:cs typeface="Arial" pitchFamily="34" charset="0"/>
              </a:rPr>
              <a:t>Der erwartete FCF bei Fremdfinanzierung ist nach dem </a:t>
            </a:r>
            <a:r>
              <a:rPr lang="de-DE" sz="1400" b="1" smtClean="0">
                <a:latin typeface="Arial" pitchFamily="34" charset="0"/>
                <a:cs typeface="Arial" pitchFamily="34" charset="0"/>
              </a:rPr>
              <a:t>erwarteten</a:t>
            </a:r>
            <a:r>
              <a:rPr lang="de-DE" sz="1400" smtClean="0">
                <a:latin typeface="Arial" pitchFamily="34" charset="0"/>
                <a:cs typeface="Arial" pitchFamily="34" charset="0"/>
              </a:rPr>
              <a:t> Kapitaldienst definiert.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5003893" y="3912493"/>
            <a:ext cx="396716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smtClean="0">
                <a:latin typeface="Arial" pitchFamily="34" charset="0"/>
                <a:cs typeface="Arial" pitchFamily="34" charset="0"/>
              </a:rPr>
              <a:t>Das Risiko der Steuervorteile speist sich aus den Risiken bzgl. der Höhe des Fremdkapitals und der Bemessungsgrundlage sowie aus dem Ausfallrisiko.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smtClean="0">
                <a:latin typeface="Arial" pitchFamily="34" charset="0"/>
                <a:cs typeface="Arial" pitchFamily="34" charset="0"/>
              </a:rPr>
              <a:t>Der </a:t>
            </a:r>
            <a:r>
              <a:rPr lang="de-DE" sz="1400">
                <a:latin typeface="Arial" pitchFamily="34" charset="0"/>
                <a:cs typeface="Arial" pitchFamily="34" charset="0"/>
              </a:rPr>
              <a:t>erwartete FCF bei Fremdfinanzierung ist </a:t>
            </a:r>
            <a:r>
              <a:rPr lang="de-DE" sz="1400" smtClean="0">
                <a:latin typeface="Arial" pitchFamily="34" charset="0"/>
                <a:cs typeface="Arial" pitchFamily="34" charset="0"/>
              </a:rPr>
              <a:t>nach dem </a:t>
            </a:r>
            <a:r>
              <a:rPr lang="de-DE" sz="1400" b="1" smtClean="0">
                <a:latin typeface="Arial" pitchFamily="34" charset="0"/>
                <a:cs typeface="Arial" pitchFamily="34" charset="0"/>
              </a:rPr>
              <a:t>erwarteten</a:t>
            </a:r>
            <a:r>
              <a:rPr lang="de-DE" sz="1400" smtClean="0">
                <a:latin typeface="Arial" pitchFamily="34" charset="0"/>
                <a:cs typeface="Arial" pitchFamily="34" charset="0"/>
              </a:rPr>
              <a:t> Steuervorteil definiert</a:t>
            </a:r>
            <a:r>
              <a:rPr lang="de-DE" sz="140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470662" y="5960011"/>
            <a:ext cx="822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smtClean="0">
                <a:latin typeface="Arial" pitchFamily="34" charset="0"/>
                <a:cs typeface="Arial" pitchFamily="34" charset="0"/>
              </a:rPr>
              <a:t>Vgl. dazu auch Drukarczyk/Schüler (2016), Kapitel 13; Drukarczyk/Schüler (2017).</a:t>
            </a:r>
            <a:endParaRPr lang="de-DE" sz="12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34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662" y="439781"/>
            <a:ext cx="8229600" cy="720000"/>
          </a:xfrm>
          <a:solidFill>
            <a:schemeClr val="bg1"/>
          </a:solidFill>
        </p:spPr>
        <p:txBody>
          <a:bodyPr/>
          <a:lstStyle/>
          <a:p>
            <a:r>
              <a:rPr lang="de-DE" smtClean="0"/>
              <a:t>Anwendungsbeispiel III: DCF-Bewertung bei unterjährigen Bewertungsstichtagen - WACC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1337240"/>
            <a:ext cx="8367623" cy="4782666"/>
          </a:xfrm>
        </p:spPr>
        <p:txBody>
          <a:bodyPr>
            <a:normAutofit/>
          </a:bodyPr>
          <a:lstStyle/>
          <a:p>
            <a:r>
              <a:rPr lang="de-DE" smtClean="0"/>
              <a:t>Auszug aus einem demnächst erscheinenden Aufsatz (Schüler 2017).</a:t>
            </a:r>
          </a:p>
          <a:p>
            <a:r>
              <a:rPr lang="de-DE" smtClean="0"/>
              <a:t>WACC-Ansatz liegt über der Diagonalen (s.o.). Ein Teil des zu bewertenden Überschusses wird im Diskontierungssatz abgebildet.</a:t>
            </a:r>
          </a:p>
          <a:p>
            <a:endParaRPr lang="de-DE" smtClean="0"/>
          </a:p>
          <a:p>
            <a:pPr marL="0" indent="0">
              <a:buNone/>
            </a:pPr>
            <a:r>
              <a:rPr lang="de-DE" smtClean="0"/>
              <a:t> </a:t>
            </a:r>
          </a:p>
          <a:p>
            <a:endParaRPr lang="de-DE" dirty="0" smtClean="0"/>
          </a:p>
          <a:p>
            <a:endParaRPr lang="de-DE" smtClean="0"/>
          </a:p>
          <a:p>
            <a:pPr marL="0" indent="357188">
              <a:buNone/>
            </a:pPr>
            <a:r>
              <a:rPr lang="de-DE" smtClean="0"/>
              <a:t>können für ein Zahlenbeispiel gewöhnungsbedürftige WACC folgen</a:t>
            </a:r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83231-44E0-4629-A8FD-902F4E72B455}" type="slidenum">
              <a:rPr lang="de-DE" smtClean="0"/>
              <a:pPr>
                <a:defRPr/>
              </a:pPr>
              <a:t>23</a:t>
            </a:fld>
            <a:endParaRPr lang="de-DE" dirty="0"/>
          </a:p>
        </p:txBody>
      </p:sp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5250123"/>
              </p:ext>
            </p:extLst>
          </p:nvPr>
        </p:nvGraphicFramePr>
        <p:xfrm>
          <a:off x="884848" y="2183424"/>
          <a:ext cx="6184900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1" name="Equation" r:id="rId4" imgW="4419360" imgH="799920" progId="Equation.DSMT4">
                  <p:embed/>
                </p:oleObj>
              </mc:Choice>
              <mc:Fallback>
                <p:oleObj name="Equation" r:id="rId4" imgW="4419360" imgH="799920" progId="Equation.DSMT4">
                  <p:embed/>
                  <p:pic>
                    <p:nvPicPr>
                      <p:cNvPr id="10" name="Objek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4848" y="2183424"/>
                        <a:ext cx="6184900" cy="112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" name="Grafik 1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013" y="3646688"/>
            <a:ext cx="5378328" cy="25873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901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57200" y="3365711"/>
            <a:ext cx="7861502" cy="2823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29698" name="Titel 1"/>
          <p:cNvSpPr>
            <a:spLocks noGrp="1"/>
          </p:cNvSpPr>
          <p:nvPr>
            <p:ph type="title"/>
          </p:nvPr>
        </p:nvSpPr>
        <p:spPr>
          <a:xfrm>
            <a:off x="457200" y="455613"/>
            <a:ext cx="8229600" cy="774700"/>
          </a:xfrm>
        </p:spPr>
        <p:txBody>
          <a:bodyPr/>
          <a:lstStyle/>
          <a:p>
            <a:pPr eaLnBrk="1" hangingPunct="1"/>
            <a:r>
              <a:rPr lang="de-DE" dirty="0" smtClean="0">
                <a:latin typeface="Arial" charset="0"/>
                <a:cs typeface="Arial" charset="0"/>
              </a:rPr>
              <a:t>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00050" indent="-4000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de-DE" sz="1800" dirty="0" smtClean="0"/>
              <a:t>Idee</a:t>
            </a:r>
          </a:p>
          <a:p>
            <a:pPr marL="400050" indent="-4000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de-DE" sz="1800" dirty="0" smtClean="0"/>
              <a:t>Konzeption </a:t>
            </a:r>
          </a:p>
          <a:p>
            <a:pPr marL="400050" indent="-4000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de-DE" sz="1800" dirty="0" smtClean="0"/>
              <a:t>Anwendungen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de-DE" sz="1800" dirty="0" smtClean="0"/>
              <a:t>Rekonstruktion der DCF-Varianten à la Modigliani/Miller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de-DE" sz="1800" dirty="0" smtClean="0"/>
              <a:t>Identifikation neuer Varianten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de-DE" sz="1800" dirty="0" smtClean="0"/>
              <a:t>Anwendung zur konsistenten </a:t>
            </a:r>
            <a:r>
              <a:rPr lang="de-DE" sz="1800" smtClean="0"/>
              <a:t>Integration von Zahlungsbestandteilen</a:t>
            </a:r>
            <a:endParaRPr lang="de-DE" sz="1800" dirty="0" smtClean="0"/>
          </a:p>
          <a:p>
            <a:pPr marL="400050" indent="-4000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de-DE" sz="1800" dirty="0" smtClean="0"/>
              <a:t>Zusammenfassung</a:t>
            </a:r>
          </a:p>
          <a:p>
            <a:pPr marL="400050" lvl="1" indent="0" eaLnBrk="1" fontAlgn="auto" hangingPunct="1">
              <a:spcAft>
                <a:spcPts val="0"/>
              </a:spcAft>
              <a:buNone/>
              <a:defRPr/>
            </a:pPr>
            <a:endParaRPr lang="de-DE" sz="1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18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CF4C33-68C8-4EBA-BD4D-644A7636702B}" type="slidenum">
              <a:rPr lang="de-DE" smtClean="0"/>
              <a:pPr>
                <a:defRPr/>
              </a:pPr>
              <a:t>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0969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662" y="439781"/>
            <a:ext cx="8229600" cy="720000"/>
          </a:xfrm>
          <a:solidFill>
            <a:schemeClr val="bg1"/>
          </a:solidFill>
        </p:spPr>
        <p:txBody>
          <a:bodyPr/>
          <a:lstStyle/>
          <a:p>
            <a:r>
              <a:rPr lang="de-DE" dirty="0"/>
              <a:t>Mögliche Bewertungsansätze – von den Umsatzerlösen zum Wert des Eigenkapitals</a:t>
            </a:r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800913"/>
              </p:ext>
            </p:extLst>
          </p:nvPr>
        </p:nvGraphicFramePr>
        <p:xfrm>
          <a:off x="458280" y="1430339"/>
          <a:ext cx="8227440" cy="4779482"/>
        </p:xfrm>
        <a:graphic>
          <a:graphicData uri="http://schemas.openxmlformats.org/drawingml/2006/table">
            <a:tbl>
              <a:tblPr firstRow="1" firstCol="1" bandRow="1"/>
              <a:tblGrid>
                <a:gridCol w="2307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4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33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78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487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172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210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 </a:t>
                      </a:r>
                      <a:r>
                        <a:rPr lang="de-DE" sz="1200" b="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Bewertungsergebnis</a:t>
                      </a:r>
                      <a:endParaRPr lang="de-DE" sz="12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Überschuss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</a:t>
                      </a:r>
                      <a:r>
                        <a:rPr lang="de-DE" sz="1200" b="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</a:t>
                      </a:r>
                      <a:endParaRPr lang="de-DE" sz="12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</a:t>
                      </a:r>
                      <a:r>
                        <a:rPr lang="de-DE" sz="1200" b="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CM</a:t>
                      </a:r>
                      <a:endParaRPr lang="de-DE" sz="12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</a:t>
                      </a:r>
                      <a:r>
                        <a:rPr lang="de-DE" sz="1200" b="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OCF,bt</a:t>
                      </a:r>
                      <a:endParaRPr lang="de-DE" sz="12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</a:t>
                      </a:r>
                      <a:r>
                        <a:rPr lang="de-DE" sz="1200" b="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U,bt</a:t>
                      </a:r>
                      <a:endParaRPr lang="de-DE" sz="12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</a:t>
                      </a:r>
                      <a:r>
                        <a:rPr lang="de-DE" sz="1200" b="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U</a:t>
                      </a:r>
                      <a:endParaRPr lang="de-DE" sz="12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</a:t>
                      </a:r>
                      <a:r>
                        <a:rPr lang="de-DE" sz="1200" b="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L</a:t>
                      </a:r>
                      <a:endParaRPr lang="de-DE" sz="12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3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Umsatzerlös (Sales) = n∙p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r</a:t>
                      </a:r>
                      <a:r>
                        <a:rPr lang="de-DE" sz="1200" b="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</a:t>
                      </a:r>
                      <a:endParaRPr lang="de-DE" sz="12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</a:t>
                      </a:r>
                      <a:r>
                        <a:rPr lang="de-DE" sz="1200" b="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U</a:t>
                      </a: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/Sales-Multiplikator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</a:t>
                      </a:r>
                      <a:r>
                        <a:rPr lang="de-DE" sz="1200" b="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L</a:t>
                      </a: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/Sales-Multiplikator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Price-Sales-Multiplikator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10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Deckungsbeitrag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</a:t>
                      </a: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Contribution margin) = n∙p∙m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r</a:t>
                      </a:r>
                      <a:r>
                        <a:rPr lang="de-DE" sz="1200" b="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CM</a:t>
                      </a:r>
                      <a:endParaRPr lang="de-DE" sz="12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</a:t>
                      </a:r>
                      <a:r>
                        <a:rPr lang="de-DE" sz="1200" b="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L</a:t>
                      </a: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/CM-Multiplikator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Price-CM-Multiplikator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10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OCF</a:t>
                      </a:r>
                      <a:r>
                        <a:rPr lang="de-DE" sz="1200" b="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bT</a:t>
                      </a: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= n∙p∙m-C</a:t>
                      </a:r>
                      <a:r>
                        <a:rPr lang="de-DE" sz="1200" b="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fix</a:t>
                      </a:r>
                      <a:endParaRPr lang="de-DE" sz="12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r</a:t>
                      </a:r>
                      <a:r>
                        <a:rPr lang="de-DE" sz="1200" b="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OCF</a:t>
                      </a:r>
                      <a:endParaRPr lang="de-DE" sz="12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Price-OCF-Multiplikator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10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FCF</a:t>
                      </a:r>
                      <a:r>
                        <a:rPr lang="en-US" sz="1200" b="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U,bT</a:t>
                      </a:r>
                      <a:r>
                        <a:rPr lang="en-US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=  n∙p∙m-C</a:t>
                      </a:r>
                      <a:r>
                        <a:rPr lang="en-US" sz="1200" b="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fix</a:t>
                      </a:r>
                      <a:r>
                        <a:rPr lang="en-US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-I</a:t>
                      </a:r>
                      <a:endParaRPr lang="de-DE" sz="12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r</a:t>
                      </a:r>
                      <a:r>
                        <a:rPr lang="de-DE" sz="1200" b="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FCFUbt</a:t>
                      </a:r>
                      <a:endParaRPr lang="de-DE" sz="12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WACC</a:t>
                      </a:r>
                      <a:r>
                        <a:rPr lang="de-DE" sz="1200" b="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bt</a:t>
                      </a: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| WACC-Ansatz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…</a:t>
                      </a:r>
                      <a:endParaRPr lang="de-DE" sz="12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10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FCF</a:t>
                      </a:r>
                      <a:r>
                        <a:rPr lang="de-DE" sz="1200" b="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U</a:t>
                      </a:r>
                      <a:endParaRPr lang="de-DE" sz="12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r</a:t>
                      </a:r>
                      <a:r>
                        <a:rPr lang="de-DE" sz="1200" b="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U</a:t>
                      </a: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| APV-Ansatz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WACC | WACC-Ansatz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</a:t>
                      </a:r>
                      <a:r>
                        <a:rPr lang="de-DE" sz="1200" b="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</a:t>
                      </a: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| Ansatz 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92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FCF</a:t>
                      </a:r>
                      <a:r>
                        <a:rPr lang="de-DE" sz="1200" b="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U </a:t>
                      </a: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+ </a:t>
                      </a:r>
                      <a:r>
                        <a:rPr lang="de-DE" sz="1200" b="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</a:t>
                      </a:r>
                      <a:r>
                        <a:rPr lang="el-GR" sz="1200" b="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τ</a:t>
                      </a:r>
                      <a:r>
                        <a:rPr lang="de-DE" sz="1200" b="0" baseline="-25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</a:t>
                      </a:r>
                      <a:r>
                        <a:rPr lang="de-DE" sz="1200" b="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</a:t>
                      </a:r>
                      <a:endParaRPr lang="de-DE" sz="12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</a:t>
                      </a:r>
                      <a:r>
                        <a:rPr lang="de-DE" sz="1200" b="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IV</a:t>
                      </a: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| Ansatz IV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WACC* | CCF-Ansatz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</a:t>
                      </a:r>
                      <a:r>
                        <a:rPr lang="de-DE" sz="1200" b="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II</a:t>
                      </a: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| Ansatz II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3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FCF</a:t>
                      </a:r>
                      <a:r>
                        <a:rPr lang="de-DE" sz="1200" b="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L</a:t>
                      </a: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= FCF</a:t>
                      </a:r>
                      <a:r>
                        <a:rPr lang="de-DE" sz="1200" b="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U </a:t>
                      </a: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- iD + </a:t>
                      </a:r>
                      <a:r>
                        <a:rPr lang="de-DE" sz="1200" b="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</a:t>
                      </a:r>
                      <a:r>
                        <a:rPr lang="el-GR" sz="1200" b="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τ</a:t>
                      </a:r>
                      <a:r>
                        <a:rPr lang="de-DE" sz="1200" b="0" baseline="-25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</a:t>
                      </a:r>
                      <a:r>
                        <a:rPr lang="de-DE" sz="1200" b="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</a:t>
                      </a:r>
                      <a:endParaRPr lang="de-DE" sz="12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</a:t>
                      </a:r>
                      <a:r>
                        <a:rPr lang="de-DE" sz="1200" b="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</a:t>
                      </a: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| Ansatz 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</a:t>
                      </a:r>
                      <a:r>
                        <a:rPr lang="de-DE" sz="1200" b="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III</a:t>
                      </a: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| Ansatz III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r</a:t>
                      </a:r>
                      <a:r>
                        <a:rPr lang="de-DE" sz="1200" b="0" baseline="-25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L</a:t>
                      </a:r>
                      <a:r>
                        <a:rPr lang="de-DE" sz="1200" b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| FTE-Ansatz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83231-44E0-4629-A8FD-902F4E72B455}" type="slidenum">
              <a:rPr lang="de-DE" smtClean="0"/>
              <a:pPr>
                <a:defRPr/>
              </a:pPr>
              <a:t>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629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662" y="439781"/>
            <a:ext cx="8229600" cy="720000"/>
          </a:xfrm>
          <a:solidFill>
            <a:schemeClr val="bg1"/>
          </a:solidFill>
        </p:spPr>
        <p:txBody>
          <a:bodyPr/>
          <a:lstStyle/>
          <a:p>
            <a:r>
              <a:rPr lang="de-DE" smtClean="0"/>
              <a:t>Folgerungen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83231-44E0-4629-A8FD-902F4E72B455}" type="slidenum">
              <a:rPr lang="de-DE" smtClean="0"/>
              <a:pPr>
                <a:defRPr/>
              </a:pPr>
              <a:t>26</a:t>
            </a:fld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Das Wertadditivitätsprinzip ermöglicht es, allgemeine </a:t>
            </a:r>
            <a:r>
              <a:rPr lang="de-DE" dirty="0"/>
              <a:t>Ansätze zur Bewertung unterschiedlich riskanter Teilzahlungsströme, </a:t>
            </a:r>
            <a:r>
              <a:rPr lang="de-DE" dirty="0" smtClean="0"/>
              <a:t>einen </a:t>
            </a:r>
            <a:r>
              <a:rPr lang="de-DE" dirty="0"/>
              <a:t>DCF-Baukasten, entwickeln. </a:t>
            </a:r>
            <a:endParaRPr lang="de-DE" dirty="0" smtClean="0"/>
          </a:p>
          <a:p>
            <a:r>
              <a:rPr lang="de-DE" dirty="0" smtClean="0"/>
              <a:t>Es sind Ansätze ableitbar, </a:t>
            </a:r>
            <a:r>
              <a:rPr lang="de-DE" dirty="0"/>
              <a:t>die Teile der bewertungsrelevanten Überschüsse in den Nenner, also in den Diskontierungssatz, verlagern und so zum Bewertungsergebnis springen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Ansätze die auf einen „zurück rudernden“ Diskontierungssatz zurückgreifen sind technisch zwar möglich, </a:t>
            </a:r>
            <a:r>
              <a:rPr lang="de-DE" dirty="0"/>
              <a:t>aber m.E. uninteressant. </a:t>
            </a:r>
            <a:endParaRPr lang="de-DE" dirty="0" smtClean="0"/>
          </a:p>
          <a:p>
            <a:r>
              <a:rPr lang="de-DE" dirty="0"/>
              <a:t>D</a:t>
            </a:r>
            <a:r>
              <a:rPr lang="de-DE" dirty="0" smtClean="0"/>
              <a:t>ie abgeleiteten allgemeinen </a:t>
            </a:r>
            <a:r>
              <a:rPr lang="de-DE" dirty="0"/>
              <a:t>Zusammenhänge </a:t>
            </a:r>
            <a:r>
              <a:rPr lang="de-DE" dirty="0" smtClean="0"/>
              <a:t>lassen sich auf </a:t>
            </a:r>
            <a:r>
              <a:rPr lang="de-DE" dirty="0"/>
              <a:t>andere Herausforderungen wie z.B. die Integration von Finanzierungsleasing oder Rückstellungen in die Unternehmensbewertung übertragen</a:t>
            </a:r>
            <a:r>
              <a:rPr lang="de-DE" dirty="0" smtClean="0"/>
              <a:t>.</a:t>
            </a:r>
          </a:p>
          <a:p>
            <a:r>
              <a:rPr lang="de-DE" dirty="0"/>
              <a:t>Zudem lassen sich Ansätze, die vom Standardvorgehen abweichen, einordnen und auf Konsistenz </a:t>
            </a:r>
            <a:r>
              <a:rPr lang="de-DE" smtClean="0"/>
              <a:t>prüfen.</a:t>
            </a:r>
          </a:p>
        </p:txBody>
      </p:sp>
    </p:spTree>
    <p:extLst>
      <p:ext uri="{BB962C8B-B14F-4D97-AF65-F5344CB8AC3E}">
        <p14:creationId xmlns:p14="http://schemas.microsoft.com/office/powerpoint/2010/main" val="318226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Literaturverzeichnis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1792" y="1147126"/>
            <a:ext cx="8302008" cy="504342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endParaRPr lang="de-DE" sz="1000"/>
          </a:p>
          <a:p>
            <a:pPr marL="0" indent="0">
              <a:buNone/>
            </a:pPr>
            <a:r>
              <a:rPr lang="de-DE" sz="1000"/>
              <a:t>Drukarczyk, J., und Schüler, A. </a:t>
            </a:r>
            <a:r>
              <a:rPr lang="de-DE" sz="1000" smtClean="0"/>
              <a:t>2016. </a:t>
            </a:r>
            <a:r>
              <a:rPr lang="de-DE" sz="1000" i="1" smtClean="0"/>
              <a:t>Unternehmensbewertung</a:t>
            </a:r>
            <a:r>
              <a:rPr lang="de-DE" sz="1000" smtClean="0"/>
              <a:t>. 7. Auflage.</a:t>
            </a:r>
            <a:endParaRPr lang="de-DE" sz="1000"/>
          </a:p>
          <a:p>
            <a:pPr marL="0" indent="0">
              <a:buNone/>
            </a:pPr>
            <a:r>
              <a:rPr lang="de-DE" sz="1000" smtClean="0"/>
              <a:t>Drukarczyk, J., und Schüler, A. 2017. „Eröffnungsgründe</a:t>
            </a:r>
            <a:r>
              <a:rPr lang="de-DE" sz="1000"/>
              <a:t>: drohende Zahlungsunfähigkeit und </a:t>
            </a:r>
            <a:r>
              <a:rPr lang="de-DE" sz="1000" smtClean="0"/>
              <a:t>Überschuldung“. </a:t>
            </a:r>
            <a:r>
              <a:rPr lang="de-DE" sz="1000" i="1"/>
              <a:t>Zeitschrift für das gesamte Insolvenzrecht (ZInsO)</a:t>
            </a:r>
            <a:r>
              <a:rPr lang="de-DE" sz="1000"/>
              <a:t>, </a:t>
            </a:r>
            <a:r>
              <a:rPr lang="de-DE" sz="1000" smtClean="0"/>
              <a:t>20:61-67.</a:t>
            </a:r>
            <a:endParaRPr lang="de-DE" sz="1000"/>
          </a:p>
          <a:p>
            <a:pPr marL="0" indent="0">
              <a:buNone/>
            </a:pPr>
            <a:r>
              <a:rPr lang="en-US" sz="1000" smtClean="0"/>
              <a:t>Fernandez </a:t>
            </a:r>
            <a:r>
              <a:rPr lang="en-US" sz="1000" dirty="0"/>
              <a:t>P. 2008. “Equivalence of Ten Different Methods for Valuing Companies by Cash Flow Discounting.” University of Navarra Working Paper.</a:t>
            </a:r>
            <a:endParaRPr lang="de-DE" sz="1000" dirty="0"/>
          </a:p>
          <a:p>
            <a:pPr marL="0" indent="0">
              <a:buNone/>
            </a:pPr>
            <a:r>
              <a:rPr lang="en-US" sz="1000" dirty="0"/>
              <a:t>Haley, C. W., and L. D. Schall. 1979. </a:t>
            </a:r>
            <a:r>
              <a:rPr lang="en-US" sz="1000" i="1" dirty="0"/>
              <a:t>The Theory of Financial Decisions</a:t>
            </a:r>
            <a:r>
              <a:rPr lang="en-US" sz="1000" dirty="0"/>
              <a:t>, 2nd ed. New York: McGraw-Hill.</a:t>
            </a:r>
            <a:endParaRPr lang="de-DE" sz="1000" dirty="0"/>
          </a:p>
          <a:p>
            <a:pPr marL="0" indent="0">
              <a:buNone/>
            </a:pPr>
            <a:r>
              <a:rPr lang="en-US" sz="1000" dirty="0"/>
              <a:t>Harris, R. S., and J. J. Pringle. 1985. “Risk-Adjusted Discount Rates – Extensions from the Average-Risk Case.” </a:t>
            </a:r>
            <a:r>
              <a:rPr lang="en-US" sz="1000" i="1" dirty="0"/>
              <a:t>Journal of Financial Research</a:t>
            </a:r>
            <a:r>
              <a:rPr lang="en-US" sz="1000" dirty="0"/>
              <a:t> 8:237-244.</a:t>
            </a:r>
            <a:endParaRPr lang="de-DE" sz="1000" dirty="0"/>
          </a:p>
          <a:p>
            <a:pPr marL="0" indent="0">
              <a:buNone/>
            </a:pPr>
            <a:r>
              <a:rPr lang="en-US" sz="1000" dirty="0"/>
              <a:t>Hill, N. C., and B. K. Stone. 1980. “Accounting Betas, Systematic Operating Risk, and Financial Leverage: A Risk-Composition Approach to the Determinants of Systematic Risk.” </a:t>
            </a:r>
            <a:r>
              <a:rPr lang="en-US" sz="1000" i="1" dirty="0"/>
              <a:t>Journal of Financial and Quantitative Analysis </a:t>
            </a:r>
            <a:r>
              <a:rPr lang="en-US" sz="1000" dirty="0"/>
              <a:t>15:595-637.</a:t>
            </a:r>
            <a:endParaRPr lang="de-DE" sz="1000" dirty="0"/>
          </a:p>
          <a:p>
            <a:pPr marL="0" indent="0">
              <a:buNone/>
            </a:pPr>
            <a:r>
              <a:rPr lang="en-US" sz="1000" dirty="0"/>
              <a:t>Holthausen, R. W., and M. E. Zmijewski. 2012. “Valuation with Market Multiples: How to Avoid Pitfalls When Identifying and Using Comparable Companies.” </a:t>
            </a:r>
            <a:r>
              <a:rPr lang="en-US" sz="1000" i="1" dirty="0"/>
              <a:t>Journal of Applied Corporate Finance</a:t>
            </a:r>
            <a:r>
              <a:rPr lang="en-US" sz="1000" dirty="0"/>
              <a:t> 24(3):26-38.</a:t>
            </a:r>
            <a:endParaRPr lang="de-DE" sz="1000" dirty="0"/>
          </a:p>
          <a:p>
            <a:pPr marL="0" indent="0">
              <a:buNone/>
            </a:pPr>
            <a:r>
              <a:rPr lang="en-US" sz="1000" dirty="0"/>
              <a:t>Inselbag, I., and H. Kaufold. 1997. “Two DCF Approaches for Valuing Companies under Alternative Financing Strategies.” </a:t>
            </a:r>
            <a:r>
              <a:rPr lang="en-US" sz="1000" i="1" dirty="0"/>
              <a:t>Journal of Applied Corporate Finance</a:t>
            </a:r>
            <a:r>
              <a:rPr lang="en-US" sz="1000" dirty="0"/>
              <a:t> 10:114-120.</a:t>
            </a:r>
            <a:endParaRPr lang="de-DE" sz="1000" dirty="0"/>
          </a:p>
          <a:p>
            <a:pPr marL="0" indent="0">
              <a:buNone/>
            </a:pPr>
            <a:r>
              <a:rPr lang="en-US" sz="1000" dirty="0" smtClean="0"/>
              <a:t>Miles</a:t>
            </a:r>
            <a:r>
              <a:rPr lang="en-US" sz="1000" dirty="0"/>
              <a:t>, J. A., and J. R. Ezzell. 1980. “The Weighted Average Cost of Capital, Perfect Capital Markets, and Project Life: A Clarification.” </a:t>
            </a:r>
            <a:r>
              <a:rPr lang="en-US" sz="1000" i="1" dirty="0"/>
              <a:t>Journal of Financial and Quantitative Analysis</a:t>
            </a:r>
            <a:r>
              <a:rPr lang="en-US" sz="1000" dirty="0"/>
              <a:t> 15:719-730.</a:t>
            </a:r>
            <a:endParaRPr lang="de-DE" sz="1000" dirty="0"/>
          </a:p>
          <a:p>
            <a:pPr marL="0" indent="0">
              <a:buNone/>
            </a:pPr>
            <a:r>
              <a:rPr lang="en-US" sz="1000" dirty="0"/>
              <a:t>Modigliani, F., and M. Miller. 1958. “The Cost of Capital, Corporation Finance and The Theory of Investment.” </a:t>
            </a:r>
            <a:r>
              <a:rPr lang="en-US" sz="1000" i="1" dirty="0"/>
              <a:t>The American Economic Review</a:t>
            </a:r>
            <a:r>
              <a:rPr lang="en-US" sz="1000" dirty="0"/>
              <a:t> 48:261-297.</a:t>
            </a:r>
            <a:endParaRPr lang="de-DE" sz="1000" dirty="0"/>
          </a:p>
          <a:p>
            <a:pPr marL="0" indent="0">
              <a:buNone/>
            </a:pPr>
            <a:r>
              <a:rPr lang="en-US" sz="1000" dirty="0"/>
              <a:t>Modigliani, F., and M. Miller. 1963. “Corporate Income Taxes and the Cost of Capital: A Correction.” </a:t>
            </a:r>
            <a:r>
              <a:rPr lang="en-US" sz="1000" i="1" dirty="0"/>
              <a:t>The American Economic Review</a:t>
            </a:r>
            <a:r>
              <a:rPr lang="en-US" sz="1000" dirty="0"/>
              <a:t> 53:433-443.</a:t>
            </a:r>
            <a:endParaRPr lang="de-DE" sz="1000" dirty="0"/>
          </a:p>
          <a:p>
            <a:pPr marL="0" indent="0">
              <a:buNone/>
            </a:pPr>
            <a:r>
              <a:rPr lang="en-US" sz="1000" dirty="0"/>
              <a:t>Oded, J., and M. Allen. 2007. “Reconciling DCF Valuation Methodologies.” </a:t>
            </a:r>
            <a:r>
              <a:rPr lang="en-US" sz="1000" i="1" dirty="0"/>
              <a:t>Journal of Applied Finance</a:t>
            </a:r>
            <a:r>
              <a:rPr lang="en-US" sz="1000" dirty="0"/>
              <a:t> 17:21-32.</a:t>
            </a:r>
            <a:endParaRPr lang="de-DE" sz="1000" dirty="0"/>
          </a:p>
          <a:p>
            <a:pPr marL="0" indent="0">
              <a:buNone/>
            </a:pPr>
            <a:r>
              <a:rPr lang="en-US" sz="1000" dirty="0" smtClean="0"/>
              <a:t>Ruback</a:t>
            </a:r>
            <a:r>
              <a:rPr lang="en-US" sz="1000" dirty="0"/>
              <a:t>, R. S. 2002. “Capital Cash Flows: A Simple Approach to Valuing Risky Cash Flows.” </a:t>
            </a:r>
            <a:r>
              <a:rPr lang="en-US" sz="1000" i="1" dirty="0"/>
              <a:t>Financial Management</a:t>
            </a:r>
            <a:r>
              <a:rPr lang="en-US" sz="1000" dirty="0"/>
              <a:t> 31:85-103.</a:t>
            </a:r>
            <a:endParaRPr lang="de-DE" sz="1000" dirty="0"/>
          </a:p>
          <a:p>
            <a:pPr marL="0" indent="0">
              <a:buNone/>
            </a:pPr>
            <a:r>
              <a:rPr lang="en-US" sz="1000" dirty="0"/>
              <a:t>Schall, L. D. 1972. “Asset Valuation, Firm Investment, and Firm Diversification.” </a:t>
            </a:r>
            <a:r>
              <a:rPr lang="en-US" sz="1000" i="1" dirty="0"/>
              <a:t>The Journal of Business</a:t>
            </a:r>
            <a:r>
              <a:rPr lang="en-US" sz="1000" dirty="0"/>
              <a:t> 45:11-28.</a:t>
            </a:r>
            <a:endParaRPr lang="de-DE" sz="1000" dirty="0"/>
          </a:p>
          <a:p>
            <a:pPr marL="0" indent="0">
              <a:buNone/>
            </a:pPr>
            <a:r>
              <a:rPr lang="de-DE" sz="1000" dirty="0"/>
              <a:t>Schüler, A. </a:t>
            </a:r>
            <a:r>
              <a:rPr lang="de-DE" sz="1000" dirty="0" smtClean="0"/>
              <a:t>2015. </a:t>
            </a:r>
            <a:r>
              <a:rPr lang="en-US" sz="1000" dirty="0" smtClean="0"/>
              <a:t>“</a:t>
            </a:r>
            <a:r>
              <a:rPr lang="de-DE" sz="1000" dirty="0" smtClean="0"/>
              <a:t>Ein </a:t>
            </a:r>
            <a:r>
              <a:rPr lang="de-DE" sz="1000" dirty="0"/>
              <a:t>DCF-Baukasten: zur Bewertung zusammengesetzter </a:t>
            </a:r>
            <a:r>
              <a:rPr lang="de-DE" sz="1000" smtClean="0"/>
              <a:t>Zahlungsströme.</a:t>
            </a:r>
            <a:r>
              <a:rPr lang="en-US" sz="1000" smtClean="0"/>
              <a:t>”</a:t>
            </a:r>
            <a:r>
              <a:rPr lang="de-DE" sz="1000" smtClean="0"/>
              <a:t> </a:t>
            </a:r>
            <a:r>
              <a:rPr lang="de-DE" sz="1000" i="1" dirty="0" smtClean="0"/>
              <a:t>Corporate Finance</a:t>
            </a:r>
            <a:r>
              <a:rPr lang="de-DE" sz="1000" dirty="0" smtClean="0"/>
              <a:t> </a:t>
            </a:r>
            <a:r>
              <a:rPr lang="de-DE" sz="1000" smtClean="0"/>
              <a:t>6:474-481.</a:t>
            </a:r>
          </a:p>
          <a:p>
            <a:pPr marL="0" indent="0">
              <a:buNone/>
            </a:pPr>
            <a:r>
              <a:rPr lang="en-US" sz="1000" smtClean="0"/>
              <a:t>Schüler, A. 2017. “</a:t>
            </a:r>
            <a:r>
              <a:rPr lang="de-DE" sz="1000" smtClean="0"/>
              <a:t>Unternehmensbewertung </a:t>
            </a:r>
            <a:r>
              <a:rPr lang="de-DE" sz="1000"/>
              <a:t>zu einem unterjährigen </a:t>
            </a:r>
            <a:r>
              <a:rPr lang="de-DE" sz="1000" smtClean="0"/>
              <a:t>Bewertungsstichtag“. Erscheint in: </a:t>
            </a:r>
            <a:r>
              <a:rPr lang="de-DE" sz="1000" i="1" smtClean="0"/>
              <a:t>Die </a:t>
            </a:r>
            <a:r>
              <a:rPr lang="de-DE" sz="1000" i="1"/>
              <a:t>Wirtschaftsprüfung</a:t>
            </a:r>
            <a:r>
              <a:rPr lang="de-DE" sz="1000" smtClean="0"/>
              <a:t>.</a:t>
            </a:r>
            <a:endParaRPr lang="en-US" sz="1000" smtClean="0"/>
          </a:p>
          <a:p>
            <a:pPr marL="0" indent="0">
              <a:buNone/>
            </a:pPr>
            <a:endParaRPr lang="de-DE" sz="1000" dirty="0"/>
          </a:p>
          <a:p>
            <a:pPr marL="177800" indent="-177800" algn="just">
              <a:spcBef>
                <a:spcPts val="100"/>
              </a:spcBef>
              <a:buNone/>
            </a:pPr>
            <a:endParaRPr lang="en-US" sz="900" dirty="0"/>
          </a:p>
          <a:p>
            <a:pPr marL="177800" indent="-177800" algn="just">
              <a:spcBef>
                <a:spcPts val="100"/>
              </a:spcBef>
              <a:buNone/>
            </a:pPr>
            <a:r>
              <a:rPr lang="de-DE" sz="900" i="1" dirty="0" smtClean="0"/>
              <a:t> </a:t>
            </a:r>
            <a:endParaRPr lang="de-DE" sz="900" dirty="0" smtClean="0"/>
          </a:p>
          <a:p>
            <a:pPr marL="177800" indent="-177800" algn="just">
              <a:spcBef>
                <a:spcPts val="100"/>
              </a:spcBef>
              <a:buNone/>
            </a:pPr>
            <a:endParaRPr lang="en-US" sz="900" i="1" dirty="0" smtClean="0"/>
          </a:p>
          <a:p>
            <a:pPr marL="177800" indent="-177800" algn="just">
              <a:spcBef>
                <a:spcPts val="100"/>
              </a:spcBef>
              <a:buNone/>
            </a:pPr>
            <a:endParaRPr lang="de-DE" sz="900" dirty="0"/>
          </a:p>
          <a:p>
            <a:pPr marL="0" indent="0" algn="just" defTabSz="355600">
              <a:lnSpc>
                <a:spcPct val="150000"/>
              </a:lnSpc>
              <a:spcBef>
                <a:spcPts val="100"/>
              </a:spcBef>
              <a:buNone/>
            </a:pPr>
            <a:endParaRPr lang="de-DE" sz="900" i="1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83231-44E0-4629-A8FD-902F4E72B455}" type="slidenum">
              <a:rPr lang="de-DE" smtClean="0"/>
              <a:pPr>
                <a:defRPr/>
              </a:pPr>
              <a:t>27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3468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Symbol- und Abkürzungsverzeichnis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2920" y="1162594"/>
            <a:ext cx="3995082" cy="48383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1050" dirty="0" smtClean="0"/>
              <a:t>A	Teilzahlungsstrom</a:t>
            </a:r>
          </a:p>
          <a:p>
            <a:pPr marL="0" indent="0">
              <a:buNone/>
            </a:pPr>
            <a:r>
              <a:rPr lang="de-DE" sz="1050" dirty="0" smtClean="0"/>
              <a:t>APV</a:t>
            </a:r>
            <a:r>
              <a:rPr lang="de-DE" sz="1050" dirty="0"/>
              <a:t>	Adjusted Present </a:t>
            </a:r>
            <a:r>
              <a:rPr lang="de-DE" sz="1050" dirty="0" smtClean="0"/>
              <a:t>Value</a:t>
            </a:r>
          </a:p>
          <a:p>
            <a:pPr marL="0" indent="0">
              <a:buNone/>
            </a:pPr>
            <a:r>
              <a:rPr lang="de-DE" sz="1050" dirty="0" smtClean="0"/>
              <a:t>B	Teilzahlungsstrom</a:t>
            </a:r>
          </a:p>
          <a:p>
            <a:pPr marL="0" indent="0">
              <a:buNone/>
            </a:pPr>
            <a:r>
              <a:rPr lang="de-DE" sz="1050" smtClean="0"/>
              <a:t>B</a:t>
            </a:r>
            <a:r>
              <a:rPr lang="de-DE" sz="1050" dirty="0" smtClean="0"/>
              <a:t>	Steuervorteil der Fremdfinanzierung</a:t>
            </a:r>
            <a:endParaRPr lang="de-DE" sz="1050" dirty="0"/>
          </a:p>
          <a:p>
            <a:pPr marL="0" indent="0">
              <a:buNone/>
            </a:pPr>
            <a:r>
              <a:rPr lang="de-DE" sz="1050" dirty="0"/>
              <a:t>C	</a:t>
            </a:r>
            <a:r>
              <a:rPr lang="de-DE" sz="1050" dirty="0" smtClean="0"/>
              <a:t>Gesamtzahlungsstrom</a:t>
            </a:r>
          </a:p>
          <a:p>
            <a:pPr marL="0" indent="0">
              <a:buNone/>
            </a:pPr>
            <a:r>
              <a:rPr lang="de-DE" sz="1050" dirty="0" smtClean="0"/>
              <a:t>CF	Teilzahlungsstrom (allgemein)</a:t>
            </a:r>
          </a:p>
          <a:p>
            <a:pPr marL="0" indent="0">
              <a:buNone/>
            </a:pPr>
            <a:r>
              <a:rPr lang="de-DE" sz="1050" dirty="0" smtClean="0"/>
              <a:t>C</a:t>
            </a:r>
            <a:r>
              <a:rPr lang="de-DE" sz="1050" baseline="-25000" dirty="0" smtClean="0"/>
              <a:t>fix</a:t>
            </a:r>
            <a:r>
              <a:rPr lang="de-DE" sz="1050" dirty="0" smtClean="0"/>
              <a:t>	Fixkosten</a:t>
            </a:r>
          </a:p>
          <a:p>
            <a:pPr marL="0" indent="0">
              <a:buNone/>
            </a:pPr>
            <a:r>
              <a:rPr lang="de-DE" sz="1050" dirty="0"/>
              <a:t>D	Marktwert des </a:t>
            </a:r>
            <a:r>
              <a:rPr lang="de-DE" sz="1050" dirty="0" smtClean="0"/>
              <a:t>Fremdkapitals</a:t>
            </a:r>
          </a:p>
          <a:p>
            <a:pPr marL="0" indent="0">
              <a:buNone/>
            </a:pPr>
            <a:r>
              <a:rPr lang="de-DE" sz="1050" dirty="0" smtClean="0"/>
              <a:t>DB	Deckungsbeitrag </a:t>
            </a:r>
          </a:p>
          <a:p>
            <a:pPr marL="0" indent="0">
              <a:buNone/>
            </a:pPr>
            <a:r>
              <a:rPr lang="de-DE" sz="1050" dirty="0" smtClean="0"/>
              <a:t>DKS	Diskontierungssatz</a:t>
            </a:r>
            <a:endParaRPr lang="de-DE" sz="1050" dirty="0"/>
          </a:p>
          <a:p>
            <a:pPr marL="0" indent="0">
              <a:buNone/>
            </a:pPr>
            <a:r>
              <a:rPr lang="de-DE" sz="1050" dirty="0" smtClean="0"/>
              <a:t>d</a:t>
            </a:r>
            <a:r>
              <a:rPr lang="de-DE" sz="1050" baseline="-25000" dirty="0" smtClean="0"/>
              <a:t>A</a:t>
            </a:r>
            <a:r>
              <a:rPr lang="de-DE" sz="1050" dirty="0" smtClean="0"/>
              <a:t>	DKS Teilzahlungsstrom A</a:t>
            </a:r>
          </a:p>
          <a:p>
            <a:pPr marL="0" indent="0">
              <a:buNone/>
            </a:pPr>
            <a:r>
              <a:rPr lang="de-DE" sz="1050" dirty="0" smtClean="0"/>
              <a:t>d</a:t>
            </a:r>
            <a:r>
              <a:rPr lang="de-DE" sz="1050" baseline="-25000" dirty="0" smtClean="0"/>
              <a:t>B</a:t>
            </a:r>
            <a:r>
              <a:rPr lang="de-DE" sz="1050" dirty="0"/>
              <a:t>	</a:t>
            </a:r>
            <a:r>
              <a:rPr lang="de-DE" sz="1050" dirty="0" smtClean="0"/>
              <a:t>DKS Teilzahlungsstrom B</a:t>
            </a:r>
            <a:endParaRPr lang="de-DE" sz="1050" dirty="0"/>
          </a:p>
          <a:p>
            <a:pPr marL="0" indent="0">
              <a:buNone/>
            </a:pPr>
            <a:r>
              <a:rPr lang="de-DE" sz="1050" dirty="0" smtClean="0"/>
              <a:t>d</a:t>
            </a:r>
            <a:r>
              <a:rPr lang="de-DE" sz="1050" baseline="-25000" dirty="0" smtClean="0"/>
              <a:t>C</a:t>
            </a:r>
            <a:r>
              <a:rPr lang="de-DE" sz="1050" dirty="0"/>
              <a:t>	</a:t>
            </a:r>
            <a:r>
              <a:rPr lang="de-DE" sz="1050" dirty="0" smtClean="0"/>
              <a:t>DKS Gesamtzahlungsstrom C</a:t>
            </a:r>
          </a:p>
          <a:p>
            <a:pPr marL="0" indent="0">
              <a:buNone/>
            </a:pPr>
            <a:r>
              <a:rPr lang="de-DE" sz="1050" dirty="0" smtClean="0"/>
              <a:t>d</a:t>
            </a:r>
            <a:r>
              <a:rPr lang="de-DE" sz="1050" baseline="-25000" dirty="0" smtClean="0"/>
              <a:t>D</a:t>
            </a:r>
            <a:r>
              <a:rPr lang="de-DE" sz="1050" dirty="0"/>
              <a:t>	</a:t>
            </a:r>
            <a:r>
              <a:rPr lang="de-DE" sz="1050" dirty="0" smtClean="0"/>
              <a:t>DKS Gesamtzahlungsstrom bei Fremdfinanz.</a:t>
            </a:r>
          </a:p>
          <a:p>
            <a:pPr marL="0" indent="0">
              <a:buNone/>
            </a:pPr>
            <a:r>
              <a:rPr lang="de-DE" sz="1050" dirty="0" smtClean="0"/>
              <a:t>d</a:t>
            </a:r>
            <a:r>
              <a:rPr lang="de-DE" sz="1050" baseline="-25000" dirty="0"/>
              <a:t>I</a:t>
            </a:r>
            <a:r>
              <a:rPr lang="de-DE" sz="1050" baseline="-25000" dirty="0" smtClean="0"/>
              <a:t> </a:t>
            </a:r>
            <a:r>
              <a:rPr lang="de-DE" sz="1050" dirty="0"/>
              <a:t>	</a:t>
            </a:r>
            <a:r>
              <a:rPr lang="de-DE" sz="1050" dirty="0" smtClean="0"/>
              <a:t>Barwertfaktor Ansatz I</a:t>
            </a:r>
          </a:p>
          <a:p>
            <a:pPr marL="0" indent="0">
              <a:buNone/>
            </a:pPr>
            <a:r>
              <a:rPr lang="de-DE" sz="1050" dirty="0" smtClean="0"/>
              <a:t>d</a:t>
            </a:r>
            <a:r>
              <a:rPr lang="de-DE" sz="1050" baseline="-25000" dirty="0" smtClean="0"/>
              <a:t>II </a:t>
            </a:r>
            <a:r>
              <a:rPr lang="de-DE" sz="1050" dirty="0"/>
              <a:t>	Barwertfaktor Ansatz </a:t>
            </a:r>
            <a:r>
              <a:rPr lang="de-DE" sz="1050" dirty="0" smtClean="0"/>
              <a:t>II</a:t>
            </a:r>
          </a:p>
          <a:p>
            <a:pPr marL="0" indent="0">
              <a:buNone/>
            </a:pPr>
            <a:r>
              <a:rPr lang="de-DE" sz="1050" dirty="0" smtClean="0"/>
              <a:t>d</a:t>
            </a:r>
            <a:r>
              <a:rPr lang="de-DE" sz="1050" baseline="-25000" dirty="0" smtClean="0"/>
              <a:t>j </a:t>
            </a:r>
            <a:r>
              <a:rPr lang="de-DE" sz="1050" dirty="0"/>
              <a:t>	</a:t>
            </a:r>
            <a:r>
              <a:rPr lang="de-DE" sz="1050" dirty="0" smtClean="0"/>
              <a:t>Teildiskontierungssatz</a:t>
            </a:r>
          </a:p>
          <a:p>
            <a:pPr marL="0" indent="0">
              <a:buNone/>
            </a:pPr>
            <a:r>
              <a:rPr lang="de-DE" sz="1050" dirty="0" smtClean="0"/>
              <a:t>d</a:t>
            </a:r>
            <a:r>
              <a:rPr lang="de-DE" sz="1050" baseline="-25000" dirty="0" smtClean="0"/>
              <a:t>G </a:t>
            </a:r>
            <a:r>
              <a:rPr lang="de-DE" sz="1050" dirty="0"/>
              <a:t>	</a:t>
            </a:r>
            <a:r>
              <a:rPr lang="de-DE" sz="1050" dirty="0" smtClean="0"/>
              <a:t>Gesamtdiskontierungssatz</a:t>
            </a:r>
          </a:p>
          <a:p>
            <a:pPr marL="0" indent="0">
              <a:buNone/>
            </a:pPr>
            <a:r>
              <a:rPr lang="de-DE" sz="1050" dirty="0"/>
              <a:t>E	Marktwert des </a:t>
            </a:r>
            <a:r>
              <a:rPr lang="de-DE" sz="1050" dirty="0" smtClean="0"/>
              <a:t>Eigenkapitals</a:t>
            </a:r>
          </a:p>
          <a:p>
            <a:pPr marL="0" indent="0">
              <a:buNone/>
            </a:pPr>
            <a:r>
              <a:rPr lang="de-DE" sz="1050" dirty="0" smtClean="0"/>
              <a:t>DCF</a:t>
            </a:r>
            <a:r>
              <a:rPr lang="de-DE" sz="1050" dirty="0"/>
              <a:t>	Discounted </a:t>
            </a:r>
            <a:r>
              <a:rPr lang="de-DE" sz="1050" dirty="0" smtClean="0"/>
              <a:t>Cashflow</a:t>
            </a:r>
          </a:p>
          <a:p>
            <a:pPr marL="0" indent="0">
              <a:buNone/>
            </a:pPr>
            <a:r>
              <a:rPr lang="de-DE" sz="1050" dirty="0" smtClean="0"/>
              <a:t>FCF	Free Cashflow</a:t>
            </a:r>
          </a:p>
          <a:p>
            <a:pPr marL="0" indent="0">
              <a:buNone/>
            </a:pPr>
            <a:r>
              <a:rPr lang="de-DE" sz="1050" dirty="0" smtClean="0"/>
              <a:t>FCF</a:t>
            </a:r>
            <a:r>
              <a:rPr lang="de-DE" sz="1050" baseline="-25000" dirty="0" smtClean="0"/>
              <a:t>U</a:t>
            </a:r>
            <a:r>
              <a:rPr lang="de-DE" sz="1050" dirty="0" smtClean="0"/>
              <a:t>	Free Cashflow (unlevered; bei 	Eigenfinanzierung)</a:t>
            </a:r>
          </a:p>
          <a:p>
            <a:pPr marL="0" indent="0">
              <a:buNone/>
            </a:pPr>
            <a:r>
              <a:rPr lang="de-DE" sz="1050" dirty="0" smtClean="0"/>
              <a:t>FTE 	Flow to Equity</a:t>
            </a:r>
          </a:p>
          <a:p>
            <a:pPr marL="0" indent="0">
              <a:buNone/>
            </a:pPr>
            <a:r>
              <a:rPr lang="de-DE" sz="1050" dirty="0" smtClean="0"/>
              <a:t>i</a:t>
            </a:r>
            <a:r>
              <a:rPr lang="de-DE" sz="1050" dirty="0"/>
              <a:t>	Risikolose Rendite</a:t>
            </a:r>
          </a:p>
          <a:p>
            <a:pPr marL="0" indent="0">
              <a:buNone/>
            </a:pPr>
            <a:endParaRPr lang="de-DE" sz="1050" dirty="0" smtClean="0"/>
          </a:p>
          <a:p>
            <a:pPr marL="0" indent="0">
              <a:buNone/>
            </a:pPr>
            <a:endParaRPr lang="de-DE" sz="105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83231-44E0-4629-A8FD-902F4E72B455}" type="slidenum">
              <a:rPr lang="de-DE" smtClean="0"/>
              <a:pPr>
                <a:defRPr/>
              </a:pPr>
              <a:t>28</a:t>
            </a:fld>
            <a:endParaRPr lang="de-DE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4435929" y="1189805"/>
            <a:ext cx="4296591" cy="4838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1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1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de-DE" sz="1050" dirty="0" smtClean="0"/>
              <a:t>I	Investitionsauszahlung</a:t>
            </a:r>
          </a:p>
          <a:p>
            <a:pPr marL="0" indent="0">
              <a:buFont typeface="Arial" charset="0"/>
              <a:buNone/>
            </a:pPr>
            <a:r>
              <a:rPr lang="de-DE" sz="1050" dirty="0" smtClean="0"/>
              <a:t>m	Marge</a:t>
            </a:r>
          </a:p>
          <a:p>
            <a:pPr marL="0" indent="0">
              <a:buFont typeface="Arial" charset="0"/>
              <a:buNone/>
            </a:pPr>
            <a:r>
              <a:rPr lang="de-DE" sz="1050" dirty="0" smtClean="0"/>
              <a:t>n	Menge</a:t>
            </a:r>
          </a:p>
          <a:p>
            <a:pPr marL="0" indent="0">
              <a:buFont typeface="Arial" charset="0"/>
              <a:buNone/>
            </a:pPr>
            <a:r>
              <a:rPr lang="de-DE" sz="1050" dirty="0" smtClean="0"/>
              <a:t>OCF	Operativer Cashflow</a:t>
            </a:r>
          </a:p>
          <a:p>
            <a:pPr marL="0" indent="0">
              <a:buFont typeface="Arial" charset="0"/>
              <a:buNone/>
            </a:pPr>
            <a:r>
              <a:rPr lang="de-DE" sz="1050" dirty="0" smtClean="0"/>
              <a:t>p	Preis</a:t>
            </a:r>
          </a:p>
          <a:p>
            <a:pPr marL="0" indent="0">
              <a:buFont typeface="Arial" charset="0"/>
              <a:buNone/>
            </a:pPr>
            <a:r>
              <a:rPr lang="de-DE" sz="1050" dirty="0" smtClean="0"/>
              <a:t>r</a:t>
            </a:r>
            <a:r>
              <a:rPr lang="de-DE" sz="1050" baseline="-25000" dirty="0" smtClean="0"/>
              <a:t>L	</a:t>
            </a:r>
            <a:r>
              <a:rPr lang="de-DE" sz="1050" dirty="0" smtClean="0"/>
              <a:t>Eigenkapitalkosten des verschuldeten Unternehmens</a:t>
            </a:r>
          </a:p>
          <a:p>
            <a:pPr marL="0" indent="0">
              <a:buFont typeface="Arial" charset="0"/>
              <a:buNone/>
            </a:pPr>
            <a:r>
              <a:rPr lang="de-DE" sz="1050" dirty="0" smtClean="0"/>
              <a:t>r</a:t>
            </a:r>
            <a:r>
              <a:rPr lang="de-DE" sz="1050" baseline="-25000" dirty="0" smtClean="0"/>
              <a:t>U	</a:t>
            </a:r>
            <a:r>
              <a:rPr lang="de-DE" sz="1050" dirty="0" smtClean="0"/>
              <a:t>Eigenkapitalkosten des unverschuldeten Untern.</a:t>
            </a:r>
          </a:p>
          <a:p>
            <a:pPr marL="0" indent="0">
              <a:buFont typeface="Arial" charset="0"/>
              <a:buNone/>
            </a:pPr>
            <a:r>
              <a:rPr lang="de-DE" sz="1050" dirty="0" smtClean="0"/>
              <a:t>r</a:t>
            </a:r>
            <a:r>
              <a:rPr lang="de-DE" sz="1050" baseline="-25000" dirty="0" smtClean="0"/>
              <a:t>S</a:t>
            </a:r>
            <a:r>
              <a:rPr lang="de-DE" sz="1050" dirty="0" smtClean="0"/>
              <a:t>	Kapitalkostensatz Umsatzerlöse</a:t>
            </a:r>
          </a:p>
          <a:p>
            <a:pPr marL="0" indent="0">
              <a:buFont typeface="Arial" charset="0"/>
              <a:buNone/>
            </a:pPr>
            <a:r>
              <a:rPr lang="el-GR" sz="1050" smtClean="0"/>
              <a:t>τ</a:t>
            </a:r>
            <a:r>
              <a:rPr lang="de-DE" sz="1050" baseline="-25000" dirty="0" smtClean="0"/>
              <a:t>C </a:t>
            </a:r>
            <a:r>
              <a:rPr lang="de-DE" sz="1050" dirty="0" smtClean="0"/>
              <a:t>	einfacher Unternehmensteuersatz</a:t>
            </a:r>
          </a:p>
          <a:p>
            <a:pPr marL="0" indent="0">
              <a:buFont typeface="Arial" charset="0"/>
              <a:buNone/>
            </a:pPr>
            <a:r>
              <a:rPr lang="de-DE" sz="1050" dirty="0" smtClean="0"/>
              <a:t>V</a:t>
            </a:r>
            <a:r>
              <a:rPr lang="de-DE" sz="1050" baseline="-25000" dirty="0" smtClean="0"/>
              <a:t>A</a:t>
            </a:r>
            <a:r>
              <a:rPr lang="de-DE" sz="1050" dirty="0" smtClean="0"/>
              <a:t>	Wert des Teilzahlungsstroms A</a:t>
            </a:r>
          </a:p>
          <a:p>
            <a:pPr marL="0" indent="0">
              <a:buFont typeface="Arial" charset="0"/>
              <a:buNone/>
            </a:pPr>
            <a:r>
              <a:rPr lang="de-DE" sz="1050" dirty="0" smtClean="0"/>
              <a:t>V</a:t>
            </a:r>
            <a:r>
              <a:rPr lang="de-DE" sz="1050" baseline="-25000" dirty="0" smtClean="0"/>
              <a:t>B</a:t>
            </a:r>
            <a:r>
              <a:rPr lang="de-DE" sz="1050" dirty="0" smtClean="0"/>
              <a:t>	Wert des Teilzahlungsstroms B</a:t>
            </a:r>
          </a:p>
          <a:p>
            <a:pPr marL="0" indent="0">
              <a:buFont typeface="Arial" charset="0"/>
              <a:buNone/>
            </a:pPr>
            <a:r>
              <a:rPr lang="de-DE" sz="1050" dirty="0" smtClean="0"/>
              <a:t>V</a:t>
            </a:r>
            <a:r>
              <a:rPr lang="de-DE" sz="1050" baseline="-25000" dirty="0" smtClean="0"/>
              <a:t>C</a:t>
            </a:r>
            <a:r>
              <a:rPr lang="de-DE" sz="1050" dirty="0" smtClean="0"/>
              <a:t>	Wert des Gesamtzahlungsstroms C</a:t>
            </a:r>
          </a:p>
          <a:p>
            <a:pPr marL="0" indent="0">
              <a:buFont typeface="Arial" charset="0"/>
              <a:buNone/>
            </a:pPr>
            <a:r>
              <a:rPr lang="de-DE" sz="1050" dirty="0" smtClean="0"/>
              <a:t>V</a:t>
            </a:r>
            <a:r>
              <a:rPr lang="de-DE" sz="1050" baseline="-25000" dirty="0" smtClean="0"/>
              <a:t>C,fix</a:t>
            </a:r>
            <a:r>
              <a:rPr lang="de-DE" sz="1050" dirty="0" smtClean="0"/>
              <a:t>	Wert der Fixkosten</a:t>
            </a:r>
          </a:p>
          <a:p>
            <a:pPr marL="0" indent="0">
              <a:buFont typeface="Arial" charset="0"/>
              <a:buNone/>
            </a:pPr>
            <a:r>
              <a:rPr lang="de-DE" sz="1050" dirty="0" smtClean="0"/>
              <a:t>V</a:t>
            </a:r>
            <a:r>
              <a:rPr lang="de-DE" sz="1050" baseline="-25000" dirty="0" smtClean="0"/>
              <a:t>DB</a:t>
            </a:r>
            <a:r>
              <a:rPr lang="de-DE" sz="1050" dirty="0" smtClean="0"/>
              <a:t>	Wert des Deckungsbeitrags</a:t>
            </a:r>
          </a:p>
          <a:p>
            <a:pPr marL="0" indent="0">
              <a:buFont typeface="Arial" charset="0"/>
              <a:buNone/>
            </a:pPr>
            <a:r>
              <a:rPr lang="de-DE" sz="1050" dirty="0" smtClean="0"/>
              <a:t>V</a:t>
            </a:r>
            <a:r>
              <a:rPr lang="de-DE" sz="1050" baseline="-25000" dirty="0" smtClean="0"/>
              <a:t>G</a:t>
            </a:r>
            <a:r>
              <a:rPr lang="de-DE" sz="1050" dirty="0" smtClean="0"/>
              <a:t>	Wert des Gesamtzahlungsstroms </a:t>
            </a:r>
          </a:p>
          <a:p>
            <a:pPr marL="0" indent="0">
              <a:buFont typeface="Arial" charset="0"/>
              <a:buNone/>
            </a:pPr>
            <a:r>
              <a:rPr lang="de-DE" sz="1050" dirty="0" smtClean="0"/>
              <a:t>V</a:t>
            </a:r>
            <a:r>
              <a:rPr lang="de-DE" sz="1050" baseline="-25000" dirty="0" smtClean="0"/>
              <a:t>j</a:t>
            </a:r>
            <a:r>
              <a:rPr lang="de-DE" sz="1050" dirty="0" smtClean="0"/>
              <a:t>	Wert des Teilzahlungsstroms</a:t>
            </a:r>
          </a:p>
          <a:p>
            <a:pPr marL="0" indent="0">
              <a:buFont typeface="Arial" charset="0"/>
              <a:buNone/>
            </a:pPr>
            <a:r>
              <a:rPr lang="de-DE" sz="1050" dirty="0" smtClean="0"/>
              <a:t>V</a:t>
            </a:r>
            <a:r>
              <a:rPr lang="de-DE" sz="1050" baseline="-25000" dirty="0" smtClean="0"/>
              <a:t>L</a:t>
            </a:r>
            <a:r>
              <a:rPr lang="de-DE" sz="1050" dirty="0" smtClean="0"/>
              <a:t>	Unternehmenswert des verschuldeten Unternehmens</a:t>
            </a:r>
          </a:p>
          <a:p>
            <a:pPr marL="0" indent="0">
              <a:buFont typeface="Arial" charset="0"/>
              <a:buNone/>
            </a:pPr>
            <a:r>
              <a:rPr lang="de-DE" sz="1050" dirty="0" smtClean="0"/>
              <a:t>V</a:t>
            </a:r>
            <a:r>
              <a:rPr lang="de-DE" sz="1050" baseline="-25000" dirty="0" smtClean="0"/>
              <a:t>OCF</a:t>
            </a:r>
            <a:r>
              <a:rPr lang="de-DE" sz="1050" dirty="0" smtClean="0"/>
              <a:t>	Wert der operativen Cashflows</a:t>
            </a:r>
          </a:p>
          <a:p>
            <a:pPr marL="0" indent="0">
              <a:buFont typeface="Arial" charset="0"/>
              <a:buNone/>
            </a:pPr>
            <a:r>
              <a:rPr lang="de-DE" sz="1050" dirty="0" smtClean="0"/>
              <a:t>V</a:t>
            </a:r>
            <a:r>
              <a:rPr lang="de-DE" sz="1050" baseline="-25000" dirty="0" smtClean="0"/>
              <a:t>S</a:t>
            </a:r>
            <a:r>
              <a:rPr lang="de-DE" sz="1050" dirty="0" smtClean="0"/>
              <a:t>	Wert der Umsatzerlöse</a:t>
            </a:r>
          </a:p>
          <a:p>
            <a:pPr marL="0" indent="0">
              <a:buFont typeface="Arial" charset="0"/>
              <a:buNone/>
            </a:pPr>
            <a:r>
              <a:rPr lang="de-DE" sz="1050" dirty="0" smtClean="0"/>
              <a:t>V</a:t>
            </a:r>
            <a:r>
              <a:rPr lang="de-DE" sz="1050" baseline="-25000" dirty="0" smtClean="0"/>
              <a:t>TS </a:t>
            </a:r>
            <a:r>
              <a:rPr lang="de-DE" sz="1050" dirty="0" smtClean="0"/>
              <a:t>	Wert der fremdfinanzierungsbedingten Steuervorteile 	(Tax Shields)</a:t>
            </a:r>
          </a:p>
          <a:p>
            <a:pPr marL="0" indent="0">
              <a:buFont typeface="Arial" charset="0"/>
              <a:buNone/>
            </a:pPr>
            <a:r>
              <a:rPr lang="de-DE" sz="1050" dirty="0" smtClean="0"/>
              <a:t>V</a:t>
            </a:r>
            <a:r>
              <a:rPr lang="de-DE" sz="1050" baseline="-25000" dirty="0" smtClean="0"/>
              <a:t>U</a:t>
            </a:r>
            <a:r>
              <a:rPr lang="de-DE" sz="1050" dirty="0" smtClean="0"/>
              <a:t>	Wert des unverschuldeten Unternehmens</a:t>
            </a:r>
          </a:p>
          <a:p>
            <a:pPr marL="0" indent="0">
              <a:buFont typeface="Arial" charset="0"/>
              <a:buNone/>
            </a:pPr>
            <a:r>
              <a:rPr lang="de-DE" sz="1050" dirty="0" smtClean="0"/>
              <a:t>WACC	Weighted Average Cost of Capital</a:t>
            </a:r>
          </a:p>
          <a:p>
            <a:pPr marL="0" indent="0">
              <a:buFont typeface="Arial" charset="0"/>
              <a:buNone/>
            </a:pPr>
            <a:r>
              <a:rPr lang="de-DE" sz="1050" dirty="0" smtClean="0"/>
              <a:t>WACC</a:t>
            </a:r>
            <a:r>
              <a:rPr lang="de-DE" sz="1050" baseline="30000" dirty="0" smtClean="0"/>
              <a:t>*</a:t>
            </a:r>
            <a:r>
              <a:rPr lang="de-DE" sz="1050" dirty="0" smtClean="0"/>
              <a:t>	Weighted Average Cost of Capital (TCF-Ansatz)</a:t>
            </a:r>
          </a:p>
          <a:p>
            <a:pPr marL="0" indent="0">
              <a:buFont typeface="Arial" charset="0"/>
              <a:buNone/>
            </a:pPr>
            <a:endParaRPr lang="de-DE" sz="1050" dirty="0" smtClean="0"/>
          </a:p>
          <a:p>
            <a:pPr marL="0" indent="0">
              <a:buFont typeface="Arial" charset="0"/>
              <a:buNone/>
            </a:pPr>
            <a:endParaRPr lang="de-DE" sz="1050" dirty="0"/>
          </a:p>
        </p:txBody>
      </p:sp>
    </p:spTree>
    <p:extLst>
      <p:ext uri="{BB962C8B-B14F-4D97-AF65-F5344CB8AC3E}">
        <p14:creationId xmlns:p14="http://schemas.microsoft.com/office/powerpoint/2010/main" val="358325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Zusammensetzung des Eigenkapitalkostensatzes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83231-44E0-4629-A8FD-902F4E72B455}" type="slidenum">
              <a:rPr lang="de-DE" smtClean="0"/>
              <a:pPr>
                <a:defRPr/>
              </a:pPr>
              <a:t>29</a:t>
            </a:fld>
            <a:endParaRPr lang="de-DE" dirty="0"/>
          </a:p>
        </p:txBody>
      </p:sp>
      <p:graphicFrame>
        <p:nvGraphicFramePr>
          <p:cNvPr id="10" name="Diagramm 9"/>
          <p:cNvGraphicFramePr/>
          <p:nvPr>
            <p:extLst/>
          </p:nvPr>
        </p:nvGraphicFramePr>
        <p:xfrm>
          <a:off x="5113625" y="2389909"/>
          <a:ext cx="3370552" cy="32107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Diagramm 10"/>
          <p:cNvGraphicFramePr/>
          <p:nvPr>
            <p:extLst/>
          </p:nvPr>
        </p:nvGraphicFramePr>
        <p:xfrm>
          <a:off x="969818" y="2427604"/>
          <a:ext cx="3337214" cy="3173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470662" y="1558022"/>
            <a:ext cx="41695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smtClean="0">
                <a:latin typeface="Arial" pitchFamily="34" charset="0"/>
                <a:cs typeface="Arial" pitchFamily="34" charset="0"/>
              </a:rPr>
              <a:t>Eigenkapitalkosten bei Eigenfinanzierung</a:t>
            </a:r>
          </a:p>
          <a:p>
            <a:r>
              <a:rPr lang="de-DE" sz="1600" smtClean="0">
                <a:latin typeface="Arial" pitchFamily="34" charset="0"/>
                <a:cs typeface="Arial" pitchFamily="34" charset="0"/>
              </a:rPr>
              <a:t>(r</a:t>
            </a:r>
            <a:r>
              <a:rPr lang="de-DE" sz="1600" baseline="-25000" smtClean="0">
                <a:latin typeface="Arial" pitchFamily="34" charset="0"/>
                <a:cs typeface="Arial" pitchFamily="34" charset="0"/>
              </a:rPr>
              <a:t>U</a:t>
            </a:r>
            <a:r>
              <a:rPr lang="de-DE" sz="1600" smtClean="0">
                <a:latin typeface="Arial" pitchFamily="34" charset="0"/>
                <a:cs typeface="Arial" pitchFamily="34" charset="0"/>
              </a:rPr>
              <a:t> = 12%)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4585462" y="1559139"/>
            <a:ext cx="41695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smtClean="0">
                <a:latin typeface="Arial" pitchFamily="34" charset="0"/>
                <a:cs typeface="Arial" pitchFamily="34" charset="0"/>
              </a:rPr>
              <a:t>Eigenkapitalkosten bei Fremdfinanzierung (r</a:t>
            </a:r>
            <a:r>
              <a:rPr lang="de-DE" sz="1600" baseline="-25000" smtClean="0">
                <a:latin typeface="Arial" pitchFamily="34" charset="0"/>
                <a:cs typeface="Arial" pitchFamily="34" charset="0"/>
              </a:rPr>
              <a:t>L</a:t>
            </a:r>
            <a:r>
              <a:rPr lang="de-DE" sz="1600" smtClean="0">
                <a:latin typeface="Arial" pitchFamily="34" charset="0"/>
                <a:cs typeface="Arial" pitchFamily="34" charset="0"/>
              </a:rPr>
              <a:t>= 13,4%)</a:t>
            </a:r>
          </a:p>
        </p:txBody>
      </p:sp>
    </p:spTree>
    <p:extLst>
      <p:ext uri="{BB962C8B-B14F-4D97-AF65-F5344CB8AC3E}">
        <p14:creationId xmlns:p14="http://schemas.microsoft.com/office/powerpoint/2010/main" val="3388399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662" y="439781"/>
            <a:ext cx="8229600" cy="720000"/>
          </a:xfrm>
          <a:solidFill>
            <a:schemeClr val="bg1"/>
          </a:solidFill>
        </p:spPr>
        <p:txBody>
          <a:bodyPr/>
          <a:lstStyle/>
          <a:p>
            <a:r>
              <a:rPr lang="de-DE" dirty="0" smtClean="0"/>
              <a:t>Zielsetzung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37240"/>
            <a:ext cx="8229600" cy="32784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Formulierung eines allgemeinen Gerüsts zur Bewertung zusammengesetzter Zahlungsströme zur</a:t>
            </a:r>
          </a:p>
          <a:p>
            <a:pPr marL="0" indent="0" algn="just">
              <a:buNone/>
            </a:pPr>
            <a:endParaRPr lang="de-DE" dirty="0" smtClean="0"/>
          </a:p>
          <a:p>
            <a:pPr lvl="1" algn="just">
              <a:buFont typeface="+mj-lt"/>
              <a:buAutoNum type="arabicPeriod"/>
            </a:pPr>
            <a:r>
              <a:rPr lang="de-DE" sz="1600" dirty="0"/>
              <a:t>Einordnung bekannter DCF-Verfahren in das allgemeine Gerüst,</a:t>
            </a:r>
          </a:p>
          <a:p>
            <a:pPr lvl="1" algn="just">
              <a:buFont typeface="+mj-lt"/>
              <a:buAutoNum type="arabicPeriod"/>
            </a:pPr>
            <a:r>
              <a:rPr lang="de-DE" sz="1600" dirty="0" smtClean="0"/>
              <a:t>Identifikation weiterer Ansätze zur Bewertung von Free Cashflows (FCF) bei Eigenfinanzierung oder bei Fremdfinanzierung,</a:t>
            </a:r>
          </a:p>
          <a:p>
            <a:pPr lvl="1" algn="just">
              <a:buFont typeface="+mj-lt"/>
              <a:buAutoNum type="arabicPeriod"/>
            </a:pPr>
            <a:r>
              <a:rPr lang="de-DE" sz="1600" dirty="0" smtClean="0"/>
              <a:t>Anwendung des Prinzips zur konsistenten Einbettung und Bewertung weiterer FCF-Bestandteile und</a:t>
            </a:r>
          </a:p>
          <a:p>
            <a:pPr lvl="1" algn="just">
              <a:buFont typeface="+mj-lt"/>
              <a:buAutoNum type="arabicPeriod"/>
            </a:pPr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</a:rPr>
              <a:t>zur Verdeutlichung der bei der Bewertung mit Multiplikatoren übersprungenen Schritte.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83231-44E0-4629-A8FD-902F4E72B455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471483" y="5728876"/>
            <a:ext cx="811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Ausgangspunkt des Vortrags:  Schüler, A. 2015. “Ein DCF-Baukasten: zur Bewertung zusammengesetzter Zahlungsströme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.” </a:t>
            </a:r>
            <a:r>
              <a:rPr lang="de-DE" sz="1200" i="1" dirty="0">
                <a:latin typeface="Arial" pitchFamily="34" charset="0"/>
                <a:cs typeface="Arial" pitchFamily="34" charset="0"/>
              </a:rPr>
              <a:t>Corporate Finance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6:474-481.</a:t>
            </a:r>
          </a:p>
        </p:txBody>
      </p:sp>
    </p:spTree>
    <p:extLst>
      <p:ext uri="{BB962C8B-B14F-4D97-AF65-F5344CB8AC3E}">
        <p14:creationId xmlns:p14="http://schemas.microsoft.com/office/powerpoint/2010/main" val="242470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5" name="Diagramm 4"/>
              <p:cNvGraphicFramePr/>
              <p:nvPr>
                <p:extLst/>
              </p:nvPr>
            </p:nvGraphicFramePr>
            <p:xfrm>
              <a:off x="571500" y="1376193"/>
              <a:ext cx="8128762" cy="4105614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5" name="Diagramm 4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1500" y="1376193"/>
                <a:ext cx="8128762" cy="4105614"/>
              </a:xfrm>
              <a:prstGeom prst="rect">
                <a:avLst/>
              </a:prstGeom>
            </p:spPr>
          </p:pic>
        </mc:Fallback>
      </mc:AlternateContent>
      <p:sp>
        <p:nvSpPr>
          <p:cNvPr id="4" name="Textfeld 3"/>
          <p:cNvSpPr txBox="1"/>
          <p:nvPr/>
        </p:nvSpPr>
        <p:spPr>
          <a:xfrm>
            <a:off x="887563" y="5166058"/>
            <a:ext cx="36576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00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de-DE" sz="1000" baseline="-2500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US" sz="1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702503" y="5189978"/>
            <a:ext cx="758124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000">
                <a:latin typeface="Arial" panose="020B0604020202020204" pitchFamily="34" charset="0"/>
                <a:cs typeface="Arial" panose="020B0604020202020204" pitchFamily="34" charset="0"/>
              </a:rPr>
              <a:t>- V</a:t>
            </a:r>
            <a:r>
              <a:rPr lang="de-DE" sz="1000" baseline="-2500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de-DE" sz="1000">
                <a:latin typeface="Arial" panose="020B0604020202020204" pitchFamily="34" charset="0"/>
                <a:cs typeface="Arial" panose="020B0604020202020204" pitchFamily="34" charset="0"/>
              </a:rPr>
              <a:t>(1-m)</a:t>
            </a:r>
            <a:endParaRPr lang="en-US" sz="1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681205" y="5171048"/>
            <a:ext cx="52237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000">
                <a:latin typeface="Arial" panose="020B0604020202020204" pitchFamily="34" charset="0"/>
                <a:cs typeface="Arial" panose="020B0604020202020204" pitchFamily="34" charset="0"/>
              </a:rPr>
              <a:t>- V</a:t>
            </a:r>
            <a:r>
              <a:rPr lang="de-DE" sz="1000" baseline="-25000">
                <a:latin typeface="Arial" panose="020B0604020202020204" pitchFamily="34" charset="0"/>
                <a:cs typeface="Arial" panose="020B0604020202020204" pitchFamily="34" charset="0"/>
              </a:rPr>
              <a:t>Cfix</a:t>
            </a:r>
            <a:endParaRPr lang="en-US" sz="1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505200" y="5160889"/>
            <a:ext cx="590259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000">
                <a:latin typeface="Arial" panose="020B0604020202020204" pitchFamily="34" charset="0"/>
                <a:cs typeface="Arial" panose="020B0604020202020204" pitchFamily="34" charset="0"/>
              </a:rPr>
              <a:t>= V</a:t>
            </a:r>
            <a:r>
              <a:rPr lang="de-DE" sz="1000" baseline="-25000">
                <a:latin typeface="Arial" panose="020B0604020202020204" pitchFamily="34" charset="0"/>
                <a:cs typeface="Arial" panose="020B0604020202020204" pitchFamily="34" charset="0"/>
              </a:rPr>
              <a:t>OCF</a:t>
            </a:r>
            <a:endParaRPr lang="en-US" sz="1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382602" y="5171048"/>
            <a:ext cx="417997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000">
                <a:latin typeface="Arial" panose="020B0604020202020204" pitchFamily="34" charset="0"/>
                <a:cs typeface="Arial" panose="020B0604020202020204" pitchFamily="34" charset="0"/>
              </a:rPr>
              <a:t>- V</a:t>
            </a:r>
            <a:r>
              <a:rPr lang="de-DE" sz="1000" baseline="-2500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en-US" sz="1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333785" y="5145592"/>
            <a:ext cx="565897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000">
                <a:latin typeface="Arial" panose="020B0604020202020204" pitchFamily="34" charset="0"/>
                <a:cs typeface="Arial" panose="020B0604020202020204" pitchFamily="34" charset="0"/>
              </a:rPr>
              <a:t>+ V</a:t>
            </a:r>
            <a:r>
              <a:rPr lang="de-DE" sz="1000" baseline="-25000">
                <a:latin typeface="Arial" panose="020B0604020202020204" pitchFamily="34" charset="0"/>
                <a:cs typeface="Arial" panose="020B0604020202020204" pitchFamily="34" charset="0"/>
              </a:rPr>
              <a:t>TS</a:t>
            </a:r>
            <a:endParaRPr lang="en-US" sz="1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5264851" y="5163509"/>
            <a:ext cx="44450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000">
                <a:latin typeface="Arial" panose="020B0604020202020204" pitchFamily="34" charset="0"/>
                <a:cs typeface="Arial" panose="020B0604020202020204" pitchFamily="34" charset="0"/>
              </a:rPr>
              <a:t>= V</a:t>
            </a:r>
            <a:r>
              <a:rPr lang="de-DE" sz="1000" baseline="-2500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endParaRPr lang="en-US" sz="1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7118817" y="5163527"/>
            <a:ext cx="36576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000">
                <a:latin typeface="Arial" panose="020B0604020202020204" pitchFamily="34" charset="0"/>
                <a:cs typeface="Arial" panose="020B0604020202020204" pitchFamily="34" charset="0"/>
              </a:rPr>
              <a:t>- D</a:t>
            </a:r>
            <a:endParaRPr lang="en-US" sz="1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8047357" y="5171048"/>
            <a:ext cx="466217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000">
                <a:latin typeface="Arial" panose="020B0604020202020204" pitchFamily="34" charset="0"/>
                <a:cs typeface="Arial" panose="020B0604020202020204" pitchFamily="34" charset="0"/>
              </a:rPr>
              <a:t>= E</a:t>
            </a:r>
            <a:endParaRPr lang="en-US" sz="1000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el 1"/>
          <p:cNvSpPr>
            <a:spLocks noGrp="1"/>
          </p:cNvSpPr>
          <p:nvPr>
            <p:ph type="title"/>
          </p:nvPr>
        </p:nvSpPr>
        <p:spPr>
          <a:xfrm>
            <a:off x="470662" y="439781"/>
            <a:ext cx="8229600" cy="774720"/>
          </a:xfrm>
        </p:spPr>
        <p:txBody>
          <a:bodyPr/>
          <a:lstStyle/>
          <a:p>
            <a:r>
              <a:rPr lang="de-DE" smtClean="0"/>
              <a:t>Vom Wert der Umsatzerlöse zum Wert des Eigenkapitals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3163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662" y="439781"/>
            <a:ext cx="8229600" cy="720000"/>
          </a:xfrm>
          <a:solidFill>
            <a:schemeClr val="bg1"/>
          </a:solidFill>
        </p:spPr>
        <p:txBody>
          <a:bodyPr/>
          <a:lstStyle/>
          <a:p>
            <a:r>
              <a:rPr lang="de-DE" dirty="0" smtClean="0"/>
              <a:t>Annahmen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de-DE" sz="1600" smtClean="0"/>
              <a:t>Rentenfall </a:t>
            </a:r>
            <a:r>
              <a:rPr lang="de-DE" sz="1600" dirty="0" smtClean="0"/>
              <a:t>bei Nullwachstum,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600" smtClean="0"/>
              <a:t>Risikozuschlagsmethode, alle Überschüsse sind als Erwartungswerte zu verstehen,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de-DE" sz="1600" smtClean="0"/>
              <a:t>konstante </a:t>
            </a:r>
            <a:r>
              <a:rPr lang="de-DE" sz="1600" dirty="0" smtClean="0"/>
              <a:t>Risikoprämien,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de-DE" sz="1600" dirty="0"/>
              <a:t>n</a:t>
            </a:r>
            <a:r>
              <a:rPr lang="de-DE" sz="1600" dirty="0" smtClean="0"/>
              <a:t>ur Besteuerung der Unternehmensgewinne,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de-DE" sz="1600" dirty="0" smtClean="0"/>
              <a:t>positive steuerliche Bemessungsgrundlagen,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de-DE" sz="1600" dirty="0" smtClean="0"/>
              <a:t>kein </a:t>
            </a:r>
            <a:r>
              <a:rPr lang="de-DE" sz="1600" smtClean="0"/>
              <a:t>Insolvenzrisiko,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1600" smtClean="0"/>
              <a:t>die </a:t>
            </a:r>
            <a:r>
              <a:rPr lang="de-DE" sz="1600" dirty="0" smtClean="0"/>
              <a:t>FCF-Bestandteilen (Teilzahlungen) zuzuordnenden </a:t>
            </a:r>
            <a:r>
              <a:rPr lang="de-DE" sz="1600" dirty="0"/>
              <a:t>risikoäquivalenten Diskontierungssätze (d) seien </a:t>
            </a:r>
            <a:r>
              <a:rPr lang="de-DE" sz="1600"/>
              <a:t>nicht </a:t>
            </a:r>
            <a:r>
              <a:rPr lang="de-DE" sz="1600" smtClean="0"/>
              <a:t>identisch.</a:t>
            </a:r>
            <a:endParaRPr lang="de-DE" sz="1600" dirty="0" smtClean="0"/>
          </a:p>
          <a:p>
            <a:pPr marL="0" indent="0">
              <a:buNone/>
            </a:pP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83231-44E0-4629-A8FD-902F4E72B455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766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662" y="439781"/>
            <a:ext cx="8229600" cy="720000"/>
          </a:xfrm>
          <a:solidFill>
            <a:schemeClr val="bg1"/>
          </a:solidFill>
        </p:spPr>
        <p:txBody>
          <a:bodyPr/>
          <a:lstStyle/>
          <a:p>
            <a:r>
              <a:rPr lang="de-DE" dirty="0" smtClean="0"/>
              <a:t>Wertadditivität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Wertadditivitätsprinzip: Der Wert eines Gesamtzahlungsstroms </a:t>
            </a:r>
            <a:r>
              <a:rPr lang="de-DE" dirty="0"/>
              <a:t>(</a:t>
            </a:r>
            <a:r>
              <a:rPr lang="de-DE" dirty="0" smtClean="0"/>
              <a:t>V</a:t>
            </a:r>
            <a:r>
              <a:rPr lang="de-DE" baseline="-25000" dirty="0" smtClean="0"/>
              <a:t>G</a:t>
            </a:r>
            <a:r>
              <a:rPr lang="de-DE" dirty="0" smtClean="0"/>
              <a:t>) entspricht der Summe der Werte der einzelnen Zahlungsströme (V</a:t>
            </a:r>
            <a:r>
              <a:rPr lang="de-DE" baseline="-25000" dirty="0" smtClean="0"/>
              <a:t>J</a:t>
            </a:r>
            <a:r>
              <a:rPr lang="de-DE" dirty="0" smtClean="0"/>
              <a:t>):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Marktwert eines Gesamtzahlungsstroms hängt nicht davon ab, wie die Teilzahlungsströme zusammengesetzt oder aufgeteilt werden.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Zerlegung und Zusammensetzung von Zahlungsüberschüssen ermöglicht die Darstellung und Diskussion alternativer Bewertungsansätze. 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 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83231-44E0-4629-A8FD-902F4E72B455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1672872"/>
              </p:ext>
            </p:extLst>
          </p:nvPr>
        </p:nvGraphicFramePr>
        <p:xfrm>
          <a:off x="3191614" y="2001096"/>
          <a:ext cx="995400" cy="621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" name="Equation" r:id="rId4" imgW="711000" imgH="444240" progId="Equation.DSMT4">
                  <p:embed/>
                </p:oleObj>
              </mc:Choice>
              <mc:Fallback>
                <p:oleObj name="Equation" r:id="rId4" imgW="71100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91614" y="2001096"/>
                        <a:ext cx="995400" cy="6219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621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57200" y="1713111"/>
            <a:ext cx="7861502" cy="2823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29698" name="Titel 1"/>
          <p:cNvSpPr>
            <a:spLocks noGrp="1"/>
          </p:cNvSpPr>
          <p:nvPr>
            <p:ph type="title"/>
          </p:nvPr>
        </p:nvSpPr>
        <p:spPr>
          <a:xfrm>
            <a:off x="457200" y="455613"/>
            <a:ext cx="8229600" cy="774700"/>
          </a:xfrm>
        </p:spPr>
        <p:txBody>
          <a:bodyPr/>
          <a:lstStyle/>
          <a:p>
            <a:pPr eaLnBrk="1" hangingPunct="1"/>
            <a:r>
              <a:rPr lang="de-DE" dirty="0" smtClean="0">
                <a:latin typeface="Arial" charset="0"/>
                <a:cs typeface="Arial" charset="0"/>
              </a:rPr>
              <a:t>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00050" indent="-4000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de-DE" sz="1800" dirty="0" smtClean="0"/>
              <a:t>Idee</a:t>
            </a:r>
          </a:p>
          <a:p>
            <a:pPr marL="400050" indent="-4000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de-DE" sz="1800" dirty="0" smtClean="0"/>
              <a:t>Konzeption </a:t>
            </a:r>
          </a:p>
          <a:p>
            <a:pPr marL="400050" indent="-4000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de-DE" sz="1800" dirty="0" smtClean="0"/>
              <a:t>Anwendungen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de-DE" sz="1800" dirty="0" smtClean="0"/>
              <a:t>Rekonstruktion der DCF-Varianten à la Modigliani/Miller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de-DE" sz="1800" dirty="0" smtClean="0"/>
              <a:t>Identifikation neuer Varianten</a:t>
            </a:r>
          </a:p>
          <a:p>
            <a:pPr marL="85725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de-DE" sz="1800" dirty="0" smtClean="0"/>
              <a:t>Anwendung zur konsistenten Integration von Zahlungsbestandteilen</a:t>
            </a:r>
          </a:p>
          <a:p>
            <a:pPr marL="400050" indent="-40005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de-DE" sz="1800" dirty="0" smtClean="0"/>
              <a:t>Zusammenfassung</a:t>
            </a:r>
          </a:p>
          <a:p>
            <a:pPr marL="400050" lvl="1" indent="0" eaLnBrk="1" fontAlgn="auto" hangingPunct="1">
              <a:spcAft>
                <a:spcPts val="0"/>
              </a:spcAft>
              <a:buNone/>
              <a:defRPr/>
            </a:pPr>
            <a:endParaRPr lang="de-DE" sz="1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18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CF4C33-68C8-4EBA-BD4D-644A7636702B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278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3161958" y="3166619"/>
            <a:ext cx="1338605" cy="8576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3148013" y="4388169"/>
            <a:ext cx="791923" cy="5619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662" y="439781"/>
            <a:ext cx="8229600" cy="720000"/>
          </a:xfrm>
          <a:solidFill>
            <a:schemeClr val="bg1"/>
          </a:solidFill>
        </p:spPr>
        <p:txBody>
          <a:bodyPr/>
          <a:lstStyle/>
          <a:p>
            <a:r>
              <a:rPr lang="de-DE" dirty="0" smtClean="0"/>
              <a:t>Implikationen des Prinzips der </a:t>
            </a:r>
            <a:r>
              <a:rPr lang="de-DE" dirty="0" err="1" smtClean="0"/>
              <a:t>Marktwertadditivität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de-DE" dirty="0" smtClean="0"/>
              <a:t>A </a:t>
            </a:r>
            <a:r>
              <a:rPr lang="de-DE" dirty="0"/>
              <a:t>und B </a:t>
            </a:r>
            <a:r>
              <a:rPr lang="de-DE"/>
              <a:t>seien </a:t>
            </a:r>
            <a:r>
              <a:rPr lang="de-DE" smtClean="0"/>
              <a:t>(Teil)Zahlungen</a:t>
            </a:r>
            <a:r>
              <a:rPr lang="de-DE" dirty="0" smtClean="0"/>
              <a:t>, die </a:t>
            </a:r>
            <a:r>
              <a:rPr lang="de-DE"/>
              <a:t>zur </a:t>
            </a:r>
            <a:r>
              <a:rPr lang="de-DE" smtClean="0"/>
              <a:t>(Gesamt)Zahlung </a:t>
            </a:r>
            <a:r>
              <a:rPr lang="de-DE" dirty="0"/>
              <a:t>C addiert </a:t>
            </a:r>
            <a:r>
              <a:rPr lang="de-DE" dirty="0" smtClean="0"/>
              <a:t>werden:</a:t>
            </a:r>
          </a:p>
          <a:p>
            <a:pPr marL="0" indent="0" algn="just">
              <a:buNone/>
            </a:pPr>
            <a:endParaRPr lang="de-DE" dirty="0" smtClean="0"/>
          </a:p>
          <a:p>
            <a:pPr algn="just"/>
            <a:endParaRPr lang="de-DE" dirty="0" smtClean="0"/>
          </a:p>
          <a:p>
            <a:pPr algn="just"/>
            <a:r>
              <a:rPr lang="de-DE" dirty="0" smtClean="0"/>
              <a:t>Beispiel: A (zahlungsgleiche) Umsatzerlöse, B Summe der Auszahlungen, C FCF.</a:t>
            </a:r>
          </a:p>
          <a:p>
            <a:pPr algn="just"/>
            <a:r>
              <a:rPr lang="de-DE" smtClean="0"/>
              <a:t>A </a:t>
            </a:r>
            <a:r>
              <a:rPr lang="de-DE" dirty="0" smtClean="0"/>
              <a:t>und B </a:t>
            </a:r>
            <a:r>
              <a:rPr lang="de-DE" smtClean="0"/>
              <a:t>zuzuordnenden Diskontierungssätze: d</a:t>
            </a:r>
            <a:r>
              <a:rPr lang="de-DE" baseline="-25000" smtClean="0"/>
              <a:t>A</a:t>
            </a:r>
            <a:r>
              <a:rPr lang="de-DE" smtClean="0"/>
              <a:t> und d</a:t>
            </a:r>
            <a:r>
              <a:rPr lang="de-DE" baseline="-25000" smtClean="0"/>
              <a:t>B</a:t>
            </a:r>
            <a:r>
              <a:rPr lang="de-DE" smtClean="0"/>
              <a:t>. </a:t>
            </a:r>
          </a:p>
          <a:p>
            <a:pPr algn="just"/>
            <a:r>
              <a:rPr lang="de-DE" smtClean="0"/>
              <a:t>Im </a:t>
            </a:r>
            <a:r>
              <a:rPr lang="de-DE" dirty="0"/>
              <a:t>Rentenfall </a:t>
            </a:r>
            <a:r>
              <a:rPr lang="de-DE" dirty="0" smtClean="0"/>
              <a:t>gilt für die Barwerte (V):</a:t>
            </a:r>
          </a:p>
          <a:p>
            <a:pPr algn="just"/>
            <a:endParaRPr lang="de-DE" dirty="0"/>
          </a:p>
          <a:p>
            <a:pPr algn="just"/>
            <a:endParaRPr lang="de-DE" dirty="0" smtClean="0"/>
          </a:p>
          <a:p>
            <a:pPr algn="just"/>
            <a:endParaRPr lang="de-DE" dirty="0"/>
          </a:p>
          <a:p>
            <a:pPr algn="just"/>
            <a:endParaRPr lang="de-DE" dirty="0" smtClean="0"/>
          </a:p>
          <a:p>
            <a:pPr algn="just"/>
            <a:endParaRPr lang="de-DE" dirty="0" smtClean="0"/>
          </a:p>
          <a:p>
            <a:pPr algn="just"/>
            <a:endParaRPr lang="de-DE" dirty="0"/>
          </a:p>
          <a:p>
            <a:endParaRPr lang="de-DE" smtClean="0"/>
          </a:p>
          <a:p>
            <a:pPr>
              <a:buFont typeface="Wingdings" panose="05000000000000000000" pitchFamily="2" charset="2"/>
              <a:buChar char="Ø"/>
            </a:pPr>
            <a:r>
              <a:rPr lang="de-DE" smtClean="0"/>
              <a:t>Man </a:t>
            </a:r>
            <a:r>
              <a:rPr lang="de-DE" dirty="0"/>
              <a:t>kann also die Teilzahlungsströme </a:t>
            </a:r>
            <a:r>
              <a:rPr lang="de-DE"/>
              <a:t>einzeln </a:t>
            </a:r>
            <a:r>
              <a:rPr lang="de-DE" smtClean="0"/>
              <a:t>bewerten und addieren </a:t>
            </a:r>
            <a:r>
              <a:rPr lang="de-DE" dirty="0"/>
              <a:t>oder </a:t>
            </a:r>
            <a:r>
              <a:rPr lang="de-DE" dirty="0" smtClean="0"/>
              <a:t>C </a:t>
            </a:r>
            <a:r>
              <a:rPr lang="de-DE" dirty="0"/>
              <a:t>mit </a:t>
            </a:r>
            <a:r>
              <a:rPr lang="de-DE" dirty="0" smtClean="0"/>
              <a:t>dem </a:t>
            </a:r>
            <a:r>
              <a:rPr lang="de-DE" dirty="0"/>
              <a:t>Diskontierungssatz </a:t>
            </a:r>
            <a:r>
              <a:rPr lang="de-DE" dirty="0" smtClean="0"/>
              <a:t>d</a:t>
            </a:r>
            <a:r>
              <a:rPr lang="de-DE" baseline="-25000" dirty="0" smtClean="0"/>
              <a:t>C</a:t>
            </a:r>
            <a:r>
              <a:rPr lang="de-DE" dirty="0"/>
              <a:t>.</a:t>
            </a:r>
            <a:r>
              <a:rPr lang="de-DE" dirty="0" smtClean="0"/>
              <a:t> </a:t>
            </a:r>
            <a:endParaRPr lang="de-DE" dirty="0"/>
          </a:p>
          <a:p>
            <a:pPr marL="0" indent="0">
              <a:buNone/>
            </a:pPr>
            <a:r>
              <a:rPr lang="de-DE" dirty="0" smtClean="0"/>
              <a:t> 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83231-44E0-4629-A8FD-902F4E72B455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9145968"/>
              </p:ext>
            </p:extLst>
          </p:nvPr>
        </p:nvGraphicFramePr>
        <p:xfrm>
          <a:off x="3191323" y="3167364"/>
          <a:ext cx="1227137" cy="181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" name="Equation" r:id="rId4" imgW="876240" imgH="1295280" progId="Equation.DSMT4">
                  <p:embed/>
                </p:oleObj>
              </mc:Choice>
              <mc:Fallback>
                <p:oleObj name="Equation" r:id="rId4" imgW="876240" imgH="1295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91323" y="3167364"/>
                        <a:ext cx="1227137" cy="1811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6076367"/>
              </p:ext>
            </p:extLst>
          </p:nvPr>
        </p:nvGraphicFramePr>
        <p:xfrm>
          <a:off x="3203575" y="1841500"/>
          <a:ext cx="923925" cy="24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" name="Equation" r:id="rId6" imgW="660240" imgH="177480" progId="Equation.DSMT4">
                  <p:embed/>
                </p:oleObj>
              </mc:Choice>
              <mc:Fallback>
                <p:oleObj name="Equation" r:id="rId6" imgW="660240" imgH="177480" progId="Equation.DSMT4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203575" y="1841500"/>
                        <a:ext cx="923925" cy="247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928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2136587" y="2387653"/>
            <a:ext cx="1928813" cy="6008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662" y="439781"/>
            <a:ext cx="8229600" cy="720000"/>
          </a:xfrm>
          <a:solidFill>
            <a:schemeClr val="bg1"/>
          </a:solidFill>
        </p:spPr>
        <p:txBody>
          <a:bodyPr/>
          <a:lstStyle/>
          <a:p>
            <a:r>
              <a:rPr lang="de-DE" dirty="0" smtClean="0"/>
              <a:t>Bewertung des gesamten Cashflows mit einem aggregierten Diskontierungssatz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Bewertung von C, der Summe aus A und B, über</a:t>
            </a:r>
          </a:p>
          <a:p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	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mit</a:t>
            </a:r>
            <a:endParaRPr lang="de-DE" dirty="0"/>
          </a:p>
          <a:p>
            <a:endParaRPr lang="de-DE" dirty="0" smtClean="0"/>
          </a:p>
          <a:p>
            <a:r>
              <a:rPr lang="de-DE" dirty="0" smtClean="0"/>
              <a:t>Die </a:t>
            </a:r>
            <a:r>
              <a:rPr lang="de-DE" dirty="0"/>
              <a:t>Diskontierungssätze der Teilzahlungsströme </a:t>
            </a:r>
            <a:r>
              <a:rPr lang="de-DE" dirty="0" smtClean="0"/>
              <a:t>werden entsprechend </a:t>
            </a:r>
            <a:r>
              <a:rPr lang="de-DE" dirty="0"/>
              <a:t>ihres Beitrags zum Gesamtwert gewichtet</a:t>
            </a:r>
            <a:r>
              <a:rPr lang="de-DE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Die </a:t>
            </a:r>
            <a:r>
              <a:rPr lang="de-DE" dirty="0"/>
              <a:t>Bewertungsergebnisse (Gewichte) </a:t>
            </a:r>
            <a:r>
              <a:rPr lang="de-DE" dirty="0" smtClean="0"/>
              <a:t>müssen zur </a:t>
            </a:r>
            <a:r>
              <a:rPr lang="de-DE" dirty="0"/>
              <a:t>Bestimmung des Diskontierungssatzes </a:t>
            </a:r>
            <a:r>
              <a:rPr lang="de-DE" dirty="0" smtClean="0"/>
              <a:t>bekannt sein.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Wenn diese Gewichte </a:t>
            </a:r>
            <a:r>
              <a:rPr lang="de-DE" smtClean="0"/>
              <a:t>nicht gegeben </a:t>
            </a:r>
            <a:r>
              <a:rPr lang="de-DE" dirty="0" smtClean="0"/>
              <a:t>sind, droht ein Interdependenzproblem.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83231-44E0-4629-A8FD-902F4E72B455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6748847"/>
              </p:ext>
            </p:extLst>
          </p:nvPr>
        </p:nvGraphicFramePr>
        <p:xfrm>
          <a:off x="3144266" y="1614488"/>
          <a:ext cx="782637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6" name="Equation" r:id="rId4" imgW="558720" imgH="431640" progId="Equation.DSMT4">
                  <p:embed/>
                </p:oleObj>
              </mc:Choice>
              <mc:Fallback>
                <p:oleObj name="Equation" r:id="rId4" imgW="558720" imgH="431640" progId="Equation.DSMT4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44266" y="1614488"/>
                        <a:ext cx="782637" cy="603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329332"/>
              </p:ext>
            </p:extLst>
          </p:nvPr>
        </p:nvGraphicFramePr>
        <p:xfrm>
          <a:off x="2193269" y="2382091"/>
          <a:ext cx="1777608" cy="621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7" name="Equation" r:id="rId6" imgW="1269720" imgH="444240" progId="Equation.DSMT4">
                  <p:embed/>
                </p:oleObj>
              </mc:Choice>
              <mc:Fallback>
                <p:oleObj name="Equation" r:id="rId6" imgW="1269720" imgH="444240" progId="Equation.DSMT4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3269" y="2382091"/>
                        <a:ext cx="1777608" cy="6219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5930610"/>
              </p:ext>
            </p:extLst>
          </p:nvPr>
        </p:nvGraphicFramePr>
        <p:xfrm>
          <a:off x="4582508" y="2348750"/>
          <a:ext cx="2790825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8" name="Equation" r:id="rId8" imgW="1993680" imgH="457200" progId="Equation.DSMT4">
                  <p:embed/>
                </p:oleObj>
              </mc:Choice>
              <mc:Fallback>
                <p:oleObj name="Equation" r:id="rId8" imgW="1993680" imgH="457200" progId="Equation.DSMT4">
                  <p:embed/>
                  <p:pic>
                    <p:nvPicPr>
                      <p:cNvPr id="8" name="Objekt 7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82508" y="2348750"/>
                        <a:ext cx="2790825" cy="639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470662" y="5848639"/>
            <a:ext cx="822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itchFamily="34" charset="0"/>
                <a:cs typeface="Arial" pitchFamily="34" charset="0"/>
              </a:rPr>
              <a:t>Der </a:t>
            </a:r>
            <a:r>
              <a:rPr lang="de-DE" sz="1200" smtClean="0">
                <a:latin typeface="Arial" pitchFamily="34" charset="0"/>
                <a:cs typeface="Arial" pitchFamily="34" charset="0"/>
              </a:rPr>
              <a:t>Index „G“kennzeichnet Variablen bezogen auf den saldierten (</a:t>
            </a:r>
            <a:r>
              <a:rPr lang="de-DE" sz="1200" b="1" smtClean="0">
                <a:latin typeface="Arial" pitchFamily="34" charset="0"/>
                <a:cs typeface="Arial" pitchFamily="34" charset="0"/>
              </a:rPr>
              <a:t>g</a:t>
            </a:r>
            <a:r>
              <a:rPr lang="de-DE" sz="1200" smtClean="0">
                <a:latin typeface="Arial" pitchFamily="34" charset="0"/>
                <a:cs typeface="Arial" pitchFamily="34" charset="0"/>
              </a:rPr>
              <a:t>esamten) FCF. </a:t>
            </a:r>
            <a:endParaRPr lang="de-DE" sz="12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24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>
          <a:xfrm>
            <a:off x="1250950" y="4448035"/>
            <a:ext cx="1883304" cy="5619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1243013" y="2838385"/>
            <a:ext cx="791923" cy="5619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662" y="439781"/>
            <a:ext cx="8229600" cy="720000"/>
          </a:xfrm>
          <a:solidFill>
            <a:schemeClr val="bg1"/>
          </a:solidFill>
        </p:spPr>
        <p:txBody>
          <a:bodyPr/>
          <a:lstStyle/>
          <a:p>
            <a:r>
              <a:rPr lang="de-DE" dirty="0" smtClean="0"/>
              <a:t>Bewertung eines </a:t>
            </a:r>
            <a:r>
              <a:rPr lang="de-DE" smtClean="0"/>
              <a:t>Teils des gesamten </a:t>
            </a:r>
            <a:r>
              <a:rPr lang="de-DE" dirty="0" smtClean="0"/>
              <a:t>Cashflows mit einem modifizierten Diskontierungssatz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42003"/>
            <a:ext cx="8229600" cy="4782666"/>
          </a:xfrm>
        </p:spPr>
        <p:txBody>
          <a:bodyPr>
            <a:normAutofit/>
          </a:bodyPr>
          <a:lstStyle/>
          <a:p>
            <a:r>
              <a:rPr lang="de-DE" dirty="0" smtClean="0"/>
              <a:t>Ausgehend </a:t>
            </a:r>
            <a:r>
              <a:rPr lang="de-DE" dirty="0"/>
              <a:t>vom </a:t>
            </a:r>
            <a:r>
              <a:rPr lang="de-DE" dirty="0" smtClean="0"/>
              <a:t>Wertadditivitätsprinzip </a:t>
            </a:r>
            <a:r>
              <a:rPr lang="de-DE" dirty="0"/>
              <a:t>kann man Bewertungsansätze formulieren, die an einem Teilzahlungsstrom festmachen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Zwei Möglichkeiten zur Gestaltung: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de-DE" dirty="0" smtClean="0"/>
              <a:t>Ausgangspunkt aggregierter Diskontierungssatz:</a:t>
            </a:r>
          </a:p>
          <a:p>
            <a:pPr lvl="1">
              <a:buFont typeface="Symbol" panose="05050102010706020507" pitchFamily="18" charset="2"/>
              <a:buChar char="-"/>
            </a:pPr>
            <a:endParaRPr lang="de-DE" dirty="0"/>
          </a:p>
          <a:p>
            <a:pPr lvl="1">
              <a:buFont typeface="Symbol" panose="05050102010706020507" pitchFamily="18" charset="2"/>
              <a:buChar char="-"/>
            </a:pPr>
            <a:endParaRPr lang="de-DE" dirty="0" smtClean="0"/>
          </a:p>
          <a:p>
            <a:pPr lvl="1">
              <a:buFont typeface="Symbol" panose="05050102010706020507" pitchFamily="18" charset="2"/>
              <a:buChar char="-"/>
            </a:pPr>
            <a:endParaRPr lang="de-DE" dirty="0"/>
          </a:p>
          <a:p>
            <a:pPr lvl="1">
              <a:buFont typeface="Symbol" panose="05050102010706020507" pitchFamily="18" charset="2"/>
              <a:buChar char="-"/>
            </a:pPr>
            <a:endParaRPr lang="de-DE" dirty="0" smtClean="0"/>
          </a:p>
          <a:p>
            <a:pPr lvl="1">
              <a:buFont typeface="Symbol" panose="05050102010706020507" pitchFamily="18" charset="2"/>
              <a:buChar char="-"/>
            </a:pPr>
            <a:endParaRPr lang="de-DE" dirty="0"/>
          </a:p>
          <a:p>
            <a:pPr lvl="1">
              <a:buFont typeface="Symbol" panose="05050102010706020507" pitchFamily="18" charset="2"/>
              <a:buChar char="-"/>
            </a:pPr>
            <a:r>
              <a:rPr lang="de-DE" dirty="0" smtClean="0"/>
              <a:t>Ausgangspunkt Diskontierungssatzes </a:t>
            </a:r>
            <a:r>
              <a:rPr lang="de-DE"/>
              <a:t>des </a:t>
            </a:r>
            <a:r>
              <a:rPr lang="de-DE" smtClean="0"/>
              <a:t>Teilzahlungsstroms </a:t>
            </a:r>
            <a:r>
              <a:rPr lang="de-DE" dirty="0" smtClean="0"/>
              <a:t>A (oder B):</a:t>
            </a:r>
          </a:p>
          <a:p>
            <a:pPr lvl="1">
              <a:buFont typeface="Symbol" panose="05050102010706020507" pitchFamily="18" charset="2"/>
              <a:buChar char="-"/>
            </a:pPr>
            <a:endParaRPr lang="de-DE" dirty="0"/>
          </a:p>
          <a:p>
            <a:pPr lvl="1">
              <a:buFont typeface="Symbol" panose="05050102010706020507" pitchFamily="18" charset="2"/>
              <a:buChar char="-"/>
            </a:pPr>
            <a:endParaRPr lang="de-DE" dirty="0" smtClean="0"/>
          </a:p>
          <a:p>
            <a:pPr lvl="1">
              <a:buFont typeface="Symbol" panose="05050102010706020507" pitchFamily="18" charset="2"/>
              <a:buChar char="-"/>
            </a:pPr>
            <a:endParaRPr lang="de-DE" dirty="0"/>
          </a:p>
          <a:p>
            <a:pPr lvl="1">
              <a:buFont typeface="Symbol" panose="05050102010706020507" pitchFamily="18" charset="2"/>
              <a:buChar char="-"/>
            </a:pPr>
            <a:endParaRPr lang="de-DE" dirty="0" smtClean="0"/>
          </a:p>
          <a:p>
            <a:pPr lvl="1">
              <a:buFont typeface="Symbol" panose="05050102010706020507" pitchFamily="18" charset="2"/>
              <a:buChar char="-"/>
            </a:pPr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Auch </a:t>
            </a:r>
            <a:r>
              <a:rPr lang="de-DE" dirty="0"/>
              <a:t>bei diesen </a:t>
            </a:r>
            <a:r>
              <a:rPr lang="de-DE" dirty="0" smtClean="0"/>
              <a:t>Ansätzen drohen Interdependenzprobleme.</a:t>
            </a:r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83231-44E0-4629-A8FD-902F4E72B455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5707001"/>
              </p:ext>
            </p:extLst>
          </p:nvPr>
        </p:nvGraphicFramePr>
        <p:xfrm>
          <a:off x="1243013" y="2529427"/>
          <a:ext cx="1244376" cy="87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08" name="Equation" r:id="rId4" imgW="888840" imgH="622080" progId="Equation.DSMT4">
                  <p:embed/>
                </p:oleObj>
              </mc:Choice>
              <mc:Fallback>
                <p:oleObj name="Equation" r:id="rId4" imgW="888840" imgH="622080" progId="Equation.DSMT4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3013" y="2529427"/>
                        <a:ext cx="1244376" cy="870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522319"/>
              </p:ext>
            </p:extLst>
          </p:nvPr>
        </p:nvGraphicFramePr>
        <p:xfrm>
          <a:off x="5421314" y="2447171"/>
          <a:ext cx="1688904" cy="1208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09" name="Equation" r:id="rId6" imgW="1206360" imgH="863280" progId="Equation.DSMT4">
                  <p:embed/>
                </p:oleObj>
              </mc:Choice>
              <mc:Fallback>
                <p:oleObj name="Equation" r:id="rId6" imgW="1206360" imgH="863280" progId="Equation.DSMT4">
                  <p:embed/>
                  <p:pic>
                    <p:nvPicPr>
                      <p:cNvPr id="0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1314" y="2447171"/>
                        <a:ext cx="1688904" cy="12085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3273202" y="2838385"/>
            <a:ext cx="2530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>
                <a:latin typeface="Arial" pitchFamily="34" charset="0"/>
                <a:cs typeface="Arial" pitchFamily="34" charset="0"/>
              </a:rPr>
              <a:t>bzw. allgemein</a:t>
            </a:r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9985762"/>
              </p:ext>
            </p:extLst>
          </p:nvPr>
        </p:nvGraphicFramePr>
        <p:xfrm>
          <a:off x="1250950" y="4162425"/>
          <a:ext cx="2365375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0" name="Equation" r:id="rId8" imgW="1688760" imgH="672840" progId="Equation.DSMT4">
                  <p:embed/>
                </p:oleObj>
              </mc:Choice>
              <mc:Fallback>
                <p:oleObj name="Equation" r:id="rId8" imgW="1688760" imgH="672840" progId="Equation.DSMT4">
                  <p:embed/>
                  <p:pic>
                    <p:nvPicPr>
                      <p:cNvPr id="0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0950" y="4162425"/>
                        <a:ext cx="2365375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4908310"/>
              </p:ext>
            </p:extLst>
          </p:nvPr>
        </p:nvGraphicFramePr>
        <p:xfrm>
          <a:off x="5640518" y="4156045"/>
          <a:ext cx="1031184" cy="941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1" name="Equation" r:id="rId10" imgW="736560" imgH="672840" progId="Equation.DSMT4">
                  <p:embed/>
                </p:oleObj>
              </mc:Choice>
              <mc:Fallback>
                <p:oleObj name="Equation" r:id="rId10" imgW="736560" imgH="672840" progId="Equation.DSMT4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0518" y="4156045"/>
                        <a:ext cx="1031184" cy="9419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feld 10"/>
          <p:cNvSpPr txBox="1"/>
          <p:nvPr/>
        </p:nvSpPr>
        <p:spPr>
          <a:xfrm>
            <a:off x="3319970" y="4457756"/>
            <a:ext cx="2530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>
                <a:latin typeface="Arial" pitchFamily="34" charset="0"/>
                <a:cs typeface="Arial" pitchFamily="34" charset="0"/>
              </a:rPr>
              <a:t>bzw. allgemein</a:t>
            </a:r>
          </a:p>
        </p:txBody>
      </p:sp>
    </p:spTree>
    <p:extLst>
      <p:ext uri="{BB962C8B-B14F-4D97-AF65-F5344CB8AC3E}">
        <p14:creationId xmlns:p14="http://schemas.microsoft.com/office/powerpoint/2010/main" val="89378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2491</Words>
  <Application>Microsoft Office PowerPoint</Application>
  <PresentationFormat>Bildschirmpräsentation (4:3)</PresentationFormat>
  <Paragraphs>565</Paragraphs>
  <Slides>30</Slides>
  <Notes>21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30</vt:i4>
      </vt:variant>
    </vt:vector>
  </HeadingPairs>
  <TitlesOfParts>
    <vt:vector size="37" baseType="lpstr">
      <vt:lpstr>Arial</vt:lpstr>
      <vt:lpstr>Calibri</vt:lpstr>
      <vt:lpstr>Symbol</vt:lpstr>
      <vt:lpstr>Times New Roman</vt:lpstr>
      <vt:lpstr>Wingdings</vt:lpstr>
      <vt:lpstr>Larissa-Design</vt:lpstr>
      <vt:lpstr>Equation</vt:lpstr>
      <vt:lpstr>Ein DCF-Baukasten: Idee, Konzeption &amp; Anwendung      </vt:lpstr>
      <vt:lpstr>Agenda</vt:lpstr>
      <vt:lpstr>Zielsetzung</vt:lpstr>
      <vt:lpstr>Annahmen</vt:lpstr>
      <vt:lpstr>Wertadditivität</vt:lpstr>
      <vt:lpstr>Agenda</vt:lpstr>
      <vt:lpstr>Implikationen des Prinzips der Marktwertadditivität</vt:lpstr>
      <vt:lpstr>Bewertung des gesamten Cashflows mit einem aggregierten Diskontierungssatz</vt:lpstr>
      <vt:lpstr>Bewertung eines Teils des gesamten Cashflows mit einem modifizierten Diskontierungssatz</vt:lpstr>
      <vt:lpstr>Agenda</vt:lpstr>
      <vt:lpstr>Botschaften von Modigliani/Miller</vt:lpstr>
      <vt:lpstr>Anwendung des allgemeinen Gerüsts</vt:lpstr>
      <vt:lpstr>Agenda</vt:lpstr>
      <vt:lpstr>Mögliche Bewertungsansätze – vom FCF bei Eigenfinanzierung (FCFU) zum Wert des Eigenkapitals (E)</vt:lpstr>
      <vt:lpstr>Folgerungen</vt:lpstr>
      <vt:lpstr>Ansatz I: Wert des Eigenkapitals (E) als Barwert der FCF bei Eigenfinanzierung (FCFU)</vt:lpstr>
      <vt:lpstr>Ansatz II: Wert des Eigenkapitals als Barwert der FCF bei Eigenfinanzierung + Steuervorteil der Fremdfinanzierung (Total CF)</vt:lpstr>
      <vt:lpstr>Ein Zahlenbeispiel</vt:lpstr>
      <vt:lpstr>Agenda</vt:lpstr>
      <vt:lpstr>Anwendungsbeispiel I: Umsatzerlöse als erste zu bewertende Teilzahlungen, nicht der FCF der Eigenfinanzierung</vt:lpstr>
      <vt:lpstr>Zur Interpretation des zusammengesetzten Eigenkapitalkostensatzes</vt:lpstr>
      <vt:lpstr>Anwendungsbeispiel II: DCF-Bewertung bei ausfallbedrohtem Fremdkapital - Eigenkapitalkosten</vt:lpstr>
      <vt:lpstr>Anwendungsbeispiel III: DCF-Bewertung bei unterjährigen Bewertungsstichtagen - WACC</vt:lpstr>
      <vt:lpstr>Agenda</vt:lpstr>
      <vt:lpstr>Mögliche Bewertungsansätze – von den Umsatzerlösen zum Wert des Eigenkapitals</vt:lpstr>
      <vt:lpstr>Folgerungen</vt:lpstr>
      <vt:lpstr>Literaturverzeichnis</vt:lpstr>
      <vt:lpstr>Symbol- und Abkürzungsverzeichnis</vt:lpstr>
      <vt:lpstr>Zusammensetzung des Eigenkapitalkostensatzes</vt:lpstr>
      <vt:lpstr>Vom Wert der Umsatzerlöse zum Wert des Eigenkapitals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Konzeptionelle Anmerkungen zur Marktpreisschätzung mit Multiplikatoren   8. Jahreskonferenz der EACVA</dc:title>
  <dc:creator>Lehrstuhl Prof. A. Schüler</dc:creator>
  <cp:lastModifiedBy>AS</cp:lastModifiedBy>
  <cp:revision>951</cp:revision>
  <cp:lastPrinted>2017-10-10T13:53:15Z</cp:lastPrinted>
  <dcterms:created xsi:type="dcterms:W3CDTF">2010-04-13T07:11:24Z</dcterms:created>
  <dcterms:modified xsi:type="dcterms:W3CDTF">2017-10-17T06:53:12Z</dcterms:modified>
</cp:coreProperties>
</file>