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95" r:id="rId2"/>
    <p:sldId id="373" r:id="rId3"/>
    <p:sldId id="438" r:id="rId4"/>
    <p:sldId id="435" r:id="rId5"/>
    <p:sldId id="439" r:id="rId6"/>
    <p:sldId id="440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449" r:id="rId15"/>
    <p:sldId id="450" r:id="rId16"/>
    <p:sldId id="451" r:id="rId17"/>
    <p:sldId id="452" r:id="rId18"/>
    <p:sldId id="453" r:id="rId19"/>
    <p:sldId id="454" r:id="rId20"/>
    <p:sldId id="455" r:id="rId21"/>
    <p:sldId id="458" r:id="rId22"/>
    <p:sldId id="456" r:id="rId23"/>
    <p:sldId id="425" r:id="rId24"/>
    <p:sldId id="426" r:id="rId25"/>
    <p:sldId id="427" r:id="rId26"/>
    <p:sldId id="428" r:id="rId27"/>
    <p:sldId id="429" r:id="rId28"/>
    <p:sldId id="430" r:id="rId29"/>
    <p:sldId id="457" r:id="rId30"/>
    <p:sldId id="431" r:id="rId31"/>
    <p:sldId id="432" r:id="rId32"/>
    <p:sldId id="433" r:id="rId33"/>
    <p:sldId id="434" r:id="rId34"/>
    <p:sldId id="288" r:id="rId35"/>
  </p:sldIdLst>
  <p:sldSz cx="9906000" cy="6858000" type="A4"/>
  <p:notesSz cx="9928225" cy="6797675"/>
  <p:defaultTextStyle>
    <a:defPPr>
      <a:defRPr lang="de-DE"/>
    </a:defPPr>
    <a:lvl1pPr marL="0" algn="l" defTabSz="2693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2693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2693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2693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2693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2693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2693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2693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2693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4" userDrawn="1">
          <p15:clr>
            <a:srgbClr val="A4A3A4"/>
          </p15:clr>
        </p15:guide>
        <p15:guide id="2" pos="5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02E"/>
    <a:srgbClr val="000000"/>
    <a:srgbClr val="3E3E3E"/>
    <a:srgbClr val="003E6B"/>
    <a:srgbClr val="668BA5"/>
    <a:srgbClr val="336587"/>
    <a:srgbClr val="F4D6BB"/>
    <a:srgbClr val="E9AD78"/>
    <a:srgbClr val="6F6F6F"/>
    <a:srgbClr val="E49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4626" autoAdjust="0"/>
  </p:normalViewPr>
  <p:slideViewPr>
    <p:cSldViewPr>
      <p:cViewPr varScale="1">
        <p:scale>
          <a:sx n="129" d="100"/>
          <a:sy n="129" d="100"/>
        </p:scale>
        <p:origin x="714" y="90"/>
      </p:cViewPr>
      <p:guideLst>
        <p:guide orient="horz" pos="534"/>
        <p:guide pos="5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43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908" cy="340769"/>
          </a:xfrm>
          <a:prstGeom prst="rect">
            <a:avLst/>
          </a:prstGeom>
        </p:spPr>
        <p:txBody>
          <a:bodyPr vert="horz" lIns="51871" tIns="25936" rIns="51871" bIns="25936" rtlCol="0"/>
          <a:lstStyle>
            <a:lvl1pPr algn="l">
              <a:defRPr sz="7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411" y="1"/>
            <a:ext cx="4302876" cy="340769"/>
          </a:xfrm>
          <a:prstGeom prst="rect">
            <a:avLst/>
          </a:prstGeom>
        </p:spPr>
        <p:txBody>
          <a:bodyPr vert="horz" lIns="51871" tIns="25936" rIns="51871" bIns="25936" rtlCol="0"/>
          <a:lstStyle>
            <a:lvl1pPr algn="r">
              <a:defRPr sz="700"/>
            </a:lvl1pPr>
          </a:lstStyle>
          <a:p>
            <a:fld id="{1E53A0BA-7052-4C75-8ABF-DE273BDB11E9}" type="datetimeFigureOut">
              <a:rPr lang="de-DE" smtClean="0"/>
              <a:pPr/>
              <a:t>17.10.2017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909"/>
            <a:ext cx="4301908" cy="340769"/>
          </a:xfrm>
          <a:prstGeom prst="rect">
            <a:avLst/>
          </a:prstGeom>
        </p:spPr>
        <p:txBody>
          <a:bodyPr vert="horz" lIns="51871" tIns="25936" rIns="51871" bIns="25936" rtlCol="0" anchor="b"/>
          <a:lstStyle>
            <a:lvl1pPr algn="l">
              <a:defRPr sz="7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411" y="6456909"/>
            <a:ext cx="4302876" cy="340769"/>
          </a:xfrm>
          <a:prstGeom prst="rect">
            <a:avLst/>
          </a:prstGeom>
        </p:spPr>
        <p:txBody>
          <a:bodyPr vert="horz" lIns="51871" tIns="25936" rIns="51871" bIns="25936" rtlCol="0" anchor="b"/>
          <a:lstStyle>
            <a:lvl1pPr algn="r">
              <a:defRPr sz="700"/>
            </a:lvl1pPr>
          </a:lstStyle>
          <a:p>
            <a:fld id="{7BC94218-2D14-4A76-9EBA-265ECAF564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802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08" cy="339884"/>
          </a:xfrm>
          <a:prstGeom prst="rect">
            <a:avLst/>
          </a:prstGeom>
        </p:spPr>
        <p:txBody>
          <a:bodyPr vert="horz" lIns="51871" tIns="25936" rIns="51871" bIns="25936" rtlCol="0"/>
          <a:lstStyle>
            <a:lvl1pPr algn="l">
              <a:defRPr sz="7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411" y="0"/>
            <a:ext cx="4302876" cy="339884"/>
          </a:xfrm>
          <a:prstGeom prst="rect">
            <a:avLst/>
          </a:prstGeom>
        </p:spPr>
        <p:txBody>
          <a:bodyPr vert="horz" lIns="51871" tIns="25936" rIns="51871" bIns="25936" rtlCol="0"/>
          <a:lstStyle>
            <a:lvl1pPr algn="r">
              <a:defRPr sz="700"/>
            </a:lvl1pPr>
          </a:lstStyle>
          <a:p>
            <a:fld id="{C36D56FA-B8A6-2944-B703-7AC7A7489738}" type="datetimeFigureOut">
              <a:rPr lang="de-DE" smtClean="0"/>
              <a:pPr/>
              <a:t>17.10.2017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30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1871" tIns="25936" rIns="51871" bIns="2593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vert="horz" lIns="51871" tIns="25936" rIns="51871" bIns="25936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906"/>
            <a:ext cx="4301908" cy="339884"/>
          </a:xfrm>
          <a:prstGeom prst="rect">
            <a:avLst/>
          </a:prstGeom>
        </p:spPr>
        <p:txBody>
          <a:bodyPr vert="horz" lIns="51871" tIns="25936" rIns="51871" bIns="25936" rtlCol="0" anchor="b"/>
          <a:lstStyle>
            <a:lvl1pPr algn="l">
              <a:defRPr sz="7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411" y="6456906"/>
            <a:ext cx="4302876" cy="339884"/>
          </a:xfrm>
          <a:prstGeom prst="rect">
            <a:avLst/>
          </a:prstGeom>
        </p:spPr>
        <p:txBody>
          <a:bodyPr vert="horz" lIns="51871" tIns="25936" rIns="51871" bIns="25936" rtlCol="0" anchor="b"/>
          <a:lstStyle>
            <a:lvl1pPr algn="r">
              <a:defRPr sz="700"/>
            </a:lvl1pPr>
          </a:lstStyle>
          <a:p>
            <a:fld id="{1E2C54F9-33C2-694A-AB51-E942DE0A5D5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498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6938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26938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26938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26938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26938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26938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26938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26938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26938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54F9-33C2-694A-AB51-E942DE0A5D5E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26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910115" y="6480000"/>
            <a:ext cx="2231945" cy="169277"/>
          </a:xfrm>
          <a:prstGeom prst="rect">
            <a:avLst/>
          </a:prstGeom>
        </p:spPr>
        <p:txBody>
          <a:bodyPr/>
          <a:lstStyle/>
          <a:p>
            <a:pPr marL="7483">
              <a:spcBef>
                <a:spcPts val="6"/>
              </a:spcBef>
            </a:pPr>
            <a:r>
              <a:rPr lang="de-DE" spc="-3"/>
              <a:t>Dr. Klaus Rabel – USA im Fokus</a:t>
            </a:r>
            <a:endParaRPr lang="de-DE" spc="-6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/>
          <a:p>
            <a:pPr marL="7483">
              <a:spcBef>
                <a:spcPts val="6"/>
              </a:spcBef>
            </a:pPr>
            <a:fld id="{81D60167-4931-47E6-BA6A-407CBD079E47}" type="slidenum">
              <a:rPr lang="de-DE" smtClean="0"/>
              <a:pPr marL="7483">
                <a:spcBef>
                  <a:spcPts val="6"/>
                </a:spcBef>
              </a:pPr>
              <a:t>‹Nr.›</a:t>
            </a:fld>
            <a:endParaRPr lang="de-DE" dirty="0"/>
          </a:p>
        </p:txBody>
      </p:sp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1080001" y="612001"/>
            <a:ext cx="76830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6"/>
          <p:cNvSpPr>
            <a:spLocks noGrp="1"/>
          </p:cNvSpPr>
          <p:nvPr>
            <p:ph sz="quarter" idx="12"/>
          </p:nvPr>
        </p:nvSpPr>
        <p:spPr>
          <a:xfrm>
            <a:off x="1079500" y="990600"/>
            <a:ext cx="76835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6F6F"/>
                </a:solidFill>
              </a:defRPr>
            </a:lvl1pPr>
            <a:lvl2pPr>
              <a:defRPr>
                <a:solidFill>
                  <a:srgbClr val="6F6F6F"/>
                </a:solidFill>
              </a:defRPr>
            </a:lvl2pPr>
            <a:lvl3pPr>
              <a:defRPr>
                <a:solidFill>
                  <a:srgbClr val="6F6F6F"/>
                </a:solidFill>
              </a:defRPr>
            </a:lvl3pPr>
            <a:lvl4pPr>
              <a:defRPr>
                <a:solidFill>
                  <a:srgbClr val="6F6F6F"/>
                </a:solidFill>
              </a:defRPr>
            </a:lvl4pPr>
            <a:lvl5pPr>
              <a:defRPr>
                <a:solidFill>
                  <a:srgbClr val="6F6F6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72544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4"/>
          <p:cNvSpPr>
            <a:spLocks noGrp="1"/>
          </p:cNvSpPr>
          <p:nvPr>
            <p:ph type="ftr" sz="quarter" idx="5"/>
          </p:nvPr>
        </p:nvSpPr>
        <p:spPr>
          <a:xfrm>
            <a:off x="910800" y="6480000"/>
            <a:ext cx="223194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7483">
              <a:spcBef>
                <a:spcPts val="6"/>
              </a:spcBef>
            </a:pPr>
            <a:r>
              <a:rPr lang="de-DE" spc="-3"/>
              <a:t>Dr. Klaus Rabel – USA im Fokus</a:t>
            </a:r>
            <a:endParaRPr lang="de-DE" spc="-6" dirty="0"/>
          </a:p>
        </p:txBody>
      </p:sp>
      <p:sp>
        <p:nvSpPr>
          <p:cNvPr id="18" name="Holder 6"/>
          <p:cNvSpPr>
            <a:spLocks noGrp="1"/>
          </p:cNvSpPr>
          <p:nvPr>
            <p:ph type="sldNum" sz="quarter" idx="7"/>
          </p:nvPr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7483">
              <a:spcBef>
                <a:spcPts val="6"/>
              </a:spcBef>
            </a:pPr>
            <a:fld id="{81D60167-4931-47E6-BA6A-407CBD079E47}" type="slidenum">
              <a:rPr lang="de-DE" smtClean="0"/>
              <a:pPr marL="7483">
                <a:spcBef>
                  <a:spcPts val="6"/>
                </a:spcBef>
              </a:pPr>
              <a:t>‹Nr.›</a:t>
            </a:fld>
            <a:endParaRPr lang="de-DE" dirty="0"/>
          </a:p>
        </p:txBody>
      </p:sp>
      <p:sp>
        <p:nvSpPr>
          <p:cNvPr id="22" name="Textfeld 21"/>
          <p:cNvSpPr txBox="1"/>
          <p:nvPr userDrawn="1"/>
        </p:nvSpPr>
        <p:spPr>
          <a:xfrm>
            <a:off x="-247650" y="1500188"/>
            <a:ext cx="108804" cy="223679"/>
          </a:xfrm>
          <a:prstGeom prst="rect">
            <a:avLst/>
          </a:prstGeom>
          <a:noFill/>
        </p:spPr>
        <p:txBody>
          <a:bodyPr wrap="none" lIns="53876" tIns="26938" rIns="53876" bIns="26938" rtlCol="0">
            <a:spAutoFit/>
          </a:bodyPr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080001" y="1692126"/>
            <a:ext cx="3657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6F6F"/>
                </a:solidFill>
              </a:defRPr>
            </a:lvl1pPr>
            <a:lvl2pPr marL="555132" indent="-285750">
              <a:buFontTx/>
              <a:buBlip>
                <a:blip r:embed="rId2"/>
              </a:buBlip>
              <a:defRPr>
                <a:solidFill>
                  <a:srgbClr val="6F6F6F"/>
                </a:solidFill>
              </a:defRPr>
            </a:lvl2pPr>
            <a:lvl3pPr marL="824514" indent="-285750">
              <a:buFontTx/>
              <a:buBlip>
                <a:blip r:embed="rId2"/>
              </a:buBlip>
              <a:defRPr>
                <a:solidFill>
                  <a:srgbClr val="6F6F6F"/>
                </a:solidFill>
              </a:defRPr>
            </a:lvl3pPr>
            <a:lvl4pPr marL="1093897" indent="-285750">
              <a:buFontTx/>
              <a:buBlip>
                <a:blip r:embed="rId2"/>
              </a:buBlip>
              <a:defRPr>
                <a:solidFill>
                  <a:srgbClr val="6F6F6F"/>
                </a:solidFill>
              </a:defRPr>
            </a:lvl4pPr>
            <a:lvl5pPr marL="1363279" indent="-285750">
              <a:buFontTx/>
              <a:buBlip>
                <a:blip r:embed="rId2"/>
              </a:buBlip>
              <a:defRPr>
                <a:solidFill>
                  <a:srgbClr val="6F6F6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105401" y="1690688"/>
            <a:ext cx="3657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6F6F"/>
                </a:solidFill>
              </a:defRPr>
            </a:lvl1pPr>
            <a:lvl2pPr marL="555132" indent="-285750">
              <a:buFontTx/>
              <a:buBlip>
                <a:blip r:embed="rId2"/>
              </a:buBlip>
              <a:defRPr>
                <a:solidFill>
                  <a:srgbClr val="6F6F6F"/>
                </a:solidFill>
              </a:defRPr>
            </a:lvl2pPr>
            <a:lvl3pPr marL="824514" indent="-285750">
              <a:buFontTx/>
              <a:buBlip>
                <a:blip r:embed="rId2"/>
              </a:buBlip>
              <a:defRPr>
                <a:solidFill>
                  <a:srgbClr val="6F6F6F"/>
                </a:solidFill>
              </a:defRPr>
            </a:lvl3pPr>
            <a:lvl4pPr marL="1093897" indent="-285750">
              <a:buFontTx/>
              <a:buBlip>
                <a:blip r:embed="rId2"/>
              </a:buBlip>
              <a:defRPr>
                <a:solidFill>
                  <a:srgbClr val="6F6F6F"/>
                </a:solidFill>
              </a:defRPr>
            </a:lvl4pPr>
            <a:lvl5pPr marL="1363279" indent="-285750">
              <a:buFontTx/>
              <a:buBlip>
                <a:blip r:embed="rId2"/>
              </a:buBlip>
              <a:defRPr>
                <a:solidFill>
                  <a:srgbClr val="6F6F6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080001" y="612001"/>
            <a:ext cx="76830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>
          <a:xfrm>
            <a:off x="1079500" y="990600"/>
            <a:ext cx="76835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6F6F"/>
                </a:solidFill>
              </a:defRPr>
            </a:lvl1pPr>
            <a:lvl2pPr>
              <a:defRPr>
                <a:solidFill>
                  <a:srgbClr val="6F6F6F"/>
                </a:solidFill>
              </a:defRPr>
            </a:lvl2pPr>
            <a:lvl3pPr>
              <a:defRPr>
                <a:solidFill>
                  <a:srgbClr val="6F6F6F"/>
                </a:solidFill>
              </a:defRPr>
            </a:lvl3pPr>
            <a:lvl4pPr>
              <a:defRPr>
                <a:solidFill>
                  <a:srgbClr val="6F6F6F"/>
                </a:solidFill>
              </a:defRPr>
            </a:lvl4pPr>
            <a:lvl5pPr>
              <a:defRPr>
                <a:solidFill>
                  <a:srgbClr val="6F6F6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533400" y="358878"/>
            <a:ext cx="8229601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2"/>
          </p:nvPr>
        </p:nvSpPr>
        <p:spPr>
          <a:xfrm>
            <a:off x="533400" y="737477"/>
            <a:ext cx="82296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6F6F"/>
                </a:solidFill>
              </a:defRPr>
            </a:lvl1pPr>
            <a:lvl2pPr>
              <a:defRPr>
                <a:solidFill>
                  <a:srgbClr val="6F6F6F"/>
                </a:solidFill>
              </a:defRPr>
            </a:lvl2pPr>
            <a:lvl3pPr>
              <a:defRPr>
                <a:solidFill>
                  <a:srgbClr val="6F6F6F"/>
                </a:solidFill>
              </a:defRPr>
            </a:lvl3pPr>
            <a:lvl4pPr>
              <a:defRPr>
                <a:solidFill>
                  <a:srgbClr val="6F6F6F"/>
                </a:solidFill>
              </a:defRPr>
            </a:lvl4pPr>
            <a:lvl5pPr>
              <a:defRPr>
                <a:solidFill>
                  <a:srgbClr val="6F6F6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533400" y="1186877"/>
            <a:ext cx="8229600" cy="4988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6F6F"/>
                </a:solidFill>
              </a:defRPr>
            </a:lvl1pPr>
            <a:lvl2pPr marL="555132" indent="-285750">
              <a:buFontTx/>
              <a:buBlip>
                <a:blip r:embed="rId2"/>
              </a:buBlip>
              <a:defRPr>
                <a:solidFill>
                  <a:srgbClr val="6F6F6F"/>
                </a:solidFill>
              </a:defRPr>
            </a:lvl2pPr>
            <a:lvl3pPr marL="538764" indent="0">
              <a:buFont typeface="Arial" panose="020B0604020202020204" pitchFamily="34" charset="0"/>
              <a:buNone/>
              <a:defRPr>
                <a:solidFill>
                  <a:srgbClr val="6F6F6F"/>
                </a:solidFill>
              </a:defRPr>
            </a:lvl3pPr>
            <a:lvl4pPr marL="1093897" indent="-285750">
              <a:buFont typeface="Arial" panose="020B0604020202020204" pitchFamily="34" charset="0"/>
              <a:buChar char="•"/>
              <a:defRPr>
                <a:solidFill>
                  <a:srgbClr val="6F6F6F"/>
                </a:solidFill>
              </a:defRPr>
            </a:lvl4pPr>
            <a:lvl5pPr marL="1363279" indent="-285750">
              <a:buFont typeface="Arial" panose="020B0604020202020204" pitchFamily="34" charset="0"/>
              <a:buChar char="•"/>
              <a:defRPr>
                <a:solidFill>
                  <a:srgbClr val="6F6F6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983279" y="228600"/>
            <a:ext cx="560102" cy="381000"/>
          </a:xfrm>
          <a:prstGeom prst="rect">
            <a:avLst/>
          </a:prstGeom>
        </p:spPr>
      </p:pic>
      <p:sp>
        <p:nvSpPr>
          <p:cNvPr id="12" name="bk object 16"/>
          <p:cNvSpPr/>
          <p:nvPr userDrawn="1"/>
        </p:nvSpPr>
        <p:spPr>
          <a:xfrm>
            <a:off x="0" y="6319801"/>
            <a:ext cx="9906000" cy="553900"/>
          </a:xfrm>
          <a:custGeom>
            <a:avLst/>
            <a:gdLst/>
            <a:ahLst/>
            <a:cxnLst/>
            <a:rect l="l" t="t" r="r" b="b"/>
            <a:pathLst>
              <a:path w="16256000" h="1092200">
                <a:moveTo>
                  <a:pt x="0" y="1092200"/>
                </a:moveTo>
                <a:lnTo>
                  <a:pt x="16256000" y="1092200"/>
                </a:lnTo>
                <a:lnTo>
                  <a:pt x="16256000" y="0"/>
                </a:lnTo>
                <a:lnTo>
                  <a:pt x="0" y="0"/>
                </a:lnTo>
                <a:lnTo>
                  <a:pt x="0" y="1092200"/>
                </a:lnTo>
                <a:close/>
              </a:path>
            </a:pathLst>
          </a:custGeom>
          <a:solidFill>
            <a:srgbClr val="003E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400381" y="6496038"/>
            <a:ext cx="1143000" cy="217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>
          <a:xfrm>
            <a:off x="910115" y="6480000"/>
            <a:ext cx="2231945" cy="169277"/>
          </a:xfrm>
          <a:prstGeom prst="rect">
            <a:avLst/>
          </a:prstGeom>
        </p:spPr>
        <p:txBody>
          <a:bodyPr/>
          <a:lstStyle/>
          <a:p>
            <a:pPr marL="7483">
              <a:spcBef>
                <a:spcPts val="6"/>
              </a:spcBef>
            </a:pPr>
            <a:r>
              <a:rPr lang="de-DE" spc="-3"/>
              <a:t>Dr. Klaus Rabel – USA im Fokus</a:t>
            </a:r>
            <a:endParaRPr lang="de-DE" spc="-6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/>
          <a:p>
            <a:pPr marL="7483">
              <a:spcBef>
                <a:spcPts val="6"/>
              </a:spcBef>
            </a:pPr>
            <a:fld id="{81D60167-4931-47E6-BA6A-407CBD079E47}" type="slidenum">
              <a:rPr lang="de-DE" smtClean="0"/>
              <a:pPr marL="7483">
                <a:spcBef>
                  <a:spcPts val="6"/>
                </a:spcBef>
              </a:pPr>
              <a:t>‹Nr.›</a:t>
            </a:fld>
            <a:endParaRPr lang="de-DE" dirty="0"/>
          </a:p>
        </p:txBody>
      </p:sp>
      <p:sp>
        <p:nvSpPr>
          <p:cNvPr id="10" name="Titel 4"/>
          <p:cNvSpPr>
            <a:spLocks noGrp="1"/>
          </p:cNvSpPr>
          <p:nvPr>
            <p:ph type="title"/>
          </p:nvPr>
        </p:nvSpPr>
        <p:spPr>
          <a:xfrm>
            <a:off x="1080001" y="612001"/>
            <a:ext cx="76830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12"/>
          </p:nvPr>
        </p:nvSpPr>
        <p:spPr>
          <a:xfrm>
            <a:off x="1079500" y="990600"/>
            <a:ext cx="76835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6F6F"/>
                </a:solidFill>
              </a:defRPr>
            </a:lvl1pPr>
            <a:lvl2pPr>
              <a:defRPr>
                <a:solidFill>
                  <a:srgbClr val="6F6F6F"/>
                </a:solidFill>
              </a:defRPr>
            </a:lvl2pPr>
            <a:lvl3pPr>
              <a:defRPr>
                <a:solidFill>
                  <a:srgbClr val="6F6F6F"/>
                </a:solidFill>
              </a:defRPr>
            </a:lvl3pPr>
            <a:lvl4pPr>
              <a:defRPr>
                <a:solidFill>
                  <a:srgbClr val="6F6F6F"/>
                </a:solidFill>
              </a:defRPr>
            </a:lvl4pPr>
            <a:lvl5pPr>
              <a:defRPr>
                <a:solidFill>
                  <a:srgbClr val="6F6F6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1079500" y="1676400"/>
            <a:ext cx="3568700" cy="426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6F6F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5105400" y="1676400"/>
            <a:ext cx="3657600" cy="426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6F6F"/>
                </a:solidFill>
              </a:defRPr>
            </a:lvl1pPr>
            <a:lvl2pPr>
              <a:defRPr>
                <a:solidFill>
                  <a:srgbClr val="6F6F6F"/>
                </a:solidFill>
              </a:defRPr>
            </a:lvl2pPr>
            <a:lvl3pPr>
              <a:defRPr>
                <a:solidFill>
                  <a:srgbClr val="6F6F6F"/>
                </a:solidFill>
              </a:defRPr>
            </a:lvl3pPr>
            <a:lvl4pPr>
              <a:defRPr>
                <a:solidFill>
                  <a:srgbClr val="6F6F6F"/>
                </a:solidFill>
              </a:defRPr>
            </a:lvl4pPr>
            <a:lvl5pPr>
              <a:defRPr>
                <a:solidFill>
                  <a:srgbClr val="6F6F6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910115" y="6480000"/>
            <a:ext cx="2231945" cy="169277"/>
          </a:xfrm>
          <a:prstGeom prst="rect">
            <a:avLst/>
          </a:prstGeom>
        </p:spPr>
        <p:txBody>
          <a:bodyPr/>
          <a:lstStyle/>
          <a:p>
            <a:pPr marL="7483">
              <a:spcBef>
                <a:spcPts val="6"/>
              </a:spcBef>
            </a:pPr>
            <a:r>
              <a:rPr lang="de-DE" spc="-3"/>
              <a:t>Dr. Klaus Rabel – USA im Fokus</a:t>
            </a:r>
            <a:endParaRPr lang="de-DE" spc="-6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/>
          <a:p>
            <a:pPr marL="7483">
              <a:spcBef>
                <a:spcPts val="6"/>
              </a:spcBef>
            </a:pPr>
            <a:fld id="{81D60167-4931-47E6-BA6A-407CBD079E47}" type="slidenum">
              <a:rPr lang="de-DE" smtClean="0"/>
              <a:pPr marL="7483">
                <a:spcBef>
                  <a:spcPts val="6"/>
                </a:spcBef>
              </a:pPr>
              <a:t>‹Nr.›</a:t>
            </a:fld>
            <a:endParaRPr lang="de-DE" dirty="0"/>
          </a:p>
        </p:txBody>
      </p:sp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1080001" y="612001"/>
            <a:ext cx="76830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2"/>
          </p:nvPr>
        </p:nvSpPr>
        <p:spPr>
          <a:xfrm>
            <a:off x="1079500" y="990600"/>
            <a:ext cx="76835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6F6F"/>
                </a:solidFill>
              </a:defRPr>
            </a:lvl1pPr>
            <a:lvl2pPr>
              <a:defRPr>
                <a:solidFill>
                  <a:srgbClr val="6F6F6F"/>
                </a:solidFill>
              </a:defRPr>
            </a:lvl2pPr>
            <a:lvl3pPr>
              <a:defRPr>
                <a:solidFill>
                  <a:srgbClr val="6F6F6F"/>
                </a:solidFill>
              </a:defRPr>
            </a:lvl3pPr>
            <a:lvl4pPr>
              <a:defRPr>
                <a:solidFill>
                  <a:srgbClr val="6F6F6F"/>
                </a:solidFill>
              </a:defRPr>
            </a:lvl4pPr>
            <a:lvl5pPr>
              <a:defRPr>
                <a:solidFill>
                  <a:srgbClr val="6F6F6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5105400" y="1676400"/>
            <a:ext cx="3657600" cy="426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6F6F"/>
                </a:solidFill>
              </a:defRPr>
            </a:lvl1pPr>
            <a:lvl2pPr>
              <a:defRPr>
                <a:solidFill>
                  <a:srgbClr val="6F6F6F"/>
                </a:solidFill>
              </a:defRPr>
            </a:lvl2pPr>
            <a:lvl3pPr>
              <a:defRPr>
                <a:solidFill>
                  <a:srgbClr val="6F6F6F"/>
                </a:solidFill>
              </a:defRPr>
            </a:lvl3pPr>
            <a:lvl4pPr>
              <a:defRPr>
                <a:solidFill>
                  <a:srgbClr val="6F6F6F"/>
                </a:solidFill>
              </a:defRPr>
            </a:lvl4pPr>
            <a:lvl5pPr>
              <a:defRPr>
                <a:solidFill>
                  <a:srgbClr val="6F6F6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5"/>
          </p:nvPr>
        </p:nvSpPr>
        <p:spPr>
          <a:xfrm>
            <a:off x="1079500" y="1676400"/>
            <a:ext cx="3568700" cy="426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6F6F"/>
                </a:solidFill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910115" y="6480000"/>
            <a:ext cx="2231945" cy="169277"/>
          </a:xfrm>
          <a:prstGeom prst="rect">
            <a:avLst/>
          </a:prstGeom>
        </p:spPr>
        <p:txBody>
          <a:bodyPr/>
          <a:lstStyle/>
          <a:p>
            <a:pPr marL="7483">
              <a:spcBef>
                <a:spcPts val="6"/>
              </a:spcBef>
            </a:pPr>
            <a:r>
              <a:rPr lang="de-DE" spc="-3"/>
              <a:t>Dr. Klaus Rabel – USA im Fokus</a:t>
            </a:r>
            <a:endParaRPr lang="de-DE" spc="-6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/>
          <a:p>
            <a:pPr marL="7483">
              <a:spcBef>
                <a:spcPts val="6"/>
              </a:spcBef>
            </a:pPr>
            <a:fld id="{81D60167-4931-47E6-BA6A-407CBD079E47}" type="slidenum">
              <a:rPr lang="de-DE" smtClean="0"/>
              <a:pPr marL="7483">
                <a:spcBef>
                  <a:spcPts val="6"/>
                </a:spcBef>
              </a:pPr>
              <a:t>‹Nr.›</a:t>
            </a:fld>
            <a:endParaRPr lang="de-DE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080001" y="612001"/>
            <a:ext cx="76830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2"/>
          </p:nvPr>
        </p:nvSpPr>
        <p:spPr>
          <a:xfrm>
            <a:off x="1079500" y="990600"/>
            <a:ext cx="76835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6F6F"/>
                </a:solidFill>
              </a:defRPr>
            </a:lvl1pPr>
            <a:lvl2pPr>
              <a:defRPr>
                <a:solidFill>
                  <a:srgbClr val="6F6F6F"/>
                </a:solidFill>
              </a:defRPr>
            </a:lvl2pPr>
            <a:lvl3pPr>
              <a:defRPr>
                <a:solidFill>
                  <a:srgbClr val="6F6F6F"/>
                </a:solidFill>
              </a:defRPr>
            </a:lvl3pPr>
            <a:lvl4pPr>
              <a:defRPr>
                <a:solidFill>
                  <a:srgbClr val="6F6F6F"/>
                </a:solidFill>
              </a:defRPr>
            </a:lvl4pPr>
            <a:lvl5pPr>
              <a:defRPr>
                <a:solidFill>
                  <a:srgbClr val="6F6F6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5105400" y="1676400"/>
            <a:ext cx="3657600" cy="426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6F6F"/>
                </a:solidFill>
              </a:defRPr>
            </a:lvl1pPr>
            <a:lvl2pPr>
              <a:defRPr>
                <a:solidFill>
                  <a:srgbClr val="6F6F6F"/>
                </a:solidFill>
              </a:defRPr>
            </a:lvl2pPr>
            <a:lvl3pPr>
              <a:defRPr>
                <a:solidFill>
                  <a:srgbClr val="6F6F6F"/>
                </a:solidFill>
              </a:defRPr>
            </a:lvl3pPr>
            <a:lvl4pPr>
              <a:defRPr>
                <a:solidFill>
                  <a:srgbClr val="6F6F6F"/>
                </a:solidFill>
              </a:defRPr>
            </a:lvl4pPr>
            <a:lvl5pPr>
              <a:defRPr>
                <a:solidFill>
                  <a:srgbClr val="6F6F6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sz="quarter" idx="15"/>
          </p:nvPr>
        </p:nvSpPr>
        <p:spPr>
          <a:xfrm>
            <a:off x="1066800" y="1676400"/>
            <a:ext cx="3568700" cy="426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6F6F"/>
                </a:solidFill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910115" y="6480000"/>
            <a:ext cx="2231945" cy="169277"/>
          </a:xfrm>
          <a:prstGeom prst="rect">
            <a:avLst/>
          </a:prstGeom>
        </p:spPr>
        <p:txBody>
          <a:bodyPr/>
          <a:lstStyle/>
          <a:p>
            <a:pPr marL="7483">
              <a:spcBef>
                <a:spcPts val="6"/>
              </a:spcBef>
            </a:pPr>
            <a:r>
              <a:rPr lang="de-DE" spc="-3"/>
              <a:t>Dr. Klaus Rabel – USA im Fokus</a:t>
            </a:r>
            <a:endParaRPr lang="de-DE" spc="-6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/>
          <a:p>
            <a:pPr marL="7483">
              <a:spcBef>
                <a:spcPts val="6"/>
              </a:spcBef>
            </a:pPr>
            <a:fld id="{81D60167-4931-47E6-BA6A-407CBD079E47}" type="slidenum">
              <a:rPr lang="de-DE" smtClean="0"/>
              <a:pPr marL="7483">
                <a:spcBef>
                  <a:spcPts val="6"/>
                </a:spcBef>
              </a:pPr>
              <a:t>‹Nr.›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1207688" y="405000"/>
            <a:ext cx="2412000" cy="16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6F6F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257800" y="409313"/>
            <a:ext cx="2412000" cy="16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6F6F"/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1206563" y="2141802"/>
            <a:ext cx="3744912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6F6F"/>
                </a:solidFill>
              </a:defRPr>
            </a:lvl1pPr>
            <a:lvl2pPr>
              <a:defRPr>
                <a:solidFill>
                  <a:srgbClr val="6F6F6F"/>
                </a:solidFill>
              </a:defRPr>
            </a:lvl2pPr>
            <a:lvl3pPr>
              <a:defRPr>
                <a:solidFill>
                  <a:srgbClr val="6F6F6F"/>
                </a:solidFill>
              </a:defRPr>
            </a:lvl3pPr>
            <a:lvl4pPr>
              <a:defRPr>
                <a:solidFill>
                  <a:srgbClr val="6F6F6F"/>
                </a:solidFill>
              </a:defRPr>
            </a:lvl4pPr>
            <a:lvl5pPr>
              <a:defRPr>
                <a:solidFill>
                  <a:srgbClr val="6F6F6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5257800" y="2141802"/>
            <a:ext cx="3744912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6F6F"/>
                </a:solidFill>
              </a:defRPr>
            </a:lvl1pPr>
            <a:lvl2pPr>
              <a:defRPr>
                <a:solidFill>
                  <a:srgbClr val="6F6F6F"/>
                </a:solidFill>
              </a:defRPr>
            </a:lvl2pPr>
            <a:lvl3pPr>
              <a:defRPr>
                <a:solidFill>
                  <a:srgbClr val="6F6F6F"/>
                </a:solidFill>
              </a:defRPr>
            </a:lvl3pPr>
            <a:lvl4pPr>
              <a:defRPr>
                <a:solidFill>
                  <a:srgbClr val="6F6F6F"/>
                </a:solidFill>
              </a:defRPr>
            </a:lvl4pPr>
            <a:lvl5pPr>
              <a:defRPr>
                <a:solidFill>
                  <a:srgbClr val="6F6F6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7863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2513" y="546497"/>
            <a:ext cx="3294438" cy="467436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0" i="0">
                <a:solidFill>
                  <a:srgbClr val="003F6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125" y="1568978"/>
            <a:ext cx="8740497" cy="199060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910115" y="6480000"/>
            <a:ext cx="2231945" cy="169277"/>
          </a:xfrm>
          <a:prstGeom prst="rect">
            <a:avLst/>
          </a:prstGeom>
        </p:spPr>
        <p:txBody>
          <a:bodyPr/>
          <a:lstStyle/>
          <a:p>
            <a:pPr marL="7483">
              <a:spcBef>
                <a:spcPts val="6"/>
              </a:spcBef>
            </a:pPr>
            <a:r>
              <a:rPr lang="de-DE" spc="-3" smtClean="0"/>
              <a:t>Clientname </a:t>
            </a:r>
            <a:r>
              <a:rPr lang="de-DE" smtClean="0"/>
              <a:t>– </a:t>
            </a:r>
            <a:r>
              <a:rPr lang="de-DE" spc="-12" smtClean="0"/>
              <a:t>Event </a:t>
            </a:r>
            <a:r>
              <a:rPr lang="de-DE" smtClean="0"/>
              <a:t>–</a:t>
            </a:r>
            <a:r>
              <a:rPr lang="de-DE" spc="-6" smtClean="0"/>
              <a:t> Presentationtitle</a:t>
            </a:r>
            <a:endParaRPr lang="de-DE" spc="-6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/>
          <a:p>
            <a:pPr marL="7483">
              <a:spcBef>
                <a:spcPts val="6"/>
              </a:spcBef>
            </a:pPr>
            <a:fld id="{81D60167-4931-47E6-BA6A-407CBD079E47}" type="slidenum">
              <a:rPr lang="de-DE" smtClean="0"/>
              <a:pPr marL="7483">
                <a:spcBef>
                  <a:spcPts val="6"/>
                </a:spcBef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4899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7" r:id="rId7"/>
    <p:sldLayoutId id="2147483668" r:id="rId8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69382">
        <a:defRPr>
          <a:latin typeface="+mn-lt"/>
          <a:ea typeface="+mn-ea"/>
          <a:cs typeface="+mn-cs"/>
        </a:defRPr>
      </a:lvl2pPr>
      <a:lvl3pPr marL="538764">
        <a:defRPr>
          <a:latin typeface="+mn-lt"/>
          <a:ea typeface="+mn-ea"/>
          <a:cs typeface="+mn-cs"/>
        </a:defRPr>
      </a:lvl3pPr>
      <a:lvl4pPr marL="808147">
        <a:defRPr>
          <a:latin typeface="+mn-lt"/>
          <a:ea typeface="+mn-ea"/>
          <a:cs typeface="+mn-cs"/>
        </a:defRPr>
      </a:lvl4pPr>
      <a:lvl5pPr marL="1077529">
        <a:defRPr>
          <a:latin typeface="+mn-lt"/>
          <a:ea typeface="+mn-ea"/>
          <a:cs typeface="+mn-cs"/>
        </a:defRPr>
      </a:lvl5pPr>
      <a:lvl6pPr marL="1346911">
        <a:defRPr>
          <a:latin typeface="+mn-lt"/>
          <a:ea typeface="+mn-ea"/>
          <a:cs typeface="+mn-cs"/>
        </a:defRPr>
      </a:lvl6pPr>
      <a:lvl7pPr marL="1616293">
        <a:defRPr>
          <a:latin typeface="+mn-lt"/>
          <a:ea typeface="+mn-ea"/>
          <a:cs typeface="+mn-cs"/>
        </a:defRPr>
      </a:lvl7pPr>
      <a:lvl8pPr marL="1885676">
        <a:defRPr>
          <a:latin typeface="+mn-lt"/>
          <a:ea typeface="+mn-ea"/>
          <a:cs typeface="+mn-cs"/>
        </a:defRPr>
      </a:lvl8pPr>
      <a:lvl9pPr marL="215505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69382">
        <a:defRPr>
          <a:latin typeface="+mn-lt"/>
          <a:ea typeface="+mn-ea"/>
          <a:cs typeface="+mn-cs"/>
        </a:defRPr>
      </a:lvl2pPr>
      <a:lvl3pPr marL="538764">
        <a:defRPr>
          <a:latin typeface="+mn-lt"/>
          <a:ea typeface="+mn-ea"/>
          <a:cs typeface="+mn-cs"/>
        </a:defRPr>
      </a:lvl3pPr>
      <a:lvl4pPr marL="808147">
        <a:defRPr>
          <a:latin typeface="+mn-lt"/>
          <a:ea typeface="+mn-ea"/>
          <a:cs typeface="+mn-cs"/>
        </a:defRPr>
      </a:lvl4pPr>
      <a:lvl5pPr marL="1077529">
        <a:defRPr>
          <a:latin typeface="+mn-lt"/>
          <a:ea typeface="+mn-ea"/>
          <a:cs typeface="+mn-cs"/>
        </a:defRPr>
      </a:lvl5pPr>
      <a:lvl6pPr marL="1346911">
        <a:defRPr>
          <a:latin typeface="+mn-lt"/>
          <a:ea typeface="+mn-ea"/>
          <a:cs typeface="+mn-cs"/>
        </a:defRPr>
      </a:lvl6pPr>
      <a:lvl7pPr marL="1616293">
        <a:defRPr>
          <a:latin typeface="+mn-lt"/>
          <a:ea typeface="+mn-ea"/>
          <a:cs typeface="+mn-cs"/>
        </a:defRPr>
      </a:lvl7pPr>
      <a:lvl8pPr marL="1885676">
        <a:defRPr>
          <a:latin typeface="+mn-lt"/>
          <a:ea typeface="+mn-ea"/>
          <a:cs typeface="+mn-cs"/>
        </a:defRPr>
      </a:lvl8pPr>
      <a:lvl9pPr marL="215505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rabelpartner.at/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mailto:alexander.enzinger@rabelpartner.a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586155" y="3079398"/>
            <a:ext cx="5314950" cy="1645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44"/>
            <a:endParaRPr lang="de-AT" sz="2138" spc="-3" dirty="0">
              <a:solidFill>
                <a:srgbClr val="E49956"/>
              </a:solidFill>
              <a:cs typeface="Calibri"/>
            </a:endParaRPr>
          </a:p>
          <a:p>
            <a:pPr marL="7144"/>
            <a:endParaRPr lang="de-AT" sz="2138" spc="-3" dirty="0">
              <a:solidFill>
                <a:srgbClr val="003E6B"/>
              </a:solidFill>
              <a:cs typeface="Calibri"/>
            </a:endParaRPr>
          </a:p>
          <a:p>
            <a:pPr marL="6350"/>
            <a:r>
              <a:rPr lang="de-AT" sz="1800" spc="-3" dirty="0" smtClean="0">
                <a:solidFill>
                  <a:srgbClr val="003E6B"/>
                </a:solidFill>
                <a:cs typeface="Calibri"/>
              </a:rPr>
              <a:t>WP/</a:t>
            </a:r>
            <a:r>
              <a:rPr lang="de-AT" sz="1800" spc="-3" dirty="0" err="1" smtClean="0">
                <a:solidFill>
                  <a:srgbClr val="003E6B"/>
                </a:solidFill>
                <a:cs typeface="Calibri"/>
              </a:rPr>
              <a:t>StB</a:t>
            </a:r>
            <a:r>
              <a:rPr lang="de-AT" sz="1800" spc="-3" dirty="0" smtClean="0">
                <a:solidFill>
                  <a:srgbClr val="003E6B"/>
                </a:solidFill>
                <a:cs typeface="Calibri"/>
              </a:rPr>
              <a:t> MMag. Alexander Enzinger, CVA</a:t>
            </a:r>
            <a:endParaRPr lang="de-AT" sz="1800" spc="-3" dirty="0">
              <a:solidFill>
                <a:srgbClr val="003E6B"/>
              </a:solidFill>
              <a:cs typeface="Calibri"/>
            </a:endParaRPr>
          </a:p>
          <a:p>
            <a:pPr marL="7144"/>
            <a:endParaRPr lang="de-AT" sz="2138" dirty="0" smtClean="0">
              <a:solidFill>
                <a:srgbClr val="003E6B"/>
              </a:solidFill>
              <a:latin typeface="Calibri"/>
              <a:cs typeface="Calibri"/>
            </a:endParaRPr>
          </a:p>
          <a:p>
            <a:pPr marL="7144"/>
            <a:endParaRPr sz="2138" dirty="0">
              <a:solidFill>
                <a:srgbClr val="003E6B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6650" y="4497133"/>
            <a:ext cx="2443162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44"/>
            <a:r>
              <a:rPr lang="de-AT" sz="1350" dirty="0" smtClean="0">
                <a:solidFill>
                  <a:srgbClr val="003E6B"/>
                </a:solidFill>
                <a:latin typeface="Calibri"/>
                <a:cs typeface="Calibri"/>
              </a:rPr>
              <a:t>www.rabelpartner.at</a:t>
            </a:r>
            <a:endParaRPr sz="1350" dirty="0">
              <a:solidFill>
                <a:srgbClr val="003E6B"/>
              </a:solidFill>
              <a:latin typeface="Calibri"/>
              <a:cs typeface="Calibri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0" y="6004560"/>
            <a:ext cx="9906000" cy="852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/>
          <a:srcRect r="24263" b="8780"/>
          <a:stretch/>
        </p:blipFill>
        <p:spPr>
          <a:xfrm>
            <a:off x="5440136" y="586740"/>
            <a:ext cx="4465864" cy="6351814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535689" y="5995800"/>
            <a:ext cx="2646081" cy="405000"/>
            <a:chOff x="604456" y="10320272"/>
            <a:chExt cx="4704144" cy="720000"/>
          </a:xfrm>
        </p:grpSpPr>
        <p:pic>
          <p:nvPicPr>
            <p:cNvPr id="1026" name="Bild 1" descr="cid:image001.png@01D26A6C.30372BE0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79"/>
            <a:stretch/>
          </p:blipFill>
          <p:spPr bwMode="auto">
            <a:xfrm>
              <a:off x="604456" y="10320272"/>
              <a:ext cx="160648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Bild 1" descr="cid:image001.png@01D26A6C.30372BE0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18" t="9822" r="26111"/>
            <a:stretch/>
          </p:blipFill>
          <p:spPr bwMode="auto">
            <a:xfrm>
              <a:off x="2408886" y="10320272"/>
              <a:ext cx="289971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408927"/>
            <a:ext cx="2176461" cy="585267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80290" y="1682115"/>
            <a:ext cx="9325710" cy="153888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6350"/>
            <a:r>
              <a:rPr lang="de-AT" spc="-3" dirty="0" smtClean="0">
                <a:solidFill>
                  <a:srgbClr val="003E6B"/>
                </a:solidFill>
              </a:rPr>
              <a:t>„DCF-Baukasten“</a:t>
            </a:r>
            <a:br>
              <a:rPr lang="de-AT" spc="-3" dirty="0" smtClean="0">
                <a:solidFill>
                  <a:srgbClr val="003E6B"/>
                </a:solidFill>
              </a:rPr>
            </a:br>
            <a:r>
              <a:rPr lang="de-AT" spc="-3" dirty="0" smtClean="0">
                <a:solidFill>
                  <a:srgbClr val="003E6B"/>
                </a:solidFill>
              </a:rPr>
              <a:t>Lösungsvorschläge für die Praxis</a:t>
            </a:r>
            <a:br>
              <a:rPr lang="de-AT" spc="-3" dirty="0" smtClean="0">
                <a:solidFill>
                  <a:srgbClr val="003E6B"/>
                </a:solidFill>
              </a:rPr>
            </a:br>
            <a:r>
              <a:rPr lang="de-AT" sz="1800" spc="-3" dirty="0" smtClean="0">
                <a:solidFill>
                  <a:srgbClr val="003E6B"/>
                </a:solidFill>
              </a:rPr>
              <a:t>Forschungsinitiative Business </a:t>
            </a:r>
            <a:r>
              <a:rPr lang="de-AT" sz="1800" spc="-3" dirty="0" err="1" smtClean="0">
                <a:solidFill>
                  <a:srgbClr val="003E6B"/>
                </a:solidFill>
              </a:rPr>
              <a:t>Valuation</a:t>
            </a:r>
            <a:r>
              <a:rPr lang="de-AT" sz="1800" spc="-3" dirty="0" smtClean="0">
                <a:solidFill>
                  <a:srgbClr val="003E6B"/>
                </a:solidFill>
              </a:rPr>
              <a:t/>
            </a:r>
            <a:br>
              <a:rPr lang="de-AT" sz="1800" spc="-3" dirty="0" smtClean="0">
                <a:solidFill>
                  <a:srgbClr val="003E6B"/>
                </a:solidFill>
              </a:rPr>
            </a:br>
            <a:r>
              <a:rPr lang="de-AT" sz="1800" spc="-3" dirty="0" smtClean="0">
                <a:solidFill>
                  <a:srgbClr val="003E6B"/>
                </a:solidFill>
              </a:rPr>
              <a:t>WU Wien</a:t>
            </a:r>
            <a:endParaRPr lang="de-AT" sz="1800" spc="-3" dirty="0">
              <a:solidFill>
                <a:srgbClr val="003E6B"/>
              </a:solidFill>
            </a:endParaRPr>
          </a:p>
        </p:txBody>
      </p:sp>
      <p:sp>
        <p:nvSpPr>
          <p:cNvPr id="13" name="object 15"/>
          <p:cNvSpPr txBox="1"/>
          <p:nvPr/>
        </p:nvSpPr>
        <p:spPr>
          <a:xfrm>
            <a:off x="596650" y="5086961"/>
            <a:ext cx="2443162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44"/>
            <a:r>
              <a:rPr lang="de-AT" sz="1350" dirty="0">
                <a:solidFill>
                  <a:srgbClr val="003E6B"/>
                </a:solidFill>
                <a:latin typeface="Calibri"/>
                <a:cs typeface="Calibri"/>
              </a:rPr>
              <a:t>Graz, </a:t>
            </a:r>
            <a:r>
              <a:rPr lang="de-AT" sz="1350" dirty="0" smtClean="0">
                <a:solidFill>
                  <a:srgbClr val="003E6B"/>
                </a:solidFill>
                <a:latin typeface="Calibri"/>
                <a:cs typeface="Calibri"/>
              </a:rPr>
              <a:t>17. Oktober 2017</a:t>
            </a:r>
            <a:endParaRPr sz="1350" dirty="0">
              <a:solidFill>
                <a:srgbClr val="003E6B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0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266700" algn="l"/>
              </a:tabLst>
            </a:pPr>
            <a:r>
              <a:rPr lang="de-DE" dirty="0" smtClean="0">
                <a:solidFill>
                  <a:srgbClr val="003E6B"/>
                </a:solidFill>
              </a:rPr>
              <a:t>3. Ermittlung der Fremdkapitalkosten (</a:t>
            </a:r>
            <a:r>
              <a:rPr lang="de-DE" dirty="0" err="1" smtClean="0">
                <a:solidFill>
                  <a:srgbClr val="003E6B"/>
                </a:solidFill>
              </a:rPr>
              <a:t>Debt</a:t>
            </a:r>
            <a:r>
              <a:rPr lang="de-DE" dirty="0" smtClean="0">
                <a:solidFill>
                  <a:srgbClr val="003E6B"/>
                </a:solidFill>
              </a:rPr>
              <a:t> Beta)</a:t>
            </a:r>
            <a:endParaRPr lang="de-DE" sz="2200" dirty="0" smtClean="0">
              <a:solidFill>
                <a:srgbClr val="E49956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160352" cy="4495800"/>
          </a:xfrm>
        </p:spPr>
        <p:txBody>
          <a:bodyPr/>
          <a:lstStyle/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Die Fremdkapitalkosten (</a:t>
            </a:r>
            <a:r>
              <a:rPr lang="de-AT" sz="2000" dirty="0" err="1" smtClean="0">
                <a:solidFill>
                  <a:srgbClr val="3E3E3E"/>
                </a:solidFill>
              </a:rPr>
              <a:t>r</a:t>
            </a:r>
            <a:r>
              <a:rPr lang="de-AT" sz="2000" baseline="-25000" dirty="0" err="1" smtClean="0">
                <a:solidFill>
                  <a:srgbClr val="3E3E3E"/>
                </a:solidFill>
              </a:rPr>
              <a:t>FK</a:t>
            </a:r>
            <a:r>
              <a:rPr lang="de-AT" sz="2000" dirty="0" smtClean="0">
                <a:solidFill>
                  <a:srgbClr val="3E3E3E"/>
                </a:solidFill>
              </a:rPr>
              <a:t>) werden anhand des CAPM definiert und beinhalten ausschließlich den risikolosen Zins und einen Zuschlag für die Kompensation des systematischen Risikos.</a:t>
            </a: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Die Fremdkapitalkosten lt. CAPM weichen sowohl von den vertraglichen als auch den erwarteten Fremdkapitalzinsen ab, da die beiden letzteren sowohl eine Kompensation für unsystematische Risiken, andere Kosten (</a:t>
            </a:r>
            <a:r>
              <a:rPr lang="de-AT" sz="2000" dirty="0" err="1" smtClean="0">
                <a:solidFill>
                  <a:srgbClr val="3E3E3E"/>
                </a:solidFill>
              </a:rPr>
              <a:t>zB</a:t>
            </a:r>
            <a:r>
              <a:rPr lang="de-AT" sz="2000" dirty="0" smtClean="0">
                <a:solidFill>
                  <a:srgbClr val="3E3E3E"/>
                </a:solidFill>
              </a:rPr>
              <a:t> Liquiditäts- und Verwaltungskosten) und eine Gewinnmarge der Fremdkapitalgeber beinhalten (können).</a:t>
            </a: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Ausfallsrisiken können </a:t>
            </a:r>
            <a:r>
              <a:rPr lang="de-AT" sz="2000" dirty="0" err="1" smtClean="0">
                <a:solidFill>
                  <a:srgbClr val="3E3E3E"/>
                </a:solidFill>
              </a:rPr>
              <a:t>mE</a:t>
            </a:r>
            <a:r>
              <a:rPr lang="de-AT" sz="2000" dirty="0" smtClean="0">
                <a:solidFill>
                  <a:srgbClr val="3E3E3E"/>
                </a:solidFill>
              </a:rPr>
              <a:t> nicht mit unsystematischen Risiken gleichgesetzt werden, sie sind vielmehr die Folge von systematischen als auch unsystematischen Risiken.</a:t>
            </a:r>
            <a:endParaRPr lang="de-AT" sz="2000" b="1" dirty="0" smtClean="0">
              <a:solidFill>
                <a:srgbClr val="3E3E3E"/>
              </a:solidFill>
            </a:endParaRPr>
          </a:p>
          <a:p>
            <a:pPr>
              <a:tabLst>
                <a:tab pos="273050" algn="l"/>
              </a:tabLst>
            </a:pPr>
            <a:endParaRPr lang="de-AT" sz="2200" dirty="0">
              <a:solidFill>
                <a:srgbClr val="3E3E3E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10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793596" y="729264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04800" algn="l"/>
              </a:tabLst>
            </a:pPr>
            <a:r>
              <a:rPr lang="de-AT" sz="2200" dirty="0">
                <a:solidFill>
                  <a:srgbClr val="E49956"/>
                </a:solidFill>
                <a:sym typeface="Wingdings" panose="05000000000000000000" pitchFamily="2" charset="2"/>
              </a:rPr>
              <a:t>Fremdkapitalzinsen vs. Fremdkapitalkosten </a:t>
            </a:r>
            <a:r>
              <a:rPr lang="de-AT" sz="2200" dirty="0" smtClean="0">
                <a:solidFill>
                  <a:srgbClr val="E49956"/>
                </a:solidFill>
                <a:sym typeface="Wingdings" panose="05000000000000000000" pitchFamily="2" charset="2"/>
              </a:rPr>
              <a:t>(3)</a:t>
            </a:r>
            <a:endParaRPr lang="de-DE" sz="2200" kern="0" dirty="0">
              <a:solidFill>
                <a:srgbClr val="E49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266700" algn="l"/>
              </a:tabLst>
            </a:pPr>
            <a:r>
              <a:rPr lang="de-DE" dirty="0" smtClean="0">
                <a:solidFill>
                  <a:srgbClr val="003E6B"/>
                </a:solidFill>
              </a:rPr>
              <a:t>3. Ermittlung der Fremdkapitalkosten (</a:t>
            </a:r>
            <a:r>
              <a:rPr lang="de-DE" dirty="0" err="1" smtClean="0">
                <a:solidFill>
                  <a:srgbClr val="003E6B"/>
                </a:solidFill>
              </a:rPr>
              <a:t>Debt</a:t>
            </a:r>
            <a:r>
              <a:rPr lang="de-DE" dirty="0" smtClean="0">
                <a:solidFill>
                  <a:srgbClr val="003E6B"/>
                </a:solidFill>
              </a:rPr>
              <a:t> Beta)</a:t>
            </a:r>
            <a:endParaRPr lang="de-DE" sz="2200" dirty="0" smtClean="0">
              <a:solidFill>
                <a:srgbClr val="E49956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160352" cy="4495800"/>
          </a:xfrm>
        </p:spPr>
        <p:txBody>
          <a:bodyPr/>
          <a:lstStyle/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„(…) Die Berücksichtigung des </a:t>
            </a:r>
            <a:r>
              <a:rPr lang="de-AT" sz="2000" dirty="0" err="1" smtClean="0">
                <a:solidFill>
                  <a:srgbClr val="3E3E3E"/>
                </a:solidFill>
              </a:rPr>
              <a:t>Debt</a:t>
            </a:r>
            <a:r>
              <a:rPr lang="de-AT" sz="2000" dirty="0" smtClean="0">
                <a:solidFill>
                  <a:srgbClr val="3E3E3E"/>
                </a:solidFill>
              </a:rPr>
              <a:t> Betas ist erforderlich, wenn die zum Basiszinssatz laufzeitäquivalenten Fremdkapital</a:t>
            </a:r>
            <a:r>
              <a:rPr lang="de-AT" sz="2000" u="sng" dirty="0" smtClean="0">
                <a:solidFill>
                  <a:srgbClr val="3E3E3E"/>
                </a:solidFill>
              </a:rPr>
              <a:t>kosten</a:t>
            </a:r>
            <a:r>
              <a:rPr lang="de-AT" sz="2000" dirty="0" smtClean="0">
                <a:solidFill>
                  <a:srgbClr val="3E3E3E"/>
                </a:solidFill>
              </a:rPr>
              <a:t> des Unternehmens wesentlich vom Basiszinssatz abweichen.“ (</a:t>
            </a:r>
            <a:r>
              <a:rPr lang="de-AT" sz="2000" dirty="0" err="1" smtClean="0">
                <a:solidFill>
                  <a:srgbClr val="3E3E3E"/>
                </a:solidFill>
              </a:rPr>
              <a:t>Rz</a:t>
            </a:r>
            <a:r>
              <a:rPr lang="de-AT" sz="2000" dirty="0" smtClean="0">
                <a:solidFill>
                  <a:srgbClr val="3E3E3E"/>
                </a:solidFill>
              </a:rPr>
              <a:t> 107 KFS/BW 1)</a:t>
            </a: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„Die Renditeforderung der Fremdkapitalgeber kann eine Risikoprämie enthalten, der gegebenenfalls bei der Bestimmung der Renditeforderung der Eigenkapitalgeber durch Berücksichtigung eines </a:t>
            </a:r>
            <a:r>
              <a:rPr lang="de-AT" sz="2000" dirty="0" err="1" smtClean="0">
                <a:solidFill>
                  <a:srgbClr val="3E3E3E"/>
                </a:solidFill>
              </a:rPr>
              <a:t>Debt</a:t>
            </a:r>
            <a:r>
              <a:rPr lang="de-AT" sz="2000" dirty="0" smtClean="0">
                <a:solidFill>
                  <a:srgbClr val="3E3E3E"/>
                </a:solidFill>
              </a:rPr>
              <a:t> Betas Rechnung zu tragen ist (siehe </a:t>
            </a:r>
            <a:r>
              <a:rPr lang="de-AT" sz="2000" dirty="0" err="1" smtClean="0">
                <a:solidFill>
                  <a:srgbClr val="3E3E3E"/>
                </a:solidFill>
              </a:rPr>
              <a:t>Rz</a:t>
            </a:r>
            <a:r>
              <a:rPr lang="de-AT" sz="2000" dirty="0" smtClean="0">
                <a:solidFill>
                  <a:srgbClr val="3E3E3E"/>
                </a:solidFill>
              </a:rPr>
              <a:t> (107)).“ (</a:t>
            </a:r>
            <a:r>
              <a:rPr lang="de-AT" sz="2000" dirty="0" err="1" smtClean="0">
                <a:solidFill>
                  <a:srgbClr val="3E3E3E"/>
                </a:solidFill>
              </a:rPr>
              <a:t>Rz</a:t>
            </a:r>
            <a:r>
              <a:rPr lang="de-AT" sz="2000" dirty="0" smtClean="0">
                <a:solidFill>
                  <a:srgbClr val="3E3E3E"/>
                </a:solidFill>
              </a:rPr>
              <a:t> 114 KFS/BW 1)</a:t>
            </a: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Klare Differenzierung zwischen „Fremdkapitalkosten“ und „Fremdkapitalzinsen“ im Standard KFS/BW 1</a:t>
            </a:r>
          </a:p>
          <a:p>
            <a:pPr marL="539750" lvl="1" indent="-250825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760413" algn="l"/>
              </a:tabLst>
              <a:defRPr/>
            </a:pPr>
            <a:r>
              <a:rPr lang="de-AT" dirty="0" smtClean="0">
                <a:solidFill>
                  <a:srgbClr val="3E3E3E"/>
                </a:solidFill>
              </a:rPr>
              <a:t>Fremdkapital</a:t>
            </a:r>
            <a:r>
              <a:rPr lang="de-AT" u="sng" dirty="0" smtClean="0">
                <a:solidFill>
                  <a:srgbClr val="3E3E3E"/>
                </a:solidFill>
              </a:rPr>
              <a:t>kosten</a:t>
            </a:r>
            <a:r>
              <a:rPr lang="de-AT" dirty="0" smtClean="0">
                <a:solidFill>
                  <a:srgbClr val="3E3E3E"/>
                </a:solidFill>
              </a:rPr>
              <a:t> relevant für Ermittlung der Diskontierungssätze</a:t>
            </a:r>
          </a:p>
          <a:p>
            <a:pPr marL="539750" lvl="1" indent="-250825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760413" algn="l"/>
              </a:tabLst>
              <a:defRPr/>
            </a:pPr>
            <a:r>
              <a:rPr lang="de-AT" dirty="0" smtClean="0">
                <a:solidFill>
                  <a:srgbClr val="3E3E3E"/>
                </a:solidFill>
              </a:rPr>
              <a:t>Fremdkapital</a:t>
            </a:r>
            <a:r>
              <a:rPr lang="de-AT" u="sng" dirty="0" smtClean="0">
                <a:solidFill>
                  <a:srgbClr val="3E3E3E"/>
                </a:solidFill>
              </a:rPr>
              <a:t>zinsen</a:t>
            </a:r>
            <a:r>
              <a:rPr lang="de-AT" dirty="0" smtClean="0">
                <a:solidFill>
                  <a:srgbClr val="3E3E3E"/>
                </a:solidFill>
              </a:rPr>
              <a:t> relevant für Ermittlung der Cash </a:t>
            </a:r>
            <a:r>
              <a:rPr lang="de-AT" dirty="0" err="1" smtClean="0">
                <a:solidFill>
                  <a:srgbClr val="3E3E3E"/>
                </a:solidFill>
              </a:rPr>
              <a:t>Flows</a:t>
            </a:r>
            <a:endParaRPr lang="de-AT" dirty="0" smtClean="0">
              <a:solidFill>
                <a:srgbClr val="3E3E3E"/>
              </a:solidFill>
            </a:endParaRPr>
          </a:p>
          <a:p>
            <a:pPr marL="444500" lvl="2" indent="-280988" eaLnBrk="0" hangingPunct="0">
              <a:spcBef>
                <a:spcPct val="20000"/>
              </a:spcBef>
              <a:buClr>
                <a:srgbClr val="FF0000"/>
              </a:buClr>
              <a:tabLst>
                <a:tab pos="760413" algn="l"/>
              </a:tabLst>
              <a:defRPr/>
            </a:pPr>
            <a:r>
              <a:rPr lang="de-AT" dirty="0" smtClean="0">
                <a:solidFill>
                  <a:srgbClr val="3E3E3E"/>
                </a:solidFill>
                <a:sym typeface="Wingdings 3"/>
              </a:rPr>
              <a:t>	</a:t>
            </a:r>
            <a:r>
              <a:rPr lang="de-AT" sz="2000" dirty="0" smtClean="0">
                <a:solidFill>
                  <a:srgbClr val="3E3E3E"/>
                </a:solidFill>
              </a:rPr>
              <a:t>Empfehlung der österreichischen AG Unternehmensbewertung zur Berücksichtigung eines </a:t>
            </a:r>
            <a:r>
              <a:rPr lang="de-AT" sz="2000" dirty="0" err="1" smtClean="0">
                <a:solidFill>
                  <a:srgbClr val="3E3E3E"/>
                </a:solidFill>
              </a:rPr>
              <a:t>Debt</a:t>
            </a:r>
            <a:r>
              <a:rPr lang="de-AT" sz="2000" dirty="0" smtClean="0">
                <a:solidFill>
                  <a:srgbClr val="3E3E3E"/>
                </a:solidFill>
              </a:rPr>
              <a:t> Beta vom 21.5.2015 (Empfehlung </a:t>
            </a:r>
            <a:r>
              <a:rPr lang="de-AT" sz="2000" dirty="0" err="1" smtClean="0">
                <a:solidFill>
                  <a:srgbClr val="3E3E3E"/>
                </a:solidFill>
              </a:rPr>
              <a:t>Debt</a:t>
            </a:r>
            <a:r>
              <a:rPr lang="de-AT" sz="2000" dirty="0" smtClean="0">
                <a:solidFill>
                  <a:srgbClr val="3E3E3E"/>
                </a:solidFill>
              </a:rPr>
              <a:t> Beta)</a:t>
            </a:r>
            <a:endParaRPr lang="de-AT" sz="2000" b="1" dirty="0" smtClean="0">
              <a:solidFill>
                <a:srgbClr val="3E3E3E"/>
              </a:solidFill>
            </a:endParaRPr>
          </a:p>
          <a:p>
            <a:pPr>
              <a:tabLst>
                <a:tab pos="273050" algn="l"/>
              </a:tabLst>
            </a:pPr>
            <a:endParaRPr lang="de-AT" sz="2200" dirty="0">
              <a:solidFill>
                <a:srgbClr val="3E3E3E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11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793596" y="729264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04800" algn="l"/>
              </a:tabLst>
            </a:pPr>
            <a:r>
              <a:rPr lang="de-AT" sz="2200" dirty="0" err="1">
                <a:solidFill>
                  <a:srgbClr val="E49956"/>
                </a:solidFill>
                <a:sym typeface="Wingdings" panose="05000000000000000000" pitchFamily="2" charset="2"/>
              </a:rPr>
              <a:t>Debt</a:t>
            </a:r>
            <a:r>
              <a:rPr lang="de-AT" sz="2200" dirty="0">
                <a:solidFill>
                  <a:srgbClr val="E49956"/>
                </a:solidFill>
                <a:sym typeface="Wingdings" panose="05000000000000000000" pitchFamily="2" charset="2"/>
              </a:rPr>
              <a:t> Beta – Anforderungen des Standards KFS/BW 1</a:t>
            </a:r>
            <a:endParaRPr lang="de-DE" sz="2200" kern="0" dirty="0">
              <a:solidFill>
                <a:srgbClr val="E49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266700" algn="l"/>
              </a:tabLst>
            </a:pPr>
            <a:r>
              <a:rPr lang="de-DE" dirty="0" smtClean="0">
                <a:solidFill>
                  <a:srgbClr val="003E6B"/>
                </a:solidFill>
              </a:rPr>
              <a:t>3. Ermittlung der Fremdkapitalkosten (</a:t>
            </a:r>
            <a:r>
              <a:rPr lang="de-DE" dirty="0" err="1" smtClean="0">
                <a:solidFill>
                  <a:srgbClr val="003E6B"/>
                </a:solidFill>
              </a:rPr>
              <a:t>Debt</a:t>
            </a:r>
            <a:r>
              <a:rPr lang="de-DE" dirty="0" smtClean="0">
                <a:solidFill>
                  <a:srgbClr val="003E6B"/>
                </a:solidFill>
              </a:rPr>
              <a:t> Beta)</a:t>
            </a:r>
            <a:endParaRPr lang="de-DE" sz="2200" dirty="0" smtClean="0">
              <a:solidFill>
                <a:srgbClr val="E49956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160352" cy="4495800"/>
          </a:xfrm>
        </p:spPr>
        <p:txBody>
          <a:bodyPr/>
          <a:lstStyle/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Beta-Faktor für das Fremdkapital (</a:t>
            </a:r>
            <a:r>
              <a:rPr lang="de-AT" sz="2000" dirty="0" err="1" smtClean="0">
                <a:solidFill>
                  <a:srgbClr val="3E3E3E"/>
                </a:solidFill>
              </a:rPr>
              <a:t>Debt</a:t>
            </a:r>
            <a:r>
              <a:rPr lang="de-AT" sz="2000" dirty="0" smtClean="0">
                <a:solidFill>
                  <a:srgbClr val="3E3E3E"/>
                </a:solidFill>
              </a:rPr>
              <a:t> Beta, </a:t>
            </a:r>
            <a:r>
              <a:rPr lang="el-GR" sz="2000" dirty="0" smtClean="0">
                <a:solidFill>
                  <a:srgbClr val="3E3E3E"/>
                </a:solidFill>
              </a:rPr>
              <a:t>β</a:t>
            </a:r>
            <a:r>
              <a:rPr lang="de-AT" sz="2000" baseline="-25000" dirty="0" smtClean="0">
                <a:solidFill>
                  <a:srgbClr val="3E3E3E"/>
                </a:solidFill>
              </a:rPr>
              <a:t>FK</a:t>
            </a:r>
            <a:r>
              <a:rPr lang="de-AT" sz="2000" dirty="0" smtClean="0">
                <a:solidFill>
                  <a:srgbClr val="3E3E3E"/>
                </a:solidFill>
              </a:rPr>
              <a:t>)</a:t>
            </a:r>
          </a:p>
          <a:p>
            <a:pPr marL="539750" lvl="1" indent="-250825" defTabSz="735013" eaLnBrk="0" hangingPunct="0"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760413" algn="l"/>
              </a:tabLst>
              <a:defRPr/>
            </a:pPr>
            <a:r>
              <a:rPr lang="de-AT" dirty="0" smtClean="0">
                <a:solidFill>
                  <a:srgbClr val="3E3E3E"/>
                </a:solidFill>
              </a:rPr>
              <a:t>Abweichung zwischen dem risikolosem Basiszinssatz und den laufzeitäquivalenten Fremdkapital</a:t>
            </a:r>
            <a:r>
              <a:rPr lang="de-AT" u="sng" dirty="0" smtClean="0">
                <a:solidFill>
                  <a:srgbClr val="3E3E3E"/>
                </a:solidFill>
              </a:rPr>
              <a:t>kosten</a:t>
            </a:r>
            <a:r>
              <a:rPr lang="de-AT" dirty="0" smtClean="0">
                <a:solidFill>
                  <a:srgbClr val="3E3E3E"/>
                </a:solidFill>
              </a:rPr>
              <a:t> lt. CAPM</a:t>
            </a:r>
          </a:p>
          <a:p>
            <a:pPr marL="539750" lvl="1" indent="-250825" defTabSz="735013" eaLnBrk="0" hangingPunct="0"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760413" algn="l"/>
              </a:tabLst>
              <a:defRPr/>
            </a:pPr>
            <a:r>
              <a:rPr lang="de-AT" dirty="0" smtClean="0">
                <a:solidFill>
                  <a:srgbClr val="3E3E3E"/>
                </a:solidFill>
              </a:rPr>
              <a:t>Zeigt, in welchem Ausmaß die Fremdkapitalgeber systematisches Risiko </a:t>
            </a:r>
            <a:r>
              <a:rPr lang="de-AT" dirty="0" err="1" smtClean="0">
                <a:solidFill>
                  <a:srgbClr val="3E3E3E"/>
                </a:solidFill>
              </a:rPr>
              <a:t>iSd</a:t>
            </a:r>
            <a:r>
              <a:rPr lang="de-AT" dirty="0" smtClean="0">
                <a:solidFill>
                  <a:srgbClr val="3E3E3E"/>
                </a:solidFill>
              </a:rPr>
              <a:t> CAPM übernehmen</a:t>
            </a:r>
          </a:p>
          <a:p>
            <a:pPr marL="539750" lvl="1" indent="-250825" defTabSz="735013" eaLnBrk="0" hangingPunct="0"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760413" algn="l"/>
              </a:tabLst>
              <a:defRPr/>
            </a:pPr>
            <a:r>
              <a:rPr lang="de-DE" dirty="0" smtClean="0">
                <a:solidFill>
                  <a:srgbClr val="3E3E3E"/>
                </a:solidFill>
              </a:rPr>
              <a:t>Ansatz eines </a:t>
            </a:r>
            <a:r>
              <a:rPr lang="de-DE" dirty="0" err="1" smtClean="0">
                <a:solidFill>
                  <a:srgbClr val="3E3E3E"/>
                </a:solidFill>
              </a:rPr>
              <a:t>Debt</a:t>
            </a:r>
            <a:r>
              <a:rPr lang="de-DE" dirty="0" smtClean="0">
                <a:solidFill>
                  <a:srgbClr val="3E3E3E"/>
                </a:solidFill>
              </a:rPr>
              <a:t> Beta größer Null nur wenn diese tatsächlich Teile des systematischen Risikos übernehmen</a:t>
            </a:r>
            <a:endParaRPr lang="de-AT" dirty="0" smtClean="0">
              <a:solidFill>
                <a:srgbClr val="3E3E3E"/>
              </a:solidFill>
            </a:endParaRPr>
          </a:p>
          <a:p>
            <a:pPr marL="539750" lvl="1" indent="-250825" defTabSz="735013" eaLnBrk="0" hangingPunct="0"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760413" algn="l"/>
              </a:tabLst>
              <a:defRPr/>
            </a:pPr>
            <a:r>
              <a:rPr lang="de-AT" dirty="0" smtClean="0">
                <a:solidFill>
                  <a:srgbClr val="3E3E3E"/>
                </a:solidFill>
              </a:rPr>
              <a:t>Ermittlung analog zum Equity Beta unter Anwendung des CAPM</a:t>
            </a: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Konsequenzen der Berücksichtigung eines </a:t>
            </a:r>
            <a:r>
              <a:rPr lang="de-AT" sz="2000" dirty="0" err="1" smtClean="0">
                <a:solidFill>
                  <a:srgbClr val="3E3E3E"/>
                </a:solidFill>
              </a:rPr>
              <a:t>Debt</a:t>
            </a:r>
            <a:r>
              <a:rPr lang="de-AT" sz="2000" dirty="0" smtClean="0">
                <a:solidFill>
                  <a:srgbClr val="3E3E3E"/>
                </a:solidFill>
              </a:rPr>
              <a:t> Beta:</a:t>
            </a:r>
          </a:p>
          <a:p>
            <a:pPr marL="539750" lvl="1" indent="-250825" defTabSz="735013" eaLnBrk="0" hangingPunct="0"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760413" algn="l"/>
              </a:tabLst>
              <a:defRPr/>
            </a:pPr>
            <a:r>
              <a:rPr lang="de-AT" dirty="0" smtClean="0">
                <a:solidFill>
                  <a:srgbClr val="3E3E3E"/>
                </a:solidFill>
              </a:rPr>
              <a:t>Verminderung des (Kapitalstruktur-)Risikos der Eigenkapitalgeber</a:t>
            </a:r>
          </a:p>
          <a:p>
            <a:pPr marL="539750" lvl="1" indent="-250825" defTabSz="735013" eaLnBrk="0" hangingPunct="0"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760413" algn="l"/>
              </a:tabLst>
              <a:defRPr/>
            </a:pPr>
            <a:r>
              <a:rPr lang="de-AT" dirty="0" smtClean="0">
                <a:solidFill>
                  <a:srgbClr val="3E3E3E"/>
                </a:solidFill>
              </a:rPr>
              <a:t>Verminderung der Kapitalkosten der Eigenkapitalgeber</a:t>
            </a:r>
          </a:p>
          <a:p>
            <a:pPr marL="539750" lvl="1" indent="-250825" defTabSz="735013" eaLnBrk="0" hangingPunct="0"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760413" algn="l"/>
              </a:tabLst>
              <a:defRPr/>
            </a:pPr>
            <a:r>
              <a:rPr lang="de-AT" dirty="0" smtClean="0">
                <a:solidFill>
                  <a:srgbClr val="3E3E3E"/>
                </a:solidFill>
              </a:rPr>
              <a:t>Erhöhung des Marktwertes des Eigenkapitals</a:t>
            </a:r>
          </a:p>
          <a:p>
            <a:pPr marL="1037" lvl="2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tabLst>
                <a:tab pos="266700" algn="l"/>
              </a:tabLst>
              <a:defRPr/>
            </a:pPr>
            <a:r>
              <a:rPr lang="de-AT" sz="1500" b="1" dirty="0" smtClean="0">
                <a:solidFill>
                  <a:srgbClr val="3E3E3E"/>
                </a:solidFill>
                <a:sym typeface="Wingdings 3"/>
              </a:rPr>
              <a:t></a:t>
            </a:r>
            <a:r>
              <a:rPr lang="de-AT" sz="2000" b="1" dirty="0" smtClean="0">
                <a:solidFill>
                  <a:srgbClr val="3E3E3E"/>
                </a:solidFill>
                <a:sym typeface="Wingdings 3"/>
              </a:rPr>
              <a:t>	</a:t>
            </a:r>
            <a:r>
              <a:rPr lang="de-AT" sz="2000" b="1" dirty="0" smtClean="0">
                <a:solidFill>
                  <a:srgbClr val="3E3E3E"/>
                </a:solidFill>
              </a:rPr>
              <a:t>Gefahr einer Überbewertung bei undifferenzierter Berücksichtigung eines </a:t>
            </a:r>
            <a:r>
              <a:rPr lang="de-AT" sz="2000" b="1" dirty="0" err="1" smtClean="0">
                <a:solidFill>
                  <a:srgbClr val="3E3E3E"/>
                </a:solidFill>
              </a:rPr>
              <a:t>Debt</a:t>
            </a:r>
            <a:r>
              <a:rPr lang="de-AT" sz="2000" b="1" dirty="0" smtClean="0">
                <a:solidFill>
                  <a:srgbClr val="3E3E3E"/>
                </a:solidFill>
              </a:rPr>
              <a:t>  	Beta!</a:t>
            </a:r>
          </a:p>
          <a:p>
            <a:pPr marL="539750" lvl="1" indent="-250825" defTabSz="735013" eaLnBrk="0" hangingPunct="0"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760413" algn="l"/>
              </a:tabLst>
              <a:defRPr/>
            </a:pPr>
            <a:endParaRPr lang="de-AT" dirty="0" smtClean="0">
              <a:solidFill>
                <a:srgbClr val="3E3E3E"/>
              </a:solidFill>
            </a:endParaRPr>
          </a:p>
          <a:p>
            <a:pPr>
              <a:tabLst>
                <a:tab pos="273050" algn="l"/>
              </a:tabLst>
            </a:pPr>
            <a:endParaRPr lang="de-AT" sz="2200" dirty="0">
              <a:solidFill>
                <a:srgbClr val="3E3E3E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12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793596" y="729264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04800" algn="l"/>
              </a:tabLst>
            </a:pPr>
            <a:r>
              <a:rPr lang="de-AT" sz="2200" dirty="0" err="1">
                <a:solidFill>
                  <a:srgbClr val="E49956"/>
                </a:solidFill>
                <a:sym typeface="Wingdings" panose="05000000000000000000" pitchFamily="2" charset="2"/>
              </a:rPr>
              <a:t>Debt</a:t>
            </a:r>
            <a:r>
              <a:rPr lang="de-AT" sz="2200" dirty="0">
                <a:solidFill>
                  <a:srgbClr val="E49956"/>
                </a:solidFill>
                <a:sym typeface="Wingdings" panose="05000000000000000000" pitchFamily="2" charset="2"/>
              </a:rPr>
              <a:t> Beta – Empfehlung der AG Unternehmensbewertung (1)</a:t>
            </a:r>
            <a:endParaRPr lang="de-DE" sz="2200" kern="0" dirty="0">
              <a:solidFill>
                <a:srgbClr val="E49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266700" algn="l"/>
              </a:tabLst>
            </a:pPr>
            <a:r>
              <a:rPr lang="de-DE" dirty="0" smtClean="0">
                <a:solidFill>
                  <a:srgbClr val="003E6B"/>
                </a:solidFill>
              </a:rPr>
              <a:t>3. Ermittlung der Fremdkapitalkosten (</a:t>
            </a:r>
            <a:r>
              <a:rPr lang="de-DE" dirty="0" err="1" smtClean="0">
                <a:solidFill>
                  <a:srgbClr val="003E6B"/>
                </a:solidFill>
              </a:rPr>
              <a:t>Debt</a:t>
            </a:r>
            <a:r>
              <a:rPr lang="de-DE" dirty="0" smtClean="0">
                <a:solidFill>
                  <a:srgbClr val="003E6B"/>
                </a:solidFill>
              </a:rPr>
              <a:t> Beta)</a:t>
            </a:r>
            <a:endParaRPr lang="de-DE" sz="2200" dirty="0" smtClean="0">
              <a:solidFill>
                <a:srgbClr val="E49956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160352" cy="4495800"/>
          </a:xfrm>
        </p:spPr>
        <p:txBody>
          <a:bodyPr/>
          <a:lstStyle/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Empfehlung für indirekte Methode zur Ableitung des </a:t>
            </a:r>
            <a:r>
              <a:rPr lang="de-AT" sz="2000" dirty="0" err="1" smtClean="0">
                <a:solidFill>
                  <a:srgbClr val="3E3E3E"/>
                </a:solidFill>
              </a:rPr>
              <a:t>Debt</a:t>
            </a:r>
            <a:r>
              <a:rPr lang="de-AT" sz="2000" dirty="0" smtClean="0">
                <a:solidFill>
                  <a:srgbClr val="3E3E3E"/>
                </a:solidFill>
              </a:rPr>
              <a:t> Beta:</a:t>
            </a: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tabLst>
                <a:tab pos="266700" algn="l"/>
              </a:tabLst>
              <a:defRPr/>
            </a:pPr>
            <a:endParaRPr lang="de-AT" sz="2000" dirty="0" smtClean="0">
              <a:solidFill>
                <a:srgbClr val="3E3E3E"/>
              </a:solidFill>
            </a:endParaRP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tabLst>
                <a:tab pos="266700" algn="l"/>
              </a:tabLst>
              <a:defRPr/>
            </a:pPr>
            <a:endParaRPr lang="de-AT" sz="2000" dirty="0" smtClean="0">
              <a:solidFill>
                <a:srgbClr val="3E3E3E"/>
              </a:solidFill>
            </a:endParaRP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Ausgangspunkt für indirekte Ermittlung ist der </a:t>
            </a:r>
            <a:r>
              <a:rPr lang="de-AT" sz="2000" dirty="0" err="1" smtClean="0">
                <a:solidFill>
                  <a:srgbClr val="3E3E3E"/>
                </a:solidFill>
              </a:rPr>
              <a:t>Credit</a:t>
            </a:r>
            <a:r>
              <a:rPr lang="de-AT" sz="2000" dirty="0" smtClean="0">
                <a:solidFill>
                  <a:srgbClr val="3E3E3E"/>
                </a:solidFill>
              </a:rPr>
              <a:t> </a:t>
            </a:r>
            <a:r>
              <a:rPr lang="de-AT" sz="2000" dirty="0" err="1" smtClean="0">
                <a:solidFill>
                  <a:srgbClr val="3E3E3E"/>
                </a:solidFill>
              </a:rPr>
              <a:t>Spread</a:t>
            </a:r>
            <a:r>
              <a:rPr lang="de-AT" sz="2000" dirty="0" smtClean="0">
                <a:solidFill>
                  <a:srgbClr val="3E3E3E"/>
                </a:solidFill>
              </a:rPr>
              <a:t> (</a:t>
            </a:r>
            <a:r>
              <a:rPr lang="de-AT" sz="2000" dirty="0" err="1" smtClean="0">
                <a:solidFill>
                  <a:srgbClr val="3E3E3E"/>
                </a:solidFill>
              </a:rPr>
              <a:t>i</a:t>
            </a:r>
            <a:r>
              <a:rPr lang="de-AT" sz="2000" baseline="-25000" dirty="0" err="1" smtClean="0">
                <a:solidFill>
                  <a:srgbClr val="3E3E3E"/>
                </a:solidFill>
              </a:rPr>
              <a:t>FK</a:t>
            </a:r>
            <a:r>
              <a:rPr lang="de-AT" sz="2000" dirty="0" smtClean="0">
                <a:solidFill>
                  <a:srgbClr val="3E3E3E"/>
                </a:solidFill>
              </a:rPr>
              <a:t> - </a:t>
            </a:r>
            <a:r>
              <a:rPr lang="de-AT" sz="2000" dirty="0" err="1" smtClean="0">
                <a:solidFill>
                  <a:srgbClr val="3E3E3E"/>
                </a:solidFill>
              </a:rPr>
              <a:t>i</a:t>
            </a:r>
            <a:r>
              <a:rPr lang="de-AT" sz="2000" baseline="-25000" dirty="0" err="1" smtClean="0">
                <a:solidFill>
                  <a:srgbClr val="3E3E3E"/>
                </a:solidFill>
              </a:rPr>
              <a:t>r</a:t>
            </a:r>
            <a:r>
              <a:rPr lang="de-AT" sz="2000" dirty="0" smtClean="0">
                <a:solidFill>
                  <a:srgbClr val="3E3E3E"/>
                </a:solidFill>
              </a:rPr>
              <a:t>)</a:t>
            </a: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Unsystematische Risiken, andere Kosten sowie Gewinnmarge der Bank sind aus Credit </a:t>
            </a:r>
            <a:r>
              <a:rPr lang="de-AT" sz="2000" dirty="0" err="1" smtClean="0">
                <a:solidFill>
                  <a:srgbClr val="3E3E3E"/>
                </a:solidFill>
              </a:rPr>
              <a:t>Spread</a:t>
            </a:r>
            <a:r>
              <a:rPr lang="de-AT" sz="2000" dirty="0" smtClean="0">
                <a:solidFill>
                  <a:srgbClr val="3E3E3E"/>
                </a:solidFill>
              </a:rPr>
              <a:t> zu eliminieren</a:t>
            </a:r>
            <a:r>
              <a:rPr lang="de-AT" sz="2000" dirty="0" smtClean="0">
                <a:solidFill>
                  <a:srgbClr val="3E3E3E"/>
                </a:solidFill>
                <a:sym typeface="Wingdings 3"/>
              </a:rPr>
              <a:t>  v</a:t>
            </a:r>
            <a:r>
              <a:rPr lang="de-AT" sz="2000" dirty="0" smtClean="0">
                <a:solidFill>
                  <a:srgbClr val="3E3E3E"/>
                </a:solidFill>
              </a:rPr>
              <a:t>erbleibender Teil des Credit </a:t>
            </a:r>
            <a:r>
              <a:rPr lang="de-AT" sz="2000" dirty="0" err="1" smtClean="0">
                <a:solidFill>
                  <a:srgbClr val="3E3E3E"/>
                </a:solidFill>
              </a:rPr>
              <a:t>Spread</a:t>
            </a:r>
            <a:r>
              <a:rPr lang="de-AT" sz="2000" dirty="0" smtClean="0">
                <a:solidFill>
                  <a:srgbClr val="3E3E3E"/>
                </a:solidFill>
              </a:rPr>
              <a:t> entfällt nur mehr auf systematische Risiken und entspricht (</a:t>
            </a:r>
            <a:r>
              <a:rPr lang="de-AT" sz="2000" dirty="0" err="1" smtClean="0">
                <a:solidFill>
                  <a:srgbClr val="3E3E3E"/>
                </a:solidFill>
              </a:rPr>
              <a:t>r</a:t>
            </a:r>
            <a:r>
              <a:rPr lang="de-AT" sz="2000" baseline="-25000" dirty="0" err="1" smtClean="0">
                <a:solidFill>
                  <a:srgbClr val="3E3E3E"/>
                </a:solidFill>
              </a:rPr>
              <a:t>FK</a:t>
            </a:r>
            <a:r>
              <a:rPr lang="de-AT" sz="2000" dirty="0" smtClean="0">
                <a:solidFill>
                  <a:srgbClr val="3E3E3E"/>
                </a:solidFill>
              </a:rPr>
              <a:t> - </a:t>
            </a:r>
            <a:r>
              <a:rPr lang="de-AT" sz="2000" dirty="0" err="1" smtClean="0">
                <a:solidFill>
                  <a:srgbClr val="3E3E3E"/>
                </a:solidFill>
              </a:rPr>
              <a:t>i</a:t>
            </a:r>
            <a:r>
              <a:rPr lang="de-AT" sz="2000" baseline="-25000" dirty="0" err="1" smtClean="0">
                <a:solidFill>
                  <a:srgbClr val="3E3E3E"/>
                </a:solidFill>
              </a:rPr>
              <a:t>r</a:t>
            </a:r>
            <a:r>
              <a:rPr lang="de-AT" sz="2000" dirty="0" smtClean="0">
                <a:solidFill>
                  <a:srgbClr val="3E3E3E"/>
                </a:solidFill>
              </a:rPr>
              <a:t>)</a:t>
            </a: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Abschätzung des Anteils der systematischen Risiken am </a:t>
            </a:r>
            <a:r>
              <a:rPr lang="de-AT" sz="2000" dirty="0" err="1" smtClean="0">
                <a:solidFill>
                  <a:srgbClr val="3E3E3E"/>
                </a:solidFill>
              </a:rPr>
              <a:t>Credit</a:t>
            </a:r>
            <a:r>
              <a:rPr lang="de-AT" sz="2000" dirty="0" smtClean="0">
                <a:solidFill>
                  <a:srgbClr val="3E3E3E"/>
                </a:solidFill>
              </a:rPr>
              <a:t> </a:t>
            </a:r>
            <a:r>
              <a:rPr lang="de-AT" sz="2000" dirty="0" err="1" smtClean="0">
                <a:solidFill>
                  <a:srgbClr val="3E3E3E"/>
                </a:solidFill>
              </a:rPr>
              <a:t>Spread</a:t>
            </a:r>
            <a:r>
              <a:rPr lang="de-AT" sz="2000" dirty="0" smtClean="0">
                <a:solidFill>
                  <a:srgbClr val="3E3E3E"/>
                </a:solidFill>
              </a:rPr>
              <a:t> (</a:t>
            </a:r>
            <a:r>
              <a:rPr lang="de-AT" sz="2000" dirty="0" err="1" smtClean="0">
                <a:solidFill>
                  <a:srgbClr val="3E3E3E"/>
                </a:solidFill>
              </a:rPr>
              <a:t>a</a:t>
            </a:r>
            <a:r>
              <a:rPr lang="de-AT" sz="2000" baseline="-25000" dirty="0" err="1" smtClean="0">
                <a:solidFill>
                  <a:srgbClr val="3E3E3E"/>
                </a:solidFill>
              </a:rPr>
              <a:t>sys</a:t>
            </a:r>
            <a:r>
              <a:rPr lang="de-AT" sz="2000" dirty="0" smtClean="0">
                <a:solidFill>
                  <a:srgbClr val="3E3E3E"/>
                </a:solidFill>
              </a:rPr>
              <a:t>)</a:t>
            </a: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AT" sz="2000" dirty="0" smtClean="0">
              <a:solidFill>
                <a:srgbClr val="3E3E3E"/>
              </a:solidFill>
            </a:endParaRP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AT" sz="2000" dirty="0" smtClean="0">
              <a:solidFill>
                <a:srgbClr val="3E3E3E"/>
              </a:solidFill>
            </a:endParaRPr>
          </a:p>
          <a:p>
            <a:pPr marL="1037" lvl="2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tabLst>
                <a:tab pos="266700" algn="l"/>
              </a:tabLst>
              <a:defRPr/>
            </a:pPr>
            <a:r>
              <a:rPr lang="de-AT" sz="1500" dirty="0" smtClean="0">
                <a:solidFill>
                  <a:srgbClr val="3E3E3E"/>
                </a:solidFill>
                <a:sym typeface="Wingdings 3"/>
              </a:rPr>
              <a:t></a:t>
            </a:r>
            <a:r>
              <a:rPr lang="de-AT" sz="2000" dirty="0" smtClean="0">
                <a:solidFill>
                  <a:srgbClr val="3E3E3E"/>
                </a:solidFill>
                <a:sym typeface="Wingdings 3"/>
              </a:rPr>
              <a:t> </a:t>
            </a:r>
            <a:r>
              <a:rPr lang="de-AT" sz="2000" dirty="0" smtClean="0">
                <a:solidFill>
                  <a:srgbClr val="3E3E3E"/>
                </a:solidFill>
              </a:rPr>
              <a:t>Verweis auf empirische Studien und weiterführende Literatur</a:t>
            </a:r>
            <a:endParaRPr lang="de-AT" dirty="0" smtClean="0">
              <a:solidFill>
                <a:srgbClr val="3E3E3E"/>
              </a:solidFill>
            </a:endParaRPr>
          </a:p>
          <a:p>
            <a:pPr>
              <a:tabLst>
                <a:tab pos="273050" algn="l"/>
              </a:tabLst>
            </a:pPr>
            <a:endParaRPr lang="de-AT" sz="2200" dirty="0">
              <a:solidFill>
                <a:srgbClr val="3E3E3E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13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grpSp>
        <p:nvGrpSpPr>
          <p:cNvPr id="7" name="Gruppieren 5"/>
          <p:cNvGrpSpPr/>
          <p:nvPr/>
        </p:nvGrpSpPr>
        <p:grpSpPr>
          <a:xfrm>
            <a:off x="1331640" y="1738313"/>
            <a:ext cx="5865812" cy="852487"/>
            <a:chOff x="1465263" y="2902968"/>
            <a:chExt cx="5865812" cy="852487"/>
          </a:xfrm>
        </p:grpSpPr>
        <p:graphicFrame>
          <p:nvGraphicFramePr>
            <p:cNvPr id="10" name="Object 3"/>
            <p:cNvGraphicFramePr>
              <a:graphicFrameLocks noChangeAspect="1"/>
            </p:cNvGraphicFramePr>
            <p:nvPr/>
          </p:nvGraphicFramePr>
          <p:xfrm>
            <a:off x="1465263" y="3069655"/>
            <a:ext cx="2695575" cy="522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92" name="Formel" r:id="rId4" imgW="1218671" imgH="241195" progId="Equation.3">
                    <p:embed/>
                  </p:oleObj>
                </mc:Choice>
                <mc:Fallback>
                  <p:oleObj name="Formel" r:id="rId4" imgW="1218671" imgH="241195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5263" y="3069655"/>
                          <a:ext cx="2695575" cy="522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Gerade Verbindung mit Pfeil 10"/>
            <p:cNvCxnSpPr/>
            <p:nvPr/>
          </p:nvCxnSpPr>
          <p:spPr bwMode="auto">
            <a:xfrm>
              <a:off x="4572000" y="3356992"/>
              <a:ext cx="468052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5421313" y="2902968"/>
            <a:ext cx="1909762" cy="852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93" name="Formel" r:id="rId6" imgW="863225" imgH="393529" progId="Equation.3">
                    <p:embed/>
                  </p:oleObj>
                </mc:Choice>
                <mc:Fallback>
                  <p:oleObj name="Formel" r:id="rId6" imgW="863225" imgH="393529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1313" y="2902968"/>
                          <a:ext cx="1909762" cy="852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4600" y="4765362"/>
            <a:ext cx="3581400" cy="797238"/>
          </a:xfrm>
          <a:prstGeom prst="rect">
            <a:avLst/>
          </a:prstGeom>
        </p:spPr>
      </p:pic>
      <p:sp>
        <p:nvSpPr>
          <p:cNvPr id="14" name="Titel 3"/>
          <p:cNvSpPr txBox="1">
            <a:spLocks/>
          </p:cNvSpPr>
          <p:nvPr/>
        </p:nvSpPr>
        <p:spPr>
          <a:xfrm>
            <a:off x="793596" y="729264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04800" algn="l"/>
              </a:tabLst>
            </a:pPr>
            <a:r>
              <a:rPr lang="de-AT" sz="2200" dirty="0" err="1">
                <a:solidFill>
                  <a:srgbClr val="E49956"/>
                </a:solidFill>
                <a:sym typeface="Wingdings" panose="05000000000000000000" pitchFamily="2" charset="2"/>
              </a:rPr>
              <a:t>Debt</a:t>
            </a:r>
            <a:r>
              <a:rPr lang="de-AT" sz="2200" dirty="0">
                <a:solidFill>
                  <a:srgbClr val="E49956"/>
                </a:solidFill>
                <a:sym typeface="Wingdings" panose="05000000000000000000" pitchFamily="2" charset="2"/>
              </a:rPr>
              <a:t> Beta – Empfehlung der AG Unternehmensbewertung </a:t>
            </a:r>
            <a:r>
              <a:rPr lang="de-AT" sz="2200" dirty="0" smtClean="0">
                <a:solidFill>
                  <a:srgbClr val="E49956"/>
                </a:solidFill>
                <a:sym typeface="Wingdings" panose="05000000000000000000" pitchFamily="2" charset="2"/>
              </a:rPr>
              <a:t>(2)</a:t>
            </a:r>
            <a:endParaRPr lang="de-DE" sz="2200" kern="0" dirty="0">
              <a:solidFill>
                <a:srgbClr val="E49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266700" algn="l"/>
              </a:tabLst>
            </a:pPr>
            <a:r>
              <a:rPr lang="de-DE" dirty="0" smtClean="0">
                <a:solidFill>
                  <a:srgbClr val="003E6B"/>
                </a:solidFill>
              </a:rPr>
              <a:t>3. Ermittlung der Fremdkapitalkosten (</a:t>
            </a:r>
            <a:r>
              <a:rPr lang="de-DE" dirty="0" err="1" smtClean="0">
                <a:solidFill>
                  <a:srgbClr val="003E6B"/>
                </a:solidFill>
              </a:rPr>
              <a:t>Debt</a:t>
            </a:r>
            <a:r>
              <a:rPr lang="de-DE" dirty="0" smtClean="0">
                <a:solidFill>
                  <a:srgbClr val="003E6B"/>
                </a:solidFill>
              </a:rPr>
              <a:t> Beta)</a:t>
            </a:r>
            <a:endParaRPr lang="de-DE" sz="2200" dirty="0" smtClean="0">
              <a:solidFill>
                <a:srgbClr val="E49956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160352" cy="4495800"/>
          </a:xfrm>
        </p:spPr>
        <p:txBody>
          <a:bodyPr/>
          <a:lstStyle/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„Empirische Studien lassen auf einen Anteil des systematischen Risikos am gesamten </a:t>
            </a:r>
            <a:r>
              <a:rPr lang="de-AT" sz="2000" dirty="0" err="1" smtClean="0">
                <a:solidFill>
                  <a:srgbClr val="3E3E3E"/>
                </a:solidFill>
              </a:rPr>
              <a:t>Credit</a:t>
            </a:r>
            <a:r>
              <a:rPr lang="de-AT" sz="2000" dirty="0" smtClean="0">
                <a:solidFill>
                  <a:srgbClr val="3E3E3E"/>
                </a:solidFill>
              </a:rPr>
              <a:t> </a:t>
            </a:r>
            <a:r>
              <a:rPr lang="de-AT" sz="2000" dirty="0" err="1" smtClean="0">
                <a:solidFill>
                  <a:srgbClr val="3E3E3E"/>
                </a:solidFill>
              </a:rPr>
              <a:t>Spread</a:t>
            </a:r>
            <a:r>
              <a:rPr lang="de-AT" sz="2000" dirty="0" smtClean="0">
                <a:solidFill>
                  <a:srgbClr val="3E3E3E"/>
                </a:solidFill>
              </a:rPr>
              <a:t> in Höhe von 20% bis 40% schließen, wobei der Anteil im Einzelfall auch unter oder über dieser Bandbreite liegen kann.“ (</a:t>
            </a:r>
            <a:r>
              <a:rPr lang="de-AT" sz="2000" dirty="0" err="1" smtClean="0">
                <a:solidFill>
                  <a:srgbClr val="3E3E3E"/>
                </a:solidFill>
              </a:rPr>
              <a:t>Rz</a:t>
            </a:r>
            <a:r>
              <a:rPr lang="de-AT" sz="2000" dirty="0" smtClean="0">
                <a:solidFill>
                  <a:srgbClr val="3E3E3E"/>
                </a:solidFill>
              </a:rPr>
              <a:t> 12 der Empfehlung)</a:t>
            </a:r>
          </a:p>
          <a:p>
            <a:pPr marL="539750" lvl="1" indent="-250825" defTabSz="735013" eaLnBrk="0" hangingPunct="0">
              <a:spcAft>
                <a:spcPts val="600"/>
              </a:spcAft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760413" algn="l"/>
              </a:tabLst>
              <a:defRPr/>
            </a:pPr>
            <a:r>
              <a:rPr lang="de-AT" i="1" dirty="0" err="1" smtClean="0">
                <a:solidFill>
                  <a:srgbClr val="3E3E3E"/>
                </a:solidFill>
              </a:rPr>
              <a:t>Damodaran</a:t>
            </a:r>
            <a:r>
              <a:rPr lang="de-AT" dirty="0" smtClean="0">
                <a:solidFill>
                  <a:srgbClr val="3E3E3E"/>
                </a:solidFill>
              </a:rPr>
              <a:t> (2011): “</a:t>
            </a:r>
            <a:r>
              <a:rPr lang="de-AT" dirty="0" err="1" smtClean="0">
                <a:solidFill>
                  <a:srgbClr val="3E3E3E"/>
                </a:solidFill>
              </a:rPr>
              <a:t>To</a:t>
            </a:r>
            <a:r>
              <a:rPr lang="de-AT" dirty="0" smtClean="0">
                <a:solidFill>
                  <a:srgbClr val="3E3E3E"/>
                </a:solidFill>
              </a:rPr>
              <a:t> </a:t>
            </a:r>
            <a:r>
              <a:rPr lang="de-AT" dirty="0" err="1" smtClean="0">
                <a:solidFill>
                  <a:srgbClr val="3E3E3E"/>
                </a:solidFill>
              </a:rPr>
              <a:t>estimate</a:t>
            </a:r>
            <a:r>
              <a:rPr lang="de-AT" dirty="0" smtClean="0">
                <a:solidFill>
                  <a:srgbClr val="3E3E3E"/>
                </a:solidFill>
              </a:rPr>
              <a:t> </a:t>
            </a:r>
            <a:r>
              <a:rPr lang="de-AT" dirty="0" err="1" smtClean="0">
                <a:solidFill>
                  <a:srgbClr val="3E3E3E"/>
                </a:solidFill>
              </a:rPr>
              <a:t>the</a:t>
            </a:r>
            <a:r>
              <a:rPr lang="de-AT" dirty="0" smtClean="0">
                <a:solidFill>
                  <a:srgbClr val="3E3E3E"/>
                </a:solidFill>
              </a:rPr>
              <a:t> </a:t>
            </a:r>
            <a:r>
              <a:rPr lang="de-AT" dirty="0" err="1" smtClean="0">
                <a:solidFill>
                  <a:srgbClr val="3E3E3E"/>
                </a:solidFill>
              </a:rPr>
              <a:t>beta</a:t>
            </a:r>
            <a:r>
              <a:rPr lang="de-AT" dirty="0" smtClean="0">
                <a:solidFill>
                  <a:srgbClr val="3E3E3E"/>
                </a:solidFill>
              </a:rPr>
              <a:t> </a:t>
            </a:r>
            <a:r>
              <a:rPr lang="de-AT" dirty="0" err="1" smtClean="0">
                <a:solidFill>
                  <a:srgbClr val="3E3E3E"/>
                </a:solidFill>
              </a:rPr>
              <a:t>of</a:t>
            </a:r>
            <a:r>
              <a:rPr lang="de-AT" dirty="0" smtClean="0">
                <a:solidFill>
                  <a:srgbClr val="3E3E3E"/>
                </a:solidFill>
              </a:rPr>
              <a:t> </a:t>
            </a:r>
            <a:r>
              <a:rPr lang="de-AT" dirty="0" err="1" smtClean="0">
                <a:solidFill>
                  <a:srgbClr val="3E3E3E"/>
                </a:solidFill>
              </a:rPr>
              <a:t>debt</a:t>
            </a:r>
            <a:r>
              <a:rPr lang="de-AT" dirty="0" smtClean="0">
                <a:solidFill>
                  <a:srgbClr val="3E3E3E"/>
                </a:solidFill>
              </a:rPr>
              <a:t>, </a:t>
            </a:r>
            <a:r>
              <a:rPr lang="de-AT" dirty="0" err="1" smtClean="0">
                <a:solidFill>
                  <a:srgbClr val="3E3E3E"/>
                </a:solidFill>
              </a:rPr>
              <a:t>we</a:t>
            </a:r>
            <a:r>
              <a:rPr lang="de-AT" dirty="0" smtClean="0">
                <a:solidFill>
                  <a:srgbClr val="3E3E3E"/>
                </a:solidFill>
              </a:rPr>
              <a:t> </a:t>
            </a:r>
            <a:r>
              <a:rPr lang="de-AT" dirty="0" err="1" smtClean="0">
                <a:solidFill>
                  <a:srgbClr val="3E3E3E"/>
                </a:solidFill>
              </a:rPr>
              <a:t>used</a:t>
            </a:r>
            <a:r>
              <a:rPr lang="de-AT" dirty="0" smtClean="0">
                <a:solidFill>
                  <a:srgbClr val="3E3E3E"/>
                </a:solidFill>
              </a:rPr>
              <a:t> </a:t>
            </a:r>
            <a:r>
              <a:rPr lang="de-AT" dirty="0" err="1" smtClean="0">
                <a:solidFill>
                  <a:srgbClr val="3E3E3E"/>
                </a:solidFill>
              </a:rPr>
              <a:t>the</a:t>
            </a:r>
            <a:r>
              <a:rPr lang="de-AT" dirty="0" smtClean="0">
                <a:solidFill>
                  <a:srgbClr val="3E3E3E"/>
                </a:solidFill>
              </a:rPr>
              <a:t> </a:t>
            </a:r>
            <a:r>
              <a:rPr lang="de-AT" dirty="0" err="1" smtClean="0">
                <a:solidFill>
                  <a:srgbClr val="3E3E3E"/>
                </a:solidFill>
              </a:rPr>
              <a:t>default</a:t>
            </a:r>
            <a:r>
              <a:rPr lang="de-AT" dirty="0" smtClean="0">
                <a:solidFill>
                  <a:srgbClr val="3E3E3E"/>
                </a:solidFill>
              </a:rPr>
              <a:t> </a:t>
            </a:r>
            <a:r>
              <a:rPr lang="de-AT" dirty="0" err="1" smtClean="0">
                <a:solidFill>
                  <a:srgbClr val="3E3E3E"/>
                </a:solidFill>
              </a:rPr>
              <a:t>spread</a:t>
            </a:r>
            <a:r>
              <a:rPr lang="de-AT" dirty="0" smtClean="0">
                <a:solidFill>
                  <a:srgbClr val="3E3E3E"/>
                </a:solidFill>
              </a:rPr>
              <a:t> (</a:t>
            </a:r>
            <a:r>
              <a:rPr lang="de-AT" dirty="0" err="1" smtClean="0">
                <a:solidFill>
                  <a:srgbClr val="3E3E3E"/>
                </a:solidFill>
              </a:rPr>
              <a:t>Credit</a:t>
            </a:r>
            <a:r>
              <a:rPr lang="de-AT" dirty="0" smtClean="0">
                <a:solidFill>
                  <a:srgbClr val="3E3E3E"/>
                </a:solidFill>
              </a:rPr>
              <a:t> </a:t>
            </a:r>
            <a:r>
              <a:rPr lang="de-AT" dirty="0" err="1" smtClean="0">
                <a:solidFill>
                  <a:srgbClr val="3E3E3E"/>
                </a:solidFill>
              </a:rPr>
              <a:t>Spread</a:t>
            </a:r>
            <a:r>
              <a:rPr lang="de-AT" dirty="0" smtClean="0">
                <a:solidFill>
                  <a:srgbClr val="3E3E3E"/>
                </a:solidFill>
              </a:rPr>
              <a:t>) </a:t>
            </a:r>
            <a:r>
              <a:rPr lang="de-AT" dirty="0" err="1" smtClean="0">
                <a:solidFill>
                  <a:srgbClr val="3E3E3E"/>
                </a:solidFill>
              </a:rPr>
              <a:t>at</a:t>
            </a:r>
            <a:r>
              <a:rPr lang="de-AT" dirty="0" smtClean="0">
                <a:solidFill>
                  <a:srgbClr val="3E3E3E"/>
                </a:solidFill>
              </a:rPr>
              <a:t> </a:t>
            </a:r>
            <a:r>
              <a:rPr lang="de-AT" dirty="0" err="1" smtClean="0">
                <a:solidFill>
                  <a:srgbClr val="3E3E3E"/>
                </a:solidFill>
              </a:rPr>
              <a:t>each</a:t>
            </a:r>
            <a:r>
              <a:rPr lang="de-AT" dirty="0" smtClean="0">
                <a:solidFill>
                  <a:srgbClr val="3E3E3E"/>
                </a:solidFill>
              </a:rPr>
              <a:t> </a:t>
            </a:r>
            <a:r>
              <a:rPr lang="de-AT" dirty="0" err="1" smtClean="0">
                <a:solidFill>
                  <a:srgbClr val="3E3E3E"/>
                </a:solidFill>
              </a:rPr>
              <a:t>level</a:t>
            </a:r>
            <a:r>
              <a:rPr lang="de-AT" dirty="0" smtClean="0">
                <a:solidFill>
                  <a:srgbClr val="3E3E3E"/>
                </a:solidFill>
              </a:rPr>
              <a:t> </a:t>
            </a:r>
            <a:r>
              <a:rPr lang="de-AT" dirty="0" err="1" smtClean="0">
                <a:solidFill>
                  <a:srgbClr val="3E3E3E"/>
                </a:solidFill>
              </a:rPr>
              <a:t>of</a:t>
            </a:r>
            <a:r>
              <a:rPr lang="de-AT" dirty="0" smtClean="0">
                <a:solidFill>
                  <a:srgbClr val="3E3E3E"/>
                </a:solidFill>
              </a:rPr>
              <a:t> </a:t>
            </a:r>
            <a:r>
              <a:rPr lang="de-AT" dirty="0" err="1" smtClean="0">
                <a:solidFill>
                  <a:srgbClr val="3E3E3E"/>
                </a:solidFill>
              </a:rPr>
              <a:t>debt</a:t>
            </a:r>
            <a:r>
              <a:rPr lang="de-AT" dirty="0" smtClean="0">
                <a:solidFill>
                  <a:srgbClr val="3E3E3E"/>
                </a:solidFill>
              </a:rPr>
              <a:t>, </a:t>
            </a:r>
            <a:r>
              <a:rPr lang="de-AT" dirty="0" err="1" smtClean="0">
                <a:solidFill>
                  <a:srgbClr val="3E3E3E"/>
                </a:solidFill>
              </a:rPr>
              <a:t>and</a:t>
            </a:r>
            <a:r>
              <a:rPr lang="de-AT" dirty="0" smtClean="0">
                <a:solidFill>
                  <a:srgbClr val="3E3E3E"/>
                </a:solidFill>
              </a:rPr>
              <a:t> </a:t>
            </a:r>
            <a:r>
              <a:rPr lang="de-AT" dirty="0" err="1" smtClean="0">
                <a:solidFill>
                  <a:srgbClr val="3E3E3E"/>
                </a:solidFill>
              </a:rPr>
              <a:t>assumed</a:t>
            </a:r>
            <a:r>
              <a:rPr lang="de-AT" dirty="0" smtClean="0">
                <a:solidFill>
                  <a:srgbClr val="3E3E3E"/>
                </a:solidFill>
              </a:rPr>
              <a:t> </a:t>
            </a:r>
            <a:r>
              <a:rPr lang="de-AT" dirty="0" err="1" smtClean="0">
                <a:solidFill>
                  <a:srgbClr val="3E3E3E"/>
                </a:solidFill>
              </a:rPr>
              <a:t>that</a:t>
            </a:r>
            <a:r>
              <a:rPr lang="de-AT" dirty="0" smtClean="0">
                <a:solidFill>
                  <a:srgbClr val="3E3E3E"/>
                </a:solidFill>
              </a:rPr>
              <a:t> 25% </a:t>
            </a:r>
            <a:r>
              <a:rPr lang="de-AT" dirty="0" err="1" smtClean="0">
                <a:solidFill>
                  <a:srgbClr val="3E3E3E"/>
                </a:solidFill>
              </a:rPr>
              <a:t>of</a:t>
            </a:r>
            <a:r>
              <a:rPr lang="de-AT" dirty="0" smtClean="0">
                <a:solidFill>
                  <a:srgbClr val="3E3E3E"/>
                </a:solidFill>
              </a:rPr>
              <a:t> </a:t>
            </a:r>
            <a:r>
              <a:rPr lang="de-AT" dirty="0" err="1" smtClean="0">
                <a:solidFill>
                  <a:srgbClr val="3E3E3E"/>
                </a:solidFill>
              </a:rPr>
              <a:t>this</a:t>
            </a:r>
            <a:r>
              <a:rPr lang="de-AT" dirty="0" smtClean="0">
                <a:solidFill>
                  <a:srgbClr val="3E3E3E"/>
                </a:solidFill>
              </a:rPr>
              <a:t> </a:t>
            </a:r>
            <a:r>
              <a:rPr lang="de-AT" dirty="0" err="1" smtClean="0">
                <a:solidFill>
                  <a:srgbClr val="3E3E3E"/>
                </a:solidFill>
              </a:rPr>
              <a:t>risk</a:t>
            </a:r>
            <a:r>
              <a:rPr lang="de-AT" dirty="0" smtClean="0">
                <a:solidFill>
                  <a:srgbClr val="3E3E3E"/>
                </a:solidFill>
              </a:rPr>
              <a:t> </a:t>
            </a:r>
            <a:r>
              <a:rPr lang="de-AT" dirty="0" err="1" smtClean="0">
                <a:solidFill>
                  <a:srgbClr val="3E3E3E"/>
                </a:solidFill>
              </a:rPr>
              <a:t>is</a:t>
            </a:r>
            <a:r>
              <a:rPr lang="de-AT" dirty="0" smtClean="0">
                <a:solidFill>
                  <a:srgbClr val="3E3E3E"/>
                </a:solidFill>
              </a:rPr>
              <a:t> </a:t>
            </a:r>
            <a:r>
              <a:rPr lang="de-AT" dirty="0" err="1" smtClean="0">
                <a:solidFill>
                  <a:srgbClr val="3E3E3E"/>
                </a:solidFill>
              </a:rPr>
              <a:t>market</a:t>
            </a:r>
            <a:r>
              <a:rPr lang="de-AT" dirty="0" smtClean="0">
                <a:solidFill>
                  <a:srgbClr val="3E3E3E"/>
                </a:solidFill>
              </a:rPr>
              <a:t> </a:t>
            </a:r>
            <a:r>
              <a:rPr lang="de-AT" dirty="0" err="1" smtClean="0">
                <a:solidFill>
                  <a:srgbClr val="3E3E3E"/>
                </a:solidFill>
              </a:rPr>
              <a:t>risk</a:t>
            </a:r>
            <a:r>
              <a:rPr lang="de-AT" dirty="0" smtClean="0">
                <a:solidFill>
                  <a:srgbClr val="3E3E3E"/>
                </a:solidFill>
              </a:rPr>
              <a:t>.”</a:t>
            </a:r>
          </a:p>
          <a:p>
            <a:pPr marL="539750" lvl="1" indent="-250825" defTabSz="735013" eaLnBrk="0" hangingPunct="0">
              <a:spcAft>
                <a:spcPts val="600"/>
              </a:spcAft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760413" algn="l"/>
              </a:tabLst>
              <a:defRPr/>
            </a:pPr>
            <a:r>
              <a:rPr lang="de-AT" i="1" dirty="0" smtClean="0">
                <a:solidFill>
                  <a:srgbClr val="3E3E3E"/>
                </a:solidFill>
              </a:rPr>
              <a:t>Meitner/</a:t>
            </a:r>
            <a:r>
              <a:rPr lang="de-AT" i="1" dirty="0" err="1" smtClean="0">
                <a:solidFill>
                  <a:srgbClr val="3E3E3E"/>
                </a:solidFill>
              </a:rPr>
              <a:t>Streitferdt</a:t>
            </a:r>
            <a:r>
              <a:rPr lang="de-AT" i="1" dirty="0" smtClean="0">
                <a:solidFill>
                  <a:srgbClr val="3E3E3E"/>
                </a:solidFill>
              </a:rPr>
              <a:t> </a:t>
            </a:r>
            <a:r>
              <a:rPr lang="de-AT" dirty="0" smtClean="0">
                <a:solidFill>
                  <a:srgbClr val="3E3E3E"/>
                </a:solidFill>
              </a:rPr>
              <a:t>(2011): Empirische Studien lassen auf einen Anteil des systematischen Risikos am gesamten </a:t>
            </a:r>
            <a:r>
              <a:rPr lang="de-AT" dirty="0" err="1" smtClean="0">
                <a:solidFill>
                  <a:srgbClr val="3E3E3E"/>
                </a:solidFill>
              </a:rPr>
              <a:t>Credit</a:t>
            </a:r>
            <a:r>
              <a:rPr lang="de-AT" dirty="0" smtClean="0">
                <a:solidFill>
                  <a:srgbClr val="3E3E3E"/>
                </a:solidFill>
              </a:rPr>
              <a:t> </a:t>
            </a:r>
            <a:r>
              <a:rPr lang="de-AT" dirty="0" err="1" smtClean="0">
                <a:solidFill>
                  <a:srgbClr val="3E3E3E"/>
                </a:solidFill>
              </a:rPr>
              <a:t>Spread</a:t>
            </a:r>
            <a:r>
              <a:rPr lang="de-AT" dirty="0" smtClean="0">
                <a:solidFill>
                  <a:srgbClr val="3E3E3E"/>
                </a:solidFill>
              </a:rPr>
              <a:t> </a:t>
            </a:r>
            <a:r>
              <a:rPr lang="de-AT" dirty="0" err="1" smtClean="0">
                <a:solidFill>
                  <a:srgbClr val="3E3E3E"/>
                </a:solidFill>
              </a:rPr>
              <a:t>iHv</a:t>
            </a:r>
            <a:r>
              <a:rPr lang="de-AT" dirty="0" smtClean="0">
                <a:solidFill>
                  <a:srgbClr val="3E3E3E"/>
                </a:solidFill>
              </a:rPr>
              <a:t> gerade 20% bis 40% schließen.</a:t>
            </a: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Anteil des systematischen Risikos (</a:t>
            </a:r>
            <a:r>
              <a:rPr lang="de-AT" sz="2000" dirty="0" err="1" smtClean="0">
                <a:solidFill>
                  <a:srgbClr val="3E3E3E"/>
                </a:solidFill>
              </a:rPr>
              <a:t>a</a:t>
            </a:r>
            <a:r>
              <a:rPr lang="de-AT" sz="2000" baseline="-25000" dirty="0" err="1" smtClean="0">
                <a:solidFill>
                  <a:srgbClr val="3E3E3E"/>
                </a:solidFill>
              </a:rPr>
              <a:t>sys</a:t>
            </a:r>
            <a:r>
              <a:rPr lang="de-AT" sz="2000" dirty="0" smtClean="0">
                <a:solidFill>
                  <a:srgbClr val="3E3E3E"/>
                </a:solidFill>
              </a:rPr>
              <a:t>) ist </a:t>
            </a:r>
            <a:r>
              <a:rPr lang="de-AT" sz="2000" dirty="0" err="1" smtClean="0">
                <a:solidFill>
                  <a:srgbClr val="3E3E3E"/>
                </a:solidFill>
              </a:rPr>
              <a:t>ua</a:t>
            </a:r>
            <a:r>
              <a:rPr lang="de-AT" sz="2000" dirty="0" smtClean="0">
                <a:solidFill>
                  <a:srgbClr val="3E3E3E"/>
                </a:solidFill>
              </a:rPr>
              <a:t> von folgenden Faktoren abhängig:</a:t>
            </a:r>
          </a:p>
          <a:p>
            <a:pPr marL="539750" lvl="1" indent="-250825" defTabSz="735013" eaLnBrk="0" hangingPunct="0"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760413" algn="l"/>
              </a:tabLst>
              <a:defRPr/>
            </a:pPr>
            <a:r>
              <a:rPr lang="de-AT" dirty="0" smtClean="0">
                <a:solidFill>
                  <a:srgbClr val="3E3E3E"/>
                </a:solidFill>
              </a:rPr>
              <a:t>Rating/Insolvenzwahrscheinlichkeit:</a:t>
            </a:r>
          </a:p>
          <a:p>
            <a:pPr marL="714375" lvl="1" indent="-176213" defTabSz="735013" eaLnBrk="0" hangingPunct="0">
              <a:lnSpc>
                <a:spcPct val="120000"/>
              </a:lnSpc>
              <a:spcBef>
                <a:spcPts val="400"/>
              </a:spcBef>
              <a:buClr>
                <a:srgbClr val="E49956"/>
              </a:buClr>
              <a:buSzPct val="70000"/>
              <a:buFont typeface="Arial" panose="020B0604020202020204" pitchFamily="34" charset="0"/>
              <a:buChar char="•"/>
              <a:tabLst>
                <a:tab pos="760413" algn="l"/>
              </a:tabLst>
              <a:defRPr/>
            </a:pPr>
            <a:r>
              <a:rPr lang="de-AT" sz="1600" dirty="0" smtClean="0">
                <a:solidFill>
                  <a:srgbClr val="3E3E3E"/>
                </a:solidFill>
              </a:rPr>
              <a:t>mit zunehmender Insolvenzwahrscheinlichkeit nimmt </a:t>
            </a:r>
            <a:r>
              <a:rPr lang="de-AT" sz="1600" dirty="0" err="1" smtClean="0">
                <a:solidFill>
                  <a:srgbClr val="3E3E3E"/>
                </a:solidFill>
              </a:rPr>
              <a:t>a</a:t>
            </a:r>
            <a:r>
              <a:rPr lang="de-AT" sz="1600" baseline="-25000" dirty="0" err="1" smtClean="0">
                <a:solidFill>
                  <a:srgbClr val="3E3E3E"/>
                </a:solidFill>
              </a:rPr>
              <a:t>sys</a:t>
            </a:r>
            <a:r>
              <a:rPr lang="de-AT" sz="1600" dirty="0" smtClean="0">
                <a:solidFill>
                  <a:srgbClr val="3E3E3E"/>
                </a:solidFill>
              </a:rPr>
              <a:t> ab</a:t>
            </a:r>
          </a:p>
          <a:p>
            <a:pPr marL="539750" lvl="1" indent="-250825" defTabSz="735013" eaLnBrk="0" hangingPunct="0">
              <a:lnSpc>
                <a:spcPct val="120000"/>
              </a:lnSpc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760413" algn="l"/>
              </a:tabLst>
              <a:defRPr/>
            </a:pPr>
            <a:r>
              <a:rPr lang="de-AT" dirty="0" smtClean="0">
                <a:solidFill>
                  <a:srgbClr val="3E3E3E"/>
                </a:solidFill>
              </a:rPr>
              <a:t>Konkrete Ausgestaltung des Fremdkapitaltitels:</a:t>
            </a:r>
          </a:p>
          <a:p>
            <a:pPr marL="714375" lvl="1" indent="-176213" defTabSz="735013" eaLnBrk="0" hangingPunct="0">
              <a:lnSpc>
                <a:spcPct val="120000"/>
              </a:lnSpc>
              <a:spcBef>
                <a:spcPts val="400"/>
              </a:spcBef>
              <a:buClr>
                <a:srgbClr val="E49956"/>
              </a:buClr>
              <a:buSzPct val="70000"/>
              <a:buFont typeface="Arial" panose="020B0604020202020204" pitchFamily="34" charset="0"/>
              <a:buChar char="•"/>
              <a:tabLst>
                <a:tab pos="760413" algn="l"/>
              </a:tabLst>
              <a:defRPr/>
            </a:pPr>
            <a:r>
              <a:rPr lang="de-AT" sz="1600" dirty="0" smtClean="0">
                <a:solidFill>
                  <a:srgbClr val="3E3E3E"/>
                </a:solidFill>
              </a:rPr>
              <a:t>je eigenkapitalnäher desto höher </a:t>
            </a:r>
            <a:r>
              <a:rPr lang="de-AT" sz="1600" dirty="0" err="1" smtClean="0">
                <a:solidFill>
                  <a:srgbClr val="3E3E3E"/>
                </a:solidFill>
              </a:rPr>
              <a:t>a</a:t>
            </a:r>
            <a:r>
              <a:rPr lang="de-AT" sz="1600" baseline="-25000" dirty="0" err="1" smtClean="0">
                <a:solidFill>
                  <a:srgbClr val="3E3E3E"/>
                </a:solidFill>
              </a:rPr>
              <a:t>sys</a:t>
            </a:r>
            <a:endParaRPr lang="de-AT" sz="1600" baseline="-25000" dirty="0" smtClean="0">
              <a:solidFill>
                <a:srgbClr val="3E3E3E"/>
              </a:solidFill>
            </a:endParaRPr>
          </a:p>
          <a:p>
            <a:pPr>
              <a:tabLst>
                <a:tab pos="273050" algn="l"/>
              </a:tabLst>
            </a:pPr>
            <a:endParaRPr lang="de-AT" sz="2200" dirty="0">
              <a:solidFill>
                <a:srgbClr val="3E3E3E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14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793596" y="729264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04800" algn="l"/>
              </a:tabLst>
            </a:pPr>
            <a:r>
              <a:rPr lang="de-AT" sz="2200" dirty="0" err="1">
                <a:solidFill>
                  <a:srgbClr val="E49956"/>
                </a:solidFill>
                <a:sym typeface="Wingdings" panose="05000000000000000000" pitchFamily="2" charset="2"/>
              </a:rPr>
              <a:t>Debt</a:t>
            </a:r>
            <a:r>
              <a:rPr lang="de-AT" sz="2200" dirty="0">
                <a:solidFill>
                  <a:srgbClr val="E49956"/>
                </a:solidFill>
                <a:sym typeface="Wingdings" panose="05000000000000000000" pitchFamily="2" charset="2"/>
              </a:rPr>
              <a:t> Beta – Empfehlung der AG Unternehmensbewertung </a:t>
            </a:r>
            <a:r>
              <a:rPr lang="de-AT" sz="2200" dirty="0" smtClean="0">
                <a:solidFill>
                  <a:srgbClr val="E49956"/>
                </a:solidFill>
                <a:sym typeface="Wingdings" panose="05000000000000000000" pitchFamily="2" charset="2"/>
              </a:rPr>
              <a:t>(3)</a:t>
            </a:r>
            <a:endParaRPr lang="de-DE" sz="2200" kern="0" dirty="0">
              <a:solidFill>
                <a:srgbClr val="E49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266700" algn="l"/>
              </a:tabLst>
            </a:pPr>
            <a:r>
              <a:rPr lang="de-DE" dirty="0" smtClean="0">
                <a:solidFill>
                  <a:srgbClr val="003E6B"/>
                </a:solidFill>
              </a:rPr>
              <a:t>3. Ermittlung der Fremdkapitalkosten (</a:t>
            </a:r>
            <a:r>
              <a:rPr lang="de-DE" dirty="0" err="1" smtClean="0">
                <a:solidFill>
                  <a:srgbClr val="003E6B"/>
                </a:solidFill>
              </a:rPr>
              <a:t>Debt</a:t>
            </a:r>
            <a:r>
              <a:rPr lang="de-DE" dirty="0" smtClean="0">
                <a:solidFill>
                  <a:srgbClr val="003E6B"/>
                </a:solidFill>
              </a:rPr>
              <a:t> Beta)</a:t>
            </a:r>
            <a:endParaRPr lang="de-DE" sz="2200" dirty="0" smtClean="0">
              <a:solidFill>
                <a:srgbClr val="E49956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160352" cy="4495800"/>
          </a:xfrm>
        </p:spPr>
        <p:txBody>
          <a:bodyPr/>
          <a:lstStyle/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Keine Berücksichtigung eines </a:t>
            </a:r>
            <a:r>
              <a:rPr lang="de-AT" sz="2000" dirty="0" err="1" smtClean="0">
                <a:solidFill>
                  <a:srgbClr val="3E3E3E"/>
                </a:solidFill>
              </a:rPr>
              <a:t>Debt</a:t>
            </a:r>
            <a:r>
              <a:rPr lang="de-AT" sz="2000" dirty="0" smtClean="0">
                <a:solidFill>
                  <a:srgbClr val="3E3E3E"/>
                </a:solidFill>
              </a:rPr>
              <a:t> Beta erforderlich bei:</a:t>
            </a:r>
          </a:p>
          <a:p>
            <a:pPr marL="539750" lvl="1" indent="-250825" defTabSz="735013"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defRPr/>
            </a:pPr>
            <a:r>
              <a:rPr lang="de-AT" dirty="0" smtClean="0">
                <a:solidFill>
                  <a:srgbClr val="3E3E3E"/>
                </a:solidFill>
              </a:rPr>
              <a:t>„Klassischen“ Bankkrediten (Annahme: Kapitalgeber übernehmen kein systematisches Risiko)</a:t>
            </a:r>
          </a:p>
          <a:p>
            <a:pPr marL="714375" lvl="1" indent="-176213" defTabSz="735013" eaLnBrk="0" hangingPunct="0">
              <a:spcBef>
                <a:spcPts val="400"/>
              </a:spcBef>
              <a:buClr>
                <a:srgbClr val="E49956"/>
              </a:buClr>
              <a:buSzPct val="70000"/>
              <a:buFont typeface="Arial" panose="020B0604020202020204" pitchFamily="34" charset="0"/>
              <a:buChar char="•"/>
              <a:tabLst>
                <a:tab pos="760413" algn="l"/>
              </a:tabLst>
              <a:defRPr/>
            </a:pPr>
            <a:r>
              <a:rPr lang="de-AT" sz="1600" dirty="0" err="1" smtClean="0">
                <a:solidFill>
                  <a:srgbClr val="3E3E3E"/>
                </a:solidFill>
              </a:rPr>
              <a:t>idR</a:t>
            </a:r>
            <a:r>
              <a:rPr lang="de-AT" sz="1600" dirty="0" smtClean="0">
                <a:solidFill>
                  <a:srgbClr val="3E3E3E"/>
                </a:solidFill>
              </a:rPr>
              <a:t> weitgehend oder vollständig besichert</a:t>
            </a:r>
          </a:p>
          <a:p>
            <a:pPr marL="714375" lvl="1" indent="-176213" defTabSz="735013" eaLnBrk="0" hangingPunct="0">
              <a:spcBef>
                <a:spcPts val="400"/>
              </a:spcBef>
              <a:buClr>
                <a:srgbClr val="E49956"/>
              </a:buClr>
              <a:buSzPct val="70000"/>
              <a:buFont typeface="Arial" panose="020B0604020202020204" pitchFamily="34" charset="0"/>
              <a:buChar char="•"/>
              <a:tabLst>
                <a:tab pos="760413" algn="l"/>
              </a:tabLst>
              <a:defRPr/>
            </a:pPr>
            <a:r>
              <a:rPr lang="de-AT" sz="1600" dirty="0" err="1" smtClean="0">
                <a:solidFill>
                  <a:srgbClr val="3E3E3E"/>
                </a:solidFill>
              </a:rPr>
              <a:t>idR</a:t>
            </a:r>
            <a:r>
              <a:rPr lang="de-AT" sz="1600" dirty="0" smtClean="0">
                <a:solidFill>
                  <a:srgbClr val="3E3E3E"/>
                </a:solidFill>
              </a:rPr>
              <a:t> Zinsanpassungsmöglichkeit bei Verschlechterung der wirtschaftlichen Lage</a:t>
            </a:r>
          </a:p>
          <a:p>
            <a:pPr marL="539750" lvl="1" indent="-250825" defTabSz="735013">
              <a:spcBef>
                <a:spcPts val="800"/>
              </a:spcBef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defRPr/>
            </a:pPr>
            <a:r>
              <a:rPr lang="de-AT" dirty="0" smtClean="0">
                <a:solidFill>
                  <a:srgbClr val="3E3E3E"/>
                </a:solidFill>
              </a:rPr>
              <a:t>Wenn Berücksichtigung keinen wesentlichen Einfluss auf das Bewertungsergebnis hätte</a:t>
            </a:r>
          </a:p>
          <a:p>
            <a:pPr marL="714375" lvl="1" indent="-176213" defTabSz="735013">
              <a:spcBef>
                <a:spcPts val="400"/>
              </a:spcBef>
              <a:buClr>
                <a:srgbClr val="E49956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de-AT" sz="1600" dirty="0" smtClean="0">
                <a:solidFill>
                  <a:srgbClr val="3E3E3E"/>
                </a:solidFill>
              </a:rPr>
              <a:t>Bei </a:t>
            </a:r>
            <a:r>
              <a:rPr lang="de-AT" sz="1600" dirty="0" err="1" smtClean="0">
                <a:solidFill>
                  <a:srgbClr val="3E3E3E"/>
                </a:solidFill>
              </a:rPr>
              <a:t>Debt</a:t>
            </a:r>
            <a:r>
              <a:rPr lang="de-AT" sz="1600" dirty="0" smtClean="0">
                <a:solidFill>
                  <a:srgbClr val="3E3E3E"/>
                </a:solidFill>
              </a:rPr>
              <a:t> Beta &lt; 0,1 bzw. </a:t>
            </a:r>
            <a:r>
              <a:rPr lang="de-AT" sz="1600" dirty="0" err="1" smtClean="0">
                <a:solidFill>
                  <a:srgbClr val="3E3E3E"/>
                </a:solidFill>
              </a:rPr>
              <a:t>Credit</a:t>
            </a:r>
            <a:r>
              <a:rPr lang="de-AT" sz="1600" dirty="0" smtClean="0">
                <a:solidFill>
                  <a:srgbClr val="3E3E3E"/>
                </a:solidFill>
              </a:rPr>
              <a:t> </a:t>
            </a:r>
            <a:r>
              <a:rPr lang="de-AT" sz="1600" dirty="0" err="1" smtClean="0">
                <a:solidFill>
                  <a:srgbClr val="3E3E3E"/>
                </a:solidFill>
              </a:rPr>
              <a:t>Spread</a:t>
            </a:r>
            <a:r>
              <a:rPr lang="de-AT" sz="1600" dirty="0" smtClean="0">
                <a:solidFill>
                  <a:srgbClr val="3E3E3E"/>
                </a:solidFill>
              </a:rPr>
              <a:t> &lt; 200 Basispunkten kann vereinfachend von einer unwesentlichen Auswirkung ausgegangen werden</a:t>
            </a:r>
          </a:p>
          <a:p>
            <a:pPr marL="286787" lvl="2" indent="-285750" defTabSz="735013" eaLnBrk="0" hangingPunct="0">
              <a:spcBef>
                <a:spcPts val="12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Wird trotz Vorliegens eines </a:t>
            </a:r>
            <a:r>
              <a:rPr lang="de-AT" sz="2000" dirty="0" err="1" smtClean="0">
                <a:solidFill>
                  <a:srgbClr val="3E3E3E"/>
                </a:solidFill>
              </a:rPr>
              <a:t>Credit</a:t>
            </a:r>
            <a:r>
              <a:rPr lang="de-AT" sz="2000" dirty="0" smtClean="0">
                <a:solidFill>
                  <a:srgbClr val="3E3E3E"/>
                </a:solidFill>
              </a:rPr>
              <a:t> </a:t>
            </a:r>
            <a:r>
              <a:rPr lang="de-AT" sz="2000" dirty="0" err="1" smtClean="0">
                <a:solidFill>
                  <a:srgbClr val="3E3E3E"/>
                </a:solidFill>
              </a:rPr>
              <a:t>Spreads</a:t>
            </a:r>
            <a:r>
              <a:rPr lang="de-AT" sz="2000" dirty="0" smtClean="0">
                <a:solidFill>
                  <a:srgbClr val="3E3E3E"/>
                </a:solidFill>
              </a:rPr>
              <a:t> ein </a:t>
            </a:r>
            <a:r>
              <a:rPr lang="de-AT" sz="2000" dirty="0" err="1" smtClean="0">
                <a:solidFill>
                  <a:srgbClr val="3E3E3E"/>
                </a:solidFill>
              </a:rPr>
              <a:t>Debt</a:t>
            </a:r>
            <a:r>
              <a:rPr lang="de-AT" sz="2000" dirty="0" smtClean="0">
                <a:solidFill>
                  <a:srgbClr val="3E3E3E"/>
                </a:solidFill>
              </a:rPr>
              <a:t> Beta von Null unterstellt,</a:t>
            </a:r>
          </a:p>
          <a:p>
            <a:pPr marL="539750" lvl="1" indent="-250825" defTabSz="735013" eaLnBrk="0" hangingPunct="0">
              <a:spcAft>
                <a:spcPts val="600"/>
              </a:spcAft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266700" algn="l"/>
              </a:tabLst>
              <a:defRPr/>
            </a:pPr>
            <a:r>
              <a:rPr lang="de-AT" dirty="0" smtClean="0">
                <a:solidFill>
                  <a:srgbClr val="3E3E3E"/>
                </a:solidFill>
              </a:rPr>
              <a:t>wird implizit unterstellt, dass die Fremdkapitalkosten nach dem CAPM dem risikolosen Zinssatz (Basiszinssatz) entsprechen.</a:t>
            </a:r>
          </a:p>
          <a:p>
            <a:pPr marL="539750" lvl="1" indent="-250825" defTabSz="735013" eaLnBrk="0" hangingPunct="0">
              <a:spcAft>
                <a:spcPts val="600"/>
              </a:spcAft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266700" algn="l"/>
              </a:tabLst>
              <a:defRPr/>
            </a:pPr>
            <a:r>
              <a:rPr lang="de-AT" dirty="0" smtClean="0">
                <a:solidFill>
                  <a:srgbClr val="3E3E3E"/>
                </a:solidFill>
              </a:rPr>
              <a:t>sind die Bewertungsgleichungen anzupassen, um konsistente Bewertungsergebnisse zu erzielen!</a:t>
            </a:r>
          </a:p>
          <a:p>
            <a:pPr>
              <a:tabLst>
                <a:tab pos="273050" algn="l"/>
              </a:tabLst>
            </a:pPr>
            <a:endParaRPr lang="de-AT" sz="2200" dirty="0">
              <a:solidFill>
                <a:srgbClr val="3E3E3E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15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793596" y="729264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04800" algn="l"/>
              </a:tabLst>
            </a:pPr>
            <a:r>
              <a:rPr lang="de-AT" sz="2200" dirty="0" err="1">
                <a:solidFill>
                  <a:srgbClr val="E49956"/>
                </a:solidFill>
                <a:sym typeface="Wingdings" panose="05000000000000000000" pitchFamily="2" charset="2"/>
              </a:rPr>
              <a:t>Debt</a:t>
            </a:r>
            <a:r>
              <a:rPr lang="de-AT" sz="2200" dirty="0">
                <a:solidFill>
                  <a:srgbClr val="E49956"/>
                </a:solidFill>
                <a:sym typeface="Wingdings" panose="05000000000000000000" pitchFamily="2" charset="2"/>
              </a:rPr>
              <a:t> Beta – Empfehlung der AG Unternehmensbewertung </a:t>
            </a:r>
            <a:r>
              <a:rPr lang="de-AT" sz="2200" dirty="0" smtClean="0">
                <a:solidFill>
                  <a:srgbClr val="E49956"/>
                </a:solidFill>
                <a:sym typeface="Wingdings" panose="05000000000000000000" pitchFamily="2" charset="2"/>
              </a:rPr>
              <a:t>(4)</a:t>
            </a:r>
            <a:endParaRPr lang="de-DE" sz="2200" kern="0" dirty="0">
              <a:solidFill>
                <a:srgbClr val="E49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266700" algn="l"/>
              </a:tabLst>
            </a:pPr>
            <a:r>
              <a:rPr lang="de-DE" dirty="0" smtClean="0">
                <a:solidFill>
                  <a:srgbClr val="003E6B"/>
                </a:solidFill>
              </a:rPr>
              <a:t>4. Erzielung konsistenter Bewertungsergebnisse</a:t>
            </a:r>
            <a:endParaRPr lang="de-DE" sz="2200" dirty="0" smtClean="0">
              <a:solidFill>
                <a:srgbClr val="E49956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160352" cy="4495800"/>
          </a:xfrm>
        </p:spPr>
        <p:txBody>
          <a:bodyPr/>
          <a:lstStyle/>
          <a:p>
            <a:pPr marL="286787" lvl="2" indent="-285750" defTabSz="735013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DE" sz="2000" dirty="0" smtClean="0">
                <a:solidFill>
                  <a:srgbClr val="3E3E3E"/>
                </a:solidFill>
              </a:rPr>
              <a:t>„Ungeachtet der Unterschiede in der Rechentechnik führen die einzelnen DCF-Verfahren bei konsistenten Annahmen grundsätzlich zu übereinstimmenden Ergebnissen.“ (</a:t>
            </a:r>
            <a:r>
              <a:rPr lang="de-DE" sz="2000" dirty="0" err="1" smtClean="0">
                <a:solidFill>
                  <a:srgbClr val="3E3E3E"/>
                </a:solidFill>
              </a:rPr>
              <a:t>Rz</a:t>
            </a:r>
            <a:r>
              <a:rPr lang="de-DE" sz="2000" dirty="0" smtClean="0">
                <a:solidFill>
                  <a:srgbClr val="3E3E3E"/>
                </a:solidFill>
              </a:rPr>
              <a:t> 124 IDW S1)</a:t>
            </a:r>
            <a:endParaRPr lang="de-AT" sz="2000" dirty="0" smtClean="0">
              <a:solidFill>
                <a:srgbClr val="3E3E3E"/>
              </a:solidFill>
            </a:endParaRPr>
          </a:p>
          <a:p>
            <a:pPr marL="360363" lvl="2" indent="-196850" eaLnBrk="0" hangingPunct="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tabLst>
                <a:tab pos="760413" algn="l"/>
              </a:tabLst>
              <a:defRPr/>
            </a:pPr>
            <a:endParaRPr lang="de-DE" sz="2000" dirty="0" smtClean="0">
              <a:solidFill>
                <a:srgbClr val="685040"/>
              </a:solidFill>
            </a:endParaRPr>
          </a:p>
          <a:p>
            <a:pPr marL="286787" lvl="2" indent="-285750" defTabSz="735013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„Bei identen Annahmen für die Bewertungsparameter, insbesondere betreffend die Finanzierung und den Risikogehalt der Tax Shields, sowie bei Verwendung geeigneter Formeln zur Anpassung des Beta-Faktors an die Kapitalstruktur sollte die Wahl des Diskontierungsverfahrens das Bewertungsergebnis nicht beeinflussen.“ (</a:t>
            </a:r>
            <a:r>
              <a:rPr lang="de-AT" sz="2000" dirty="0" err="1" smtClean="0">
                <a:solidFill>
                  <a:srgbClr val="3E3E3E"/>
                </a:solidFill>
              </a:rPr>
              <a:t>Rz</a:t>
            </a:r>
            <a:r>
              <a:rPr lang="de-AT" sz="2000" dirty="0" smtClean="0">
                <a:solidFill>
                  <a:srgbClr val="3E3E3E"/>
                </a:solidFill>
              </a:rPr>
              <a:t> 117 KFS/BW 1)</a:t>
            </a:r>
            <a:endParaRPr lang="de-AT" dirty="0" smtClean="0">
              <a:solidFill>
                <a:srgbClr val="3E3E3E"/>
              </a:solidFill>
            </a:endParaRPr>
          </a:p>
          <a:p>
            <a:pPr>
              <a:tabLst>
                <a:tab pos="273050" algn="l"/>
              </a:tabLst>
            </a:pPr>
            <a:endParaRPr lang="de-AT" sz="2200" dirty="0">
              <a:solidFill>
                <a:srgbClr val="3E3E3E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16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793596" y="729264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04800" algn="l"/>
              </a:tabLst>
            </a:pPr>
            <a:r>
              <a:rPr lang="de-DE" sz="2200" dirty="0">
                <a:solidFill>
                  <a:srgbClr val="E49956"/>
                </a:solidFill>
                <a:sym typeface="Wingdings" panose="05000000000000000000" pitchFamily="2" charset="2"/>
              </a:rPr>
              <a:t>Anforderungen der Standards IDW S1 und </a:t>
            </a:r>
            <a:r>
              <a:rPr lang="de-DE" sz="2200" dirty="0" smtClean="0">
                <a:solidFill>
                  <a:srgbClr val="E49956"/>
                </a:solidFill>
                <a:sym typeface="Wingdings" panose="05000000000000000000" pitchFamily="2" charset="2"/>
              </a:rPr>
              <a:t>KFS/BW 1</a:t>
            </a:r>
            <a:endParaRPr lang="de-DE" sz="2200" kern="0" dirty="0">
              <a:solidFill>
                <a:srgbClr val="E49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266700" algn="l"/>
              </a:tabLst>
            </a:pPr>
            <a:r>
              <a:rPr lang="de-DE" dirty="0" smtClean="0">
                <a:solidFill>
                  <a:srgbClr val="003E6B"/>
                </a:solidFill>
              </a:rPr>
              <a:t>4. Erzielung konsistenter Bewertungsergebnisse</a:t>
            </a:r>
            <a:endParaRPr lang="de-DE" sz="2200" dirty="0" smtClean="0">
              <a:solidFill>
                <a:srgbClr val="E49956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160352" cy="4495800"/>
          </a:xfrm>
        </p:spPr>
        <p:txBody>
          <a:bodyPr/>
          <a:lstStyle/>
          <a:p>
            <a:pPr marL="286787" lvl="2" indent="-285750" defTabSz="735013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DE" sz="2000" dirty="0" smtClean="0">
                <a:solidFill>
                  <a:srgbClr val="3E3E3E"/>
                </a:solidFill>
              </a:rPr>
              <a:t>Einheitliche Erwartungswerte der Free Cash </a:t>
            </a:r>
            <a:r>
              <a:rPr lang="de-DE" sz="2000" dirty="0" err="1" smtClean="0">
                <a:solidFill>
                  <a:srgbClr val="3E3E3E"/>
                </a:solidFill>
              </a:rPr>
              <a:t>Flows</a:t>
            </a:r>
            <a:r>
              <a:rPr lang="de-DE" sz="2000" dirty="0" smtClean="0">
                <a:solidFill>
                  <a:srgbClr val="3E3E3E"/>
                </a:solidFill>
              </a:rPr>
              <a:t> (FCF)</a:t>
            </a:r>
            <a:endParaRPr lang="de-AT" sz="2000" dirty="0" smtClean="0">
              <a:solidFill>
                <a:srgbClr val="3E3E3E"/>
              </a:solidFill>
            </a:endParaRPr>
          </a:p>
          <a:p>
            <a:pPr marL="286787" lvl="2" indent="-285750" defTabSz="735013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DE" sz="2000" dirty="0" smtClean="0">
                <a:solidFill>
                  <a:srgbClr val="3E3E3E"/>
                </a:solidFill>
              </a:rPr>
              <a:t>Einheitliche Prämissen betreffend die Finanzierung</a:t>
            </a:r>
            <a:endParaRPr lang="de-AT" sz="2000" dirty="0" smtClean="0">
              <a:solidFill>
                <a:srgbClr val="3E3E3E"/>
              </a:solidFill>
            </a:endParaRPr>
          </a:p>
          <a:p>
            <a:pPr marL="539750" lvl="1" indent="-250825" defTabSz="735013" eaLnBrk="0" hangingPunct="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266700" algn="l"/>
              </a:tabLst>
              <a:defRPr/>
            </a:pPr>
            <a:r>
              <a:rPr lang="de-DE" dirty="0" smtClean="0">
                <a:solidFill>
                  <a:srgbClr val="3E3E3E"/>
                </a:solidFill>
              </a:rPr>
              <a:t>Annahmen über die Finanzierungspolitik (</a:t>
            </a:r>
            <a:r>
              <a:rPr lang="de-DE" dirty="0" err="1" smtClean="0">
                <a:solidFill>
                  <a:srgbClr val="3E3E3E"/>
                </a:solidFill>
              </a:rPr>
              <a:t>zB</a:t>
            </a:r>
            <a:r>
              <a:rPr lang="de-DE" dirty="0" smtClean="0">
                <a:solidFill>
                  <a:srgbClr val="3E3E3E"/>
                </a:solidFill>
              </a:rPr>
              <a:t> wertorientiert, autonom, hybrid)</a:t>
            </a:r>
            <a:endParaRPr lang="de-AT" dirty="0" smtClean="0">
              <a:solidFill>
                <a:srgbClr val="3E3E3E"/>
              </a:solidFill>
            </a:endParaRPr>
          </a:p>
          <a:p>
            <a:pPr marL="539750" lvl="1" indent="-250825" defTabSz="735013" eaLnBrk="0" hangingPunct="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266700" algn="l"/>
              </a:tabLst>
              <a:defRPr/>
            </a:pPr>
            <a:r>
              <a:rPr lang="de-DE" dirty="0" smtClean="0">
                <a:solidFill>
                  <a:srgbClr val="3E3E3E"/>
                </a:solidFill>
              </a:rPr>
              <a:t>Entwicklung der zukünftigen Fremdkapitalbestände</a:t>
            </a:r>
            <a:endParaRPr lang="de-AT" dirty="0" smtClean="0">
              <a:solidFill>
                <a:srgbClr val="3E3E3E"/>
              </a:solidFill>
            </a:endParaRPr>
          </a:p>
          <a:p>
            <a:pPr marL="539750" lvl="1" indent="-250825" defTabSz="735013" eaLnBrk="0" hangingPunct="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266700" algn="l"/>
              </a:tabLst>
              <a:defRPr/>
            </a:pPr>
            <a:r>
              <a:rPr lang="de-DE" dirty="0" smtClean="0">
                <a:solidFill>
                  <a:srgbClr val="3E3E3E"/>
                </a:solidFill>
              </a:rPr>
              <a:t>Höhe und Risikogehalt der Fremdkapitalkosten (</a:t>
            </a:r>
            <a:r>
              <a:rPr lang="de-DE" dirty="0" err="1" smtClean="0">
                <a:solidFill>
                  <a:srgbClr val="3E3E3E"/>
                </a:solidFill>
              </a:rPr>
              <a:t>Debt</a:t>
            </a:r>
            <a:r>
              <a:rPr lang="de-DE" dirty="0" smtClean="0">
                <a:solidFill>
                  <a:srgbClr val="3E3E3E"/>
                </a:solidFill>
              </a:rPr>
              <a:t> Beta)</a:t>
            </a:r>
            <a:endParaRPr lang="de-AT" dirty="0" smtClean="0">
              <a:solidFill>
                <a:srgbClr val="3E3E3E"/>
              </a:solidFill>
            </a:endParaRPr>
          </a:p>
          <a:p>
            <a:pPr marL="286787" lvl="2" indent="-285750" defTabSz="735013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DE" sz="2000" dirty="0" smtClean="0">
                <a:solidFill>
                  <a:srgbClr val="3E3E3E"/>
                </a:solidFill>
              </a:rPr>
              <a:t>Idente Annahmen für den Risikogehalt der Steuerersparnisse aus der Abzugsfähigkeit der Fremdkapitalkosten (Tax Shields)</a:t>
            </a:r>
            <a:endParaRPr lang="de-AT" sz="2000" dirty="0" smtClean="0">
              <a:solidFill>
                <a:srgbClr val="3E3E3E"/>
              </a:solidFill>
            </a:endParaRPr>
          </a:p>
          <a:p>
            <a:pPr marL="286787" lvl="2" indent="-285750" defTabSz="735013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DE" sz="2000" dirty="0" smtClean="0">
                <a:solidFill>
                  <a:srgbClr val="3E3E3E"/>
                </a:solidFill>
              </a:rPr>
              <a:t>Verwendung geeigneter Formeln zur Anpassung des Beta-Faktors an die Kapitalstruktur</a:t>
            </a:r>
            <a:endParaRPr lang="de-AT" sz="2000" dirty="0" smtClean="0">
              <a:solidFill>
                <a:srgbClr val="3E3E3E"/>
              </a:solidFill>
            </a:endParaRPr>
          </a:p>
          <a:p>
            <a:pPr marL="286787" lvl="2" indent="-285750" defTabSz="735013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Gegebenenfalls Anpassung der Bewertungsgleichungen</a:t>
            </a:r>
            <a:endParaRPr lang="de-AT" dirty="0" smtClean="0">
              <a:solidFill>
                <a:srgbClr val="3E3E3E"/>
              </a:solidFill>
            </a:endParaRPr>
          </a:p>
          <a:p>
            <a:pPr>
              <a:tabLst>
                <a:tab pos="273050" algn="l"/>
              </a:tabLst>
            </a:pPr>
            <a:endParaRPr lang="de-AT" sz="2200" dirty="0">
              <a:solidFill>
                <a:srgbClr val="3E3E3E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17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739698" y="706962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04800" algn="l"/>
              </a:tabLst>
            </a:pPr>
            <a:r>
              <a:rPr lang="de-AT" sz="2400" dirty="0">
                <a:solidFill>
                  <a:srgbClr val="3E3E3E"/>
                </a:solidFill>
                <a:sym typeface="Wingdings" panose="05000000000000000000" pitchFamily="2" charset="2"/>
              </a:rPr>
              <a:t> </a:t>
            </a:r>
            <a:r>
              <a:rPr lang="de-DE" sz="2200" dirty="0">
                <a:solidFill>
                  <a:srgbClr val="E49956"/>
                </a:solidFill>
                <a:sym typeface="Wingdings" panose="05000000000000000000" pitchFamily="2" charset="2"/>
              </a:rPr>
              <a:t>Voraussetzungen zur Erzielung der Konsistenz</a:t>
            </a:r>
            <a:endParaRPr lang="de-DE" sz="2200" kern="0" dirty="0">
              <a:solidFill>
                <a:srgbClr val="E49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266700" algn="l"/>
              </a:tabLst>
            </a:pPr>
            <a:r>
              <a:rPr lang="de-DE" dirty="0" smtClean="0">
                <a:solidFill>
                  <a:srgbClr val="003E6B"/>
                </a:solidFill>
              </a:rPr>
              <a:t>4. Erzielung konsistenter Bewertungsergebnisse</a:t>
            </a:r>
            <a:br>
              <a:rPr lang="de-DE" dirty="0" smtClean="0">
                <a:solidFill>
                  <a:srgbClr val="003E6B"/>
                </a:solidFill>
              </a:rPr>
            </a:br>
            <a:endParaRPr lang="de-DE" sz="2200" dirty="0" smtClean="0">
              <a:solidFill>
                <a:srgbClr val="E49956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160352" cy="4495800"/>
          </a:xfrm>
        </p:spPr>
        <p:txBody>
          <a:bodyPr/>
          <a:lstStyle/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„Klassisches“ APV-Verfahren (</a:t>
            </a:r>
            <a:r>
              <a:rPr lang="de-AT" sz="2000" dirty="0" err="1" smtClean="0">
                <a:solidFill>
                  <a:srgbClr val="3E3E3E"/>
                </a:solidFill>
                <a:sym typeface="Wingdings 3" pitchFamily="18" charset="2"/>
              </a:rPr>
              <a:t>Rz</a:t>
            </a: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 136 IDW S 1, </a:t>
            </a:r>
            <a:r>
              <a:rPr lang="de-AT" sz="2000" dirty="0" err="1" smtClean="0">
                <a:solidFill>
                  <a:srgbClr val="3E3E3E"/>
                </a:solidFill>
                <a:sym typeface="Wingdings 3" pitchFamily="18" charset="2"/>
              </a:rPr>
              <a:t>Rz</a:t>
            </a: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 43 KFS/BW 1) - Rentenphase:</a:t>
            </a: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AT" sz="2000" dirty="0" smtClean="0">
              <a:solidFill>
                <a:srgbClr val="3E3E3E"/>
              </a:solidFill>
              <a:sym typeface="Wingdings 3" pitchFamily="18" charset="2"/>
            </a:endParaRP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AT" sz="2000" dirty="0" smtClean="0">
              <a:solidFill>
                <a:srgbClr val="3E3E3E"/>
              </a:solidFill>
              <a:sym typeface="Wingdings 3" pitchFamily="18" charset="2"/>
            </a:endParaRP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Verschuldung wird nur durch den Wertbeitrag der Tax Shields (WBTS) berücksichtigt:</a:t>
            </a:r>
          </a:p>
          <a:p>
            <a:pPr marL="1037" lvl="2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tabLst>
                <a:tab pos="265113" algn="l"/>
                <a:tab pos="538163" algn="l"/>
              </a:tabLst>
              <a:defRPr/>
            </a:pPr>
            <a:r>
              <a:rPr lang="de-AT" sz="1500" dirty="0" smtClean="0">
                <a:solidFill>
                  <a:srgbClr val="3E3E3E"/>
                </a:solidFill>
                <a:sym typeface="Wingdings 3" pitchFamily="18" charset="2"/>
              </a:rPr>
              <a:t>	</a:t>
            </a: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	steigende Verschuldung bzw. steigende Fremdkapitalkosten führen ceteris 			paribus zu Erhöhungen des Marktwerts des Gesamtkapitals!</a:t>
            </a: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Keine Differenzierung zwischen Fremdkapitalzinsen und Fremdkapitalkosten</a:t>
            </a:r>
          </a:p>
          <a:p>
            <a:pPr marL="1037" lvl="2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tabLst>
                <a:tab pos="265113" algn="l"/>
                <a:tab pos="538163" algn="l"/>
              </a:tabLst>
              <a:defRPr/>
            </a:pPr>
            <a:r>
              <a:rPr lang="de-AT" sz="1500" dirty="0" smtClean="0">
                <a:solidFill>
                  <a:srgbClr val="3E3E3E"/>
                </a:solidFill>
                <a:sym typeface="Wingdings 3" pitchFamily="18" charset="2"/>
              </a:rPr>
              <a:t>		</a:t>
            </a: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Nur anwendbar, wenn </a:t>
            </a:r>
            <a:r>
              <a:rPr lang="de-AT" sz="2000" dirty="0" err="1" smtClean="0">
                <a:solidFill>
                  <a:srgbClr val="3E3E3E"/>
                </a:solidFill>
                <a:sym typeface="Wingdings 3" pitchFamily="18" charset="2"/>
              </a:rPr>
              <a:t>i</a:t>
            </a:r>
            <a:r>
              <a:rPr lang="de-AT" sz="2000" baseline="-25000" dirty="0" err="1" smtClean="0">
                <a:solidFill>
                  <a:srgbClr val="3E3E3E"/>
                </a:solidFill>
                <a:sym typeface="Wingdings 3" pitchFamily="18" charset="2"/>
              </a:rPr>
              <a:t>FK</a:t>
            </a: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 = </a:t>
            </a:r>
            <a:r>
              <a:rPr lang="de-AT" sz="2000" dirty="0" err="1" smtClean="0">
                <a:solidFill>
                  <a:srgbClr val="3E3E3E"/>
                </a:solidFill>
                <a:sym typeface="Wingdings 3" pitchFamily="18" charset="2"/>
              </a:rPr>
              <a:t>r</a:t>
            </a:r>
            <a:r>
              <a:rPr lang="de-AT" sz="2000" baseline="-25000" dirty="0" err="1" smtClean="0">
                <a:solidFill>
                  <a:srgbClr val="3E3E3E"/>
                </a:solidFill>
                <a:sym typeface="Wingdings 3" pitchFamily="18" charset="2"/>
              </a:rPr>
              <a:t>FK</a:t>
            </a: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, d.h. </a:t>
            </a:r>
            <a:r>
              <a:rPr lang="de-AT" sz="2000" dirty="0" err="1" smtClean="0">
                <a:solidFill>
                  <a:srgbClr val="3E3E3E"/>
                </a:solidFill>
                <a:sym typeface="Wingdings 3" pitchFamily="18" charset="2"/>
              </a:rPr>
              <a:t>Credit</a:t>
            </a: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 </a:t>
            </a:r>
            <a:r>
              <a:rPr lang="de-AT" sz="2000" dirty="0" err="1" smtClean="0">
                <a:solidFill>
                  <a:srgbClr val="3E3E3E"/>
                </a:solidFill>
                <a:sym typeface="Wingdings 3" pitchFamily="18" charset="2"/>
              </a:rPr>
              <a:t>Spread</a:t>
            </a: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 muss </a:t>
            </a:r>
            <a:r>
              <a:rPr lang="de-AT" sz="2000" u="sng" dirty="0" smtClean="0">
                <a:solidFill>
                  <a:srgbClr val="3E3E3E"/>
                </a:solidFill>
                <a:sym typeface="Wingdings 3" pitchFamily="18" charset="2"/>
              </a:rPr>
              <a:t>ausschließlich</a:t>
            </a: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 auf 			systematische Risiken zurückzuführen sein (</a:t>
            </a:r>
            <a:r>
              <a:rPr lang="de-AT" sz="2000" dirty="0" err="1" smtClean="0">
                <a:solidFill>
                  <a:srgbClr val="3E3E3E"/>
                </a:solidFill>
                <a:sym typeface="Wingdings 3" pitchFamily="18" charset="2"/>
              </a:rPr>
              <a:t>a</a:t>
            </a:r>
            <a:r>
              <a:rPr lang="de-AT" sz="2000" baseline="-25000" dirty="0" err="1" smtClean="0">
                <a:solidFill>
                  <a:srgbClr val="3E3E3E"/>
                </a:solidFill>
                <a:sym typeface="Wingdings 3" pitchFamily="18" charset="2"/>
              </a:rPr>
              <a:t>sys</a:t>
            </a: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 = 100%).</a:t>
            </a:r>
          </a:p>
          <a:p>
            <a:pPr>
              <a:tabLst>
                <a:tab pos="273050" algn="l"/>
              </a:tabLst>
            </a:pPr>
            <a:endParaRPr lang="de-AT" sz="2200" dirty="0">
              <a:solidFill>
                <a:srgbClr val="3E3E3E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18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1828800" y="1905000"/>
          <a:ext cx="4445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0" name="Vergelijking" r:id="rId4" imgW="2286000" imgH="444500" progId="Equation.3">
                  <p:embed/>
                </p:oleObj>
              </mc:Choice>
              <mc:Fallback>
                <p:oleObj name="Vergelijking" r:id="rId4" imgW="22860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905000"/>
                        <a:ext cx="44450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el 3"/>
          <p:cNvSpPr txBox="1">
            <a:spLocks/>
          </p:cNvSpPr>
          <p:nvPr/>
        </p:nvSpPr>
        <p:spPr>
          <a:xfrm>
            <a:off x="808464" y="721830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04800" algn="l"/>
              </a:tabLst>
            </a:pPr>
            <a:r>
              <a:rPr lang="de-DE" sz="2200" dirty="0" smtClean="0">
                <a:solidFill>
                  <a:srgbClr val="E49956"/>
                </a:solidFill>
                <a:sym typeface="Wingdings" panose="05000000000000000000" pitchFamily="2" charset="2"/>
              </a:rPr>
              <a:t>Anpassung </a:t>
            </a:r>
            <a:r>
              <a:rPr lang="de-DE" sz="2200" dirty="0">
                <a:solidFill>
                  <a:srgbClr val="E49956"/>
                </a:solidFill>
                <a:sym typeface="Wingdings" panose="05000000000000000000" pitchFamily="2" charset="2"/>
              </a:rPr>
              <a:t>der APV-Bewertungsgleichung (1)</a:t>
            </a:r>
            <a:endParaRPr lang="de-DE" sz="2200" kern="0" dirty="0">
              <a:solidFill>
                <a:srgbClr val="E49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266700" algn="l"/>
              </a:tabLst>
            </a:pPr>
            <a:r>
              <a:rPr lang="de-DE" dirty="0" smtClean="0">
                <a:solidFill>
                  <a:srgbClr val="003E6B"/>
                </a:solidFill>
              </a:rPr>
              <a:t>4. Erzielung konsistenter Bewertungsergebnisse</a:t>
            </a:r>
            <a:endParaRPr lang="de-DE" sz="2200" dirty="0" smtClean="0">
              <a:solidFill>
                <a:srgbClr val="E49956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160352" cy="4495800"/>
          </a:xfrm>
        </p:spPr>
        <p:txBody>
          <a:bodyPr/>
          <a:lstStyle/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Sind die Fremdkapitalzinsen (</a:t>
            </a:r>
            <a:r>
              <a:rPr lang="de-AT" sz="2000" dirty="0" err="1" smtClean="0">
                <a:solidFill>
                  <a:srgbClr val="3E3E3E"/>
                </a:solidFill>
                <a:sym typeface="Wingdings 3" pitchFamily="18" charset="2"/>
              </a:rPr>
              <a:t>i</a:t>
            </a:r>
            <a:r>
              <a:rPr lang="de-AT" sz="2000" baseline="-25000" dirty="0" err="1" smtClean="0">
                <a:solidFill>
                  <a:srgbClr val="3E3E3E"/>
                </a:solidFill>
                <a:sym typeface="Wingdings 3" pitchFamily="18" charset="2"/>
              </a:rPr>
              <a:t>FK</a:t>
            </a: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) – wie in der Praxis üblich - höher als die Fremdkapitalkosten (</a:t>
            </a:r>
            <a:r>
              <a:rPr lang="de-AT" sz="2000" dirty="0" err="1" smtClean="0">
                <a:solidFill>
                  <a:srgbClr val="3E3E3E"/>
                </a:solidFill>
                <a:sym typeface="Wingdings 3" pitchFamily="18" charset="2"/>
              </a:rPr>
              <a:t>r</a:t>
            </a:r>
            <a:r>
              <a:rPr lang="de-AT" sz="2000" baseline="-25000" dirty="0" err="1" smtClean="0">
                <a:solidFill>
                  <a:srgbClr val="3E3E3E"/>
                </a:solidFill>
                <a:sym typeface="Wingdings 3" pitchFamily="18" charset="2"/>
              </a:rPr>
              <a:t>FK</a:t>
            </a: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), dann ist die APV-Bewertungsgleichung für die ewige Rente wie folgt anzupassen:</a:t>
            </a: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AT" sz="2000" dirty="0" smtClean="0">
              <a:solidFill>
                <a:srgbClr val="3E3E3E"/>
              </a:solidFill>
              <a:sym typeface="Wingdings 3" pitchFamily="18" charset="2"/>
            </a:endParaRP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AT" sz="2000" dirty="0" smtClean="0">
              <a:solidFill>
                <a:srgbClr val="3E3E3E"/>
              </a:solidFill>
              <a:sym typeface="Wingdings 3" pitchFamily="18" charset="2"/>
            </a:endParaRP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AT" sz="2000" dirty="0" smtClean="0">
              <a:solidFill>
                <a:srgbClr val="3E3E3E"/>
              </a:solidFill>
              <a:sym typeface="Wingdings 3" pitchFamily="18" charset="2"/>
            </a:endParaRP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AT" sz="2000" dirty="0" smtClean="0">
              <a:solidFill>
                <a:srgbClr val="3E3E3E"/>
              </a:solidFill>
              <a:sym typeface="Wingdings 3" pitchFamily="18" charset="2"/>
            </a:endParaRP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WACS steht für „Wertabschlag </a:t>
            </a:r>
            <a:r>
              <a:rPr lang="de-AT" sz="2000" dirty="0" err="1" smtClean="0">
                <a:solidFill>
                  <a:srgbClr val="3E3E3E"/>
                </a:solidFill>
                <a:sym typeface="Wingdings 3" pitchFamily="18" charset="2"/>
              </a:rPr>
              <a:t>Credit</a:t>
            </a: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 </a:t>
            </a:r>
            <a:r>
              <a:rPr lang="de-AT" sz="2000" dirty="0" err="1" smtClean="0">
                <a:solidFill>
                  <a:srgbClr val="3E3E3E"/>
                </a:solidFill>
                <a:sym typeface="Wingdings 3" pitchFamily="18" charset="2"/>
              </a:rPr>
              <a:t>Spread</a:t>
            </a: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“ bzw. Wertabschlag für nicht durch das CAPM erklärbare Komponenten im </a:t>
            </a:r>
            <a:r>
              <a:rPr lang="de-AT" sz="2000" dirty="0" err="1" smtClean="0">
                <a:solidFill>
                  <a:srgbClr val="3E3E3E"/>
                </a:solidFill>
                <a:sym typeface="Wingdings 3" pitchFamily="18" charset="2"/>
              </a:rPr>
              <a:t>Credit</a:t>
            </a: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 </a:t>
            </a:r>
            <a:r>
              <a:rPr lang="de-AT" sz="2000" dirty="0" err="1" smtClean="0">
                <a:solidFill>
                  <a:srgbClr val="3E3E3E"/>
                </a:solidFill>
                <a:sym typeface="Wingdings 3" pitchFamily="18" charset="2"/>
              </a:rPr>
              <a:t>Spread</a:t>
            </a: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.</a:t>
            </a: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Zur </a:t>
            </a:r>
            <a:r>
              <a:rPr lang="de-AT" sz="2000" dirty="0" err="1" smtClean="0">
                <a:solidFill>
                  <a:srgbClr val="3E3E3E"/>
                </a:solidFill>
                <a:sym typeface="Wingdings 3" pitchFamily="18" charset="2"/>
              </a:rPr>
              <a:t>Herleitung</a:t>
            </a: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 der adaptierten APV-Bewertungsgleichung siehe </a:t>
            </a:r>
            <a:r>
              <a:rPr lang="de-AT" sz="2000" i="1" dirty="0" err="1" smtClean="0">
                <a:solidFill>
                  <a:srgbClr val="3E3E3E"/>
                </a:solidFill>
                <a:sym typeface="Wingdings 3" pitchFamily="18" charset="2"/>
              </a:rPr>
              <a:t>Enzinger</a:t>
            </a:r>
            <a:r>
              <a:rPr lang="de-AT" sz="2000" i="1" dirty="0" smtClean="0">
                <a:solidFill>
                  <a:srgbClr val="3E3E3E"/>
                </a:solidFill>
                <a:sym typeface="Wingdings 3" pitchFamily="18" charset="2"/>
              </a:rPr>
              <a:t>/Pellet/Leitner</a:t>
            </a: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, </a:t>
            </a:r>
            <a:r>
              <a:rPr lang="de-AT" sz="2000" dirty="0" err="1" smtClean="0">
                <a:solidFill>
                  <a:srgbClr val="3E3E3E"/>
                </a:solidFill>
                <a:sym typeface="Wingdings 3" pitchFamily="18" charset="2"/>
              </a:rPr>
              <a:t>Debt</a:t>
            </a: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 Beta und Konsistenz der Bewertungsergebnisse, RWZ 2014/49, 211.</a:t>
            </a:r>
            <a:endParaRPr lang="de-AT" sz="2200" dirty="0">
              <a:solidFill>
                <a:srgbClr val="3E3E3E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19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990600" y="2667000"/>
            <a:ext cx="7385836" cy="1431267"/>
            <a:chOff x="5956300" y="2911269"/>
            <a:chExt cx="8547100" cy="1771098"/>
          </a:xfrm>
        </p:grpSpPr>
        <p:grpSp>
          <p:nvGrpSpPr>
            <p:cNvPr id="10" name="Gruppieren 37"/>
            <p:cNvGrpSpPr/>
            <p:nvPr/>
          </p:nvGrpSpPr>
          <p:grpSpPr>
            <a:xfrm>
              <a:off x="5956300" y="2911269"/>
              <a:ext cx="8547100" cy="1771098"/>
              <a:chOff x="249392" y="840865"/>
              <a:chExt cx="8547100" cy="1771098"/>
            </a:xfrm>
          </p:grpSpPr>
          <p:graphicFrame>
            <p:nvGraphicFramePr>
              <p:cNvPr id="14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85144624"/>
                  </p:ext>
                </p:extLst>
              </p:nvPr>
            </p:nvGraphicFramePr>
            <p:xfrm>
              <a:off x="249392" y="882059"/>
              <a:ext cx="8547100" cy="10301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11" name="Formel" r:id="rId4" imgW="3797300" imgH="444500" progId="Equation.3">
                      <p:embed/>
                    </p:oleObj>
                  </mc:Choice>
                  <mc:Fallback>
                    <p:oleObj name="Formel" r:id="rId4" imgW="3797300" imgH="44450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392" y="882059"/>
                            <a:ext cx="8547100" cy="103016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Abgerundetes Rechteck 14"/>
              <p:cNvSpPr/>
              <p:nvPr/>
            </p:nvSpPr>
            <p:spPr bwMode="auto">
              <a:xfrm>
                <a:off x="4665216" y="840865"/>
                <a:ext cx="3312368" cy="512603"/>
              </a:xfrm>
              <a:prstGeom prst="roundRect">
                <a:avLst>
                  <a:gd name="adj" fmla="val 50000"/>
                </a:avLst>
              </a:prstGeom>
              <a:noFill/>
              <a:ln w="25400" cap="flat" cmpd="sng" algn="ctr">
                <a:solidFill>
                  <a:srgbClr val="98002E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6" name="Geschweifte Klammer links 15"/>
              <p:cNvSpPr/>
              <p:nvPr/>
            </p:nvSpPr>
            <p:spPr>
              <a:xfrm rot="16200000">
                <a:off x="1815355" y="1267136"/>
                <a:ext cx="214240" cy="1290172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Geschweifte Klammer links 16"/>
              <p:cNvSpPr/>
              <p:nvPr/>
            </p:nvSpPr>
            <p:spPr>
              <a:xfrm rot="16200000">
                <a:off x="3503556" y="1104118"/>
                <a:ext cx="214240" cy="1620004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Geschweifte Klammer links 17"/>
              <p:cNvSpPr/>
              <p:nvPr/>
            </p:nvSpPr>
            <p:spPr>
              <a:xfrm rot="16200000">
                <a:off x="6275774" y="274218"/>
                <a:ext cx="214236" cy="3276004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aphicFrame>
            <p:nvGraphicFramePr>
              <p:cNvPr id="19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8259346"/>
                  </p:ext>
                </p:extLst>
              </p:nvPr>
            </p:nvGraphicFramePr>
            <p:xfrm>
              <a:off x="1619672" y="2148858"/>
              <a:ext cx="720080" cy="4631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12" name="Formel" r:id="rId6" imgW="355446" imgH="228501" progId="Equation.3">
                      <p:embed/>
                    </p:oleObj>
                  </mc:Choice>
                  <mc:Fallback>
                    <p:oleObj name="Formel" r:id="rId6" imgW="355446" imgH="228501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9672" y="2148858"/>
                            <a:ext cx="720080" cy="4631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0773693"/>
                  </p:ext>
                </p:extLst>
              </p:nvPr>
            </p:nvGraphicFramePr>
            <p:xfrm>
              <a:off x="3142730" y="2128838"/>
              <a:ext cx="1143952" cy="48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13" name="Formel" r:id="rId8" imgW="418918" imgH="177723" progId="Equation.3">
                      <p:embed/>
                    </p:oleObj>
                  </mc:Choice>
                  <mc:Fallback>
                    <p:oleObj name="Formel" r:id="rId8" imgW="418918" imgH="177723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42730" y="2128838"/>
                            <a:ext cx="1143952" cy="483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Ellipse 20"/>
              <p:cNvSpPr/>
              <p:nvPr/>
            </p:nvSpPr>
            <p:spPr bwMode="auto">
              <a:xfrm>
                <a:off x="3624025" y="878459"/>
                <a:ext cx="504000" cy="50400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98002E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de-DE" smtClean="0"/>
              </a:p>
            </p:txBody>
          </p:sp>
        </p:grpSp>
        <p:grpSp>
          <p:nvGrpSpPr>
            <p:cNvPr id="11" name="Gruppieren 1"/>
            <p:cNvGrpSpPr/>
            <p:nvPr/>
          </p:nvGrpSpPr>
          <p:grpSpPr>
            <a:xfrm>
              <a:off x="8798466" y="3454843"/>
              <a:ext cx="3974340" cy="1227524"/>
              <a:chOff x="8798466" y="3454843"/>
              <a:chExt cx="3974340" cy="1227524"/>
            </a:xfrm>
          </p:grpSpPr>
          <p:graphicFrame>
            <p:nvGraphicFramePr>
              <p:cNvPr id="12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3819456"/>
                  </p:ext>
                </p:extLst>
              </p:nvPr>
            </p:nvGraphicFramePr>
            <p:xfrm>
              <a:off x="11611193" y="4224161"/>
              <a:ext cx="1161613" cy="458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14" name="Formel" r:id="rId10" imgW="545626" imgH="215713" progId="Equation.3">
                      <p:embed/>
                    </p:oleObj>
                  </mc:Choice>
                  <mc:Fallback>
                    <p:oleObj name="Formel" r:id="rId10" imgW="545626" imgH="215713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611193" y="4224161"/>
                            <a:ext cx="1161613" cy="4582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Ellipse 12"/>
              <p:cNvSpPr/>
              <p:nvPr/>
            </p:nvSpPr>
            <p:spPr bwMode="auto">
              <a:xfrm>
                <a:off x="8798466" y="3454843"/>
                <a:ext cx="504000" cy="50400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98002E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de-DE" smtClean="0"/>
              </a:p>
            </p:txBody>
          </p:sp>
        </p:grpSp>
      </p:grpSp>
      <p:sp>
        <p:nvSpPr>
          <p:cNvPr id="22" name="Titel 3"/>
          <p:cNvSpPr txBox="1">
            <a:spLocks/>
          </p:cNvSpPr>
          <p:nvPr/>
        </p:nvSpPr>
        <p:spPr>
          <a:xfrm>
            <a:off x="808464" y="721830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04800" algn="l"/>
              </a:tabLst>
            </a:pPr>
            <a:r>
              <a:rPr lang="de-DE" sz="2200" dirty="0" smtClean="0">
                <a:solidFill>
                  <a:srgbClr val="E49956"/>
                </a:solidFill>
                <a:sym typeface="Wingdings" panose="05000000000000000000" pitchFamily="2" charset="2"/>
              </a:rPr>
              <a:t>Anpassung </a:t>
            </a:r>
            <a:r>
              <a:rPr lang="de-DE" sz="2200" dirty="0">
                <a:solidFill>
                  <a:srgbClr val="E49956"/>
                </a:solidFill>
                <a:sym typeface="Wingdings" panose="05000000000000000000" pitchFamily="2" charset="2"/>
              </a:rPr>
              <a:t>der APV-Bewertungsgleichung </a:t>
            </a:r>
            <a:r>
              <a:rPr lang="de-DE" sz="2200" dirty="0" smtClean="0">
                <a:solidFill>
                  <a:srgbClr val="E49956"/>
                </a:solidFill>
                <a:sym typeface="Wingdings" panose="05000000000000000000" pitchFamily="2" charset="2"/>
              </a:rPr>
              <a:t>(2)</a:t>
            </a:r>
            <a:endParaRPr lang="de-DE" sz="2200" kern="0" dirty="0">
              <a:solidFill>
                <a:srgbClr val="E49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r>
              <a:rPr lang="de-DE" dirty="0" smtClean="0">
                <a:solidFill>
                  <a:srgbClr val="003E6B"/>
                </a:solidFill>
              </a:rPr>
              <a:t>DCF-Verfahren: Herausforderungen für die Praxis</a:t>
            </a:r>
            <a:endParaRPr lang="de-DE" dirty="0">
              <a:solidFill>
                <a:srgbClr val="003E6B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160352" cy="4495800"/>
          </a:xfrm>
        </p:spPr>
        <p:txBody>
          <a:bodyPr/>
          <a:lstStyle/>
          <a:p>
            <a:pPr marL="286787" indent="-285750" defTabSz="735013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400" dirty="0" smtClean="0">
                <a:solidFill>
                  <a:schemeClr val="bg1">
                    <a:lumMod val="65000"/>
                  </a:schemeClr>
                </a:solidFill>
              </a:rPr>
              <a:t>Ermittlung der bewertungsrelevanten Cash-Flows</a:t>
            </a:r>
            <a:endParaRPr lang="de-DE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6787" lvl="1" defTabSz="735013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400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Ermittlung der (unverschuldeten) Eigenkapitalkosten</a:t>
            </a:r>
          </a:p>
          <a:p>
            <a:pPr marL="286787" lvl="1" defTabSz="735013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400" dirty="0" smtClean="0">
                <a:solidFill>
                  <a:srgbClr val="3E3E3E"/>
                </a:solidFill>
                <a:sym typeface="Wingdings" panose="05000000000000000000" pitchFamily="2" charset="2"/>
              </a:rPr>
              <a:t>Wahl des DCF-Verfahrens</a:t>
            </a:r>
          </a:p>
          <a:p>
            <a:pPr marL="286787" lvl="1" defTabSz="735013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400" dirty="0" smtClean="0">
                <a:solidFill>
                  <a:srgbClr val="3E3E3E"/>
                </a:solidFill>
                <a:sym typeface="Wingdings" panose="05000000000000000000" pitchFamily="2" charset="2"/>
              </a:rPr>
              <a:t>Wahl der Beta-Anpassungsformel = Annahme über den Risikogehalt der Tax-Shields</a:t>
            </a:r>
          </a:p>
          <a:p>
            <a:pPr marL="286787" lvl="1" defTabSz="735013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400" dirty="0" smtClean="0">
                <a:solidFill>
                  <a:srgbClr val="3E3E3E"/>
                </a:solidFill>
                <a:sym typeface="Wingdings" panose="05000000000000000000" pitchFamily="2" charset="2"/>
              </a:rPr>
              <a:t>Ermittlung der Fremdkapitalkosten (</a:t>
            </a:r>
            <a:r>
              <a:rPr lang="de-AT" sz="2400" dirty="0" err="1" smtClean="0">
                <a:solidFill>
                  <a:srgbClr val="3E3E3E"/>
                </a:solidFill>
                <a:sym typeface="Wingdings" panose="05000000000000000000" pitchFamily="2" charset="2"/>
              </a:rPr>
              <a:t>Debt</a:t>
            </a:r>
            <a:r>
              <a:rPr lang="de-AT" sz="2400" dirty="0" smtClean="0">
                <a:solidFill>
                  <a:srgbClr val="3E3E3E"/>
                </a:solidFill>
                <a:sym typeface="Wingdings" panose="05000000000000000000" pitchFamily="2" charset="2"/>
              </a:rPr>
              <a:t> Beta)</a:t>
            </a:r>
          </a:p>
          <a:p>
            <a:pPr marL="286787" lvl="1" defTabSz="735013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400" dirty="0" smtClean="0">
                <a:solidFill>
                  <a:srgbClr val="3E3E3E"/>
                </a:solidFill>
                <a:sym typeface="Wingdings" panose="05000000000000000000" pitchFamily="2" charset="2"/>
              </a:rPr>
              <a:t>Erzielung konsistenter Bewertungsergebnisse</a:t>
            </a:r>
          </a:p>
          <a:p>
            <a:pPr marL="286787" lvl="1" defTabSz="735013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400" dirty="0" smtClean="0">
                <a:solidFill>
                  <a:srgbClr val="3E3E3E"/>
                </a:solidFill>
                <a:sym typeface="Wingdings" panose="05000000000000000000" pitchFamily="2" charset="2"/>
              </a:rPr>
              <a:t>…</a:t>
            </a:r>
          </a:p>
          <a:p>
            <a:pPr marL="286787" lvl="1" defTabSz="735013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endParaRPr lang="de-DE" sz="2000" dirty="0" smtClean="0">
              <a:solidFill>
                <a:srgbClr val="3E3E3E"/>
              </a:solidFill>
              <a:sym typeface="Wingdings" panose="05000000000000000000" pitchFamily="2" charset="2"/>
            </a:endParaRPr>
          </a:p>
          <a:p>
            <a:pPr marL="286787" indent="-285750" defTabSz="735013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endParaRPr lang="de-AT" sz="2000" dirty="0" smtClean="0">
              <a:solidFill>
                <a:srgbClr val="3E3E3E"/>
              </a:solidFill>
            </a:endParaRPr>
          </a:p>
          <a:p>
            <a:pPr>
              <a:tabLst>
                <a:tab pos="273050" algn="l"/>
              </a:tabLst>
            </a:pPr>
            <a:endParaRPr lang="de-AT" sz="2200" dirty="0">
              <a:solidFill>
                <a:srgbClr val="3E3E3E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2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</p:spTree>
    <p:extLst>
      <p:ext uri="{BB962C8B-B14F-4D97-AF65-F5344CB8AC3E}">
        <p14:creationId xmlns:p14="http://schemas.microsoft.com/office/powerpoint/2010/main" val="28613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266700" algn="l"/>
              </a:tabLst>
            </a:pPr>
            <a:r>
              <a:rPr lang="de-DE" dirty="0" smtClean="0">
                <a:solidFill>
                  <a:srgbClr val="003E6B"/>
                </a:solidFill>
              </a:rPr>
              <a:t>4. Erzielung konsistenter Bewertungsergebnisse</a:t>
            </a:r>
            <a:endParaRPr lang="de-DE" sz="2200" dirty="0" smtClean="0">
              <a:solidFill>
                <a:srgbClr val="E49956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160352" cy="4495800"/>
          </a:xfrm>
        </p:spPr>
        <p:txBody>
          <a:bodyPr/>
          <a:lstStyle/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Diskontierungssatz für die Tax Shields (</a:t>
            </a:r>
            <a:r>
              <a:rPr lang="de-AT" sz="2000" dirty="0" err="1" smtClean="0">
                <a:solidFill>
                  <a:srgbClr val="3E3E3E"/>
                </a:solidFill>
                <a:sym typeface="Wingdings 3" pitchFamily="18" charset="2"/>
              </a:rPr>
              <a:t>r</a:t>
            </a:r>
            <a:r>
              <a:rPr lang="de-AT" sz="2000" baseline="-25000" dirty="0" err="1" smtClean="0">
                <a:solidFill>
                  <a:srgbClr val="3E3E3E"/>
                </a:solidFill>
                <a:sym typeface="Wingdings 3" pitchFamily="18" charset="2"/>
              </a:rPr>
              <a:t>TS</a:t>
            </a: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) – übliche Varianten in der Praxis:</a:t>
            </a:r>
          </a:p>
          <a:p>
            <a:pPr marL="539750" lvl="1" indent="-250825" defTabSz="735013" eaLnBrk="0" hangingPunct="0"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760413" algn="l"/>
              </a:tabLst>
              <a:defRPr/>
            </a:pPr>
            <a:r>
              <a:rPr lang="de-AT" dirty="0" smtClean="0">
                <a:solidFill>
                  <a:srgbClr val="3E3E3E"/>
                </a:solidFill>
                <a:sym typeface="Wingdings 3" pitchFamily="18" charset="2"/>
              </a:rPr>
              <a:t>Risiko der Tax Shields entspricht Risiko des Fremdkapitals (</a:t>
            </a:r>
            <a:r>
              <a:rPr lang="de-AT" dirty="0" err="1" smtClean="0">
                <a:solidFill>
                  <a:srgbClr val="3E3E3E"/>
                </a:solidFill>
                <a:sym typeface="Wingdings 3" pitchFamily="18" charset="2"/>
              </a:rPr>
              <a:t>r</a:t>
            </a:r>
            <a:r>
              <a:rPr lang="de-AT" baseline="-25000" dirty="0" err="1" smtClean="0">
                <a:solidFill>
                  <a:srgbClr val="3E3E3E"/>
                </a:solidFill>
                <a:sym typeface="Wingdings 3" pitchFamily="18" charset="2"/>
              </a:rPr>
              <a:t>TS</a:t>
            </a:r>
            <a:r>
              <a:rPr lang="de-AT" dirty="0" smtClean="0">
                <a:solidFill>
                  <a:srgbClr val="3E3E3E"/>
                </a:solidFill>
                <a:sym typeface="Wingdings 3" pitchFamily="18" charset="2"/>
              </a:rPr>
              <a:t> = </a:t>
            </a:r>
            <a:r>
              <a:rPr lang="de-AT" dirty="0" err="1" smtClean="0">
                <a:solidFill>
                  <a:srgbClr val="3E3E3E"/>
                </a:solidFill>
                <a:sym typeface="Wingdings 3" pitchFamily="18" charset="2"/>
              </a:rPr>
              <a:t>r</a:t>
            </a:r>
            <a:r>
              <a:rPr lang="de-AT" baseline="-25000" dirty="0" err="1" smtClean="0">
                <a:solidFill>
                  <a:srgbClr val="3E3E3E"/>
                </a:solidFill>
                <a:sym typeface="Wingdings 3" pitchFamily="18" charset="2"/>
              </a:rPr>
              <a:t>FK</a:t>
            </a:r>
            <a:r>
              <a:rPr lang="de-AT" baseline="-25000" dirty="0" smtClean="0">
                <a:solidFill>
                  <a:srgbClr val="3E3E3E"/>
                </a:solidFill>
                <a:sym typeface="Wingdings 3" pitchFamily="18" charset="2"/>
              </a:rPr>
              <a:t> </a:t>
            </a:r>
            <a:r>
              <a:rPr lang="de-AT" dirty="0" smtClean="0">
                <a:solidFill>
                  <a:srgbClr val="3E3E3E"/>
                </a:solidFill>
                <a:sym typeface="Wingdings 3" pitchFamily="18" charset="2"/>
              </a:rPr>
              <a:t>bzw. </a:t>
            </a:r>
            <a:r>
              <a:rPr lang="el-GR" dirty="0" smtClean="0">
                <a:solidFill>
                  <a:srgbClr val="3E3E3E"/>
                </a:solidFill>
                <a:sym typeface="Wingdings 3" pitchFamily="18" charset="2"/>
              </a:rPr>
              <a:t>β</a:t>
            </a:r>
            <a:r>
              <a:rPr lang="de-AT" baseline="-25000" dirty="0" smtClean="0">
                <a:solidFill>
                  <a:srgbClr val="3E3E3E"/>
                </a:solidFill>
                <a:sym typeface="Wingdings 3" pitchFamily="18" charset="2"/>
              </a:rPr>
              <a:t>TS</a:t>
            </a:r>
            <a:r>
              <a:rPr lang="de-AT" dirty="0" smtClean="0">
                <a:solidFill>
                  <a:srgbClr val="3E3E3E"/>
                </a:solidFill>
                <a:sym typeface="Wingdings 3" pitchFamily="18" charset="2"/>
              </a:rPr>
              <a:t> = </a:t>
            </a:r>
            <a:r>
              <a:rPr lang="el-GR" dirty="0" smtClean="0">
                <a:solidFill>
                  <a:srgbClr val="3E3E3E"/>
                </a:solidFill>
                <a:sym typeface="Wingdings 3" pitchFamily="18" charset="2"/>
              </a:rPr>
              <a:t>β</a:t>
            </a:r>
            <a:r>
              <a:rPr lang="de-AT" baseline="-25000" dirty="0" smtClean="0">
                <a:solidFill>
                  <a:srgbClr val="3E3E3E"/>
                </a:solidFill>
                <a:sym typeface="Wingdings 3" pitchFamily="18" charset="2"/>
              </a:rPr>
              <a:t>FK</a:t>
            </a:r>
            <a:r>
              <a:rPr lang="de-AT" dirty="0" smtClean="0">
                <a:solidFill>
                  <a:srgbClr val="3E3E3E"/>
                </a:solidFill>
                <a:sym typeface="Wingdings 3" pitchFamily="18" charset="2"/>
              </a:rPr>
              <a:t>) </a:t>
            </a:r>
            <a:r>
              <a:rPr lang="de-AT" sz="1500" dirty="0" smtClean="0">
                <a:solidFill>
                  <a:srgbClr val="3E3E3E"/>
                </a:solidFill>
                <a:sym typeface="Wingdings 3"/>
              </a:rPr>
              <a:t> </a:t>
            </a:r>
            <a:r>
              <a:rPr lang="de-AT" dirty="0" err="1" smtClean="0">
                <a:solidFill>
                  <a:srgbClr val="3E3E3E"/>
                </a:solidFill>
                <a:sym typeface="Wingdings 3"/>
              </a:rPr>
              <a:t>adjusted</a:t>
            </a:r>
            <a:r>
              <a:rPr lang="de-AT" dirty="0" smtClean="0">
                <a:solidFill>
                  <a:srgbClr val="3E3E3E"/>
                </a:solidFill>
                <a:sym typeface="Wingdings 3"/>
              </a:rPr>
              <a:t> Hamada Beta-Anpassungsformel ist bei WACC- und Equity-Verfahren zu verwenden.</a:t>
            </a:r>
          </a:p>
          <a:p>
            <a:pPr marL="539750" lvl="1" indent="-250825" defTabSz="735013" eaLnBrk="0" hangingPunct="0"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760413" algn="l"/>
              </a:tabLst>
              <a:defRPr/>
            </a:pPr>
            <a:r>
              <a:rPr lang="de-AT" dirty="0" smtClean="0">
                <a:solidFill>
                  <a:srgbClr val="3E3E3E"/>
                </a:solidFill>
                <a:sym typeface="Wingdings 3"/>
              </a:rPr>
              <a:t>Risiko der Tax Shields entspricht Risiko der EK-Geber des unverschuldeten Unternehmens </a:t>
            </a:r>
            <a:r>
              <a:rPr lang="de-AT" sz="1500" dirty="0" smtClean="0">
                <a:solidFill>
                  <a:srgbClr val="3E3E3E"/>
                </a:solidFill>
                <a:sym typeface="Wingdings 3"/>
              </a:rPr>
              <a:t></a:t>
            </a:r>
            <a:r>
              <a:rPr lang="de-AT" dirty="0" smtClean="0">
                <a:solidFill>
                  <a:srgbClr val="3E3E3E"/>
                </a:solidFill>
                <a:sym typeface="Wingdings 3"/>
              </a:rPr>
              <a:t> Harris/</a:t>
            </a:r>
            <a:r>
              <a:rPr lang="de-AT" dirty="0" err="1" smtClean="0">
                <a:solidFill>
                  <a:srgbClr val="3E3E3E"/>
                </a:solidFill>
                <a:sym typeface="Wingdings 3"/>
              </a:rPr>
              <a:t>Pringle</a:t>
            </a:r>
            <a:r>
              <a:rPr lang="de-AT" dirty="0" smtClean="0">
                <a:solidFill>
                  <a:srgbClr val="3E3E3E"/>
                </a:solidFill>
                <a:sym typeface="Wingdings 3"/>
              </a:rPr>
              <a:t> Beta-Anpassungsformel ist bei WACC- und Equity-Verfahren zu verwenden.</a:t>
            </a: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  <a:sym typeface="Wingdings 3" pitchFamily="18" charset="2"/>
              </a:rPr>
              <a:t>Durch die adaptierte APV-Bewertungsgleichung mit WACS kann die Übernahme von systematischem Risiko durch die FK-Geber und somit die Reduktion des (Kapitalstruktur-)Risikos der EK-Geber zutreffend abgebildet werden.</a:t>
            </a:r>
          </a:p>
          <a:p>
            <a:pPr marL="288925" lvl="1" indent="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E49956"/>
              </a:buClr>
              <a:buSzPct val="70000"/>
              <a:buNone/>
              <a:tabLst>
                <a:tab pos="760413" algn="l"/>
              </a:tabLst>
              <a:defRPr/>
            </a:pPr>
            <a:r>
              <a:rPr lang="de-AT" sz="1500" dirty="0" smtClean="0">
                <a:solidFill>
                  <a:srgbClr val="3E3E3E"/>
                </a:solidFill>
                <a:sym typeface="Wingdings 3"/>
              </a:rPr>
              <a:t></a:t>
            </a:r>
            <a:r>
              <a:rPr lang="de-AT" dirty="0" smtClean="0">
                <a:solidFill>
                  <a:srgbClr val="3E3E3E"/>
                </a:solidFill>
                <a:sym typeface="Wingdings 3"/>
              </a:rPr>
              <a:t> Erzielung konsistenter Bewertungsergebnisse</a:t>
            </a:r>
            <a:br>
              <a:rPr lang="de-AT" dirty="0" smtClean="0">
                <a:solidFill>
                  <a:srgbClr val="3E3E3E"/>
                </a:solidFill>
                <a:sym typeface="Wingdings 3"/>
              </a:rPr>
            </a:br>
            <a:r>
              <a:rPr lang="de-AT" sz="1500" dirty="0" smtClean="0">
                <a:solidFill>
                  <a:srgbClr val="3E3E3E"/>
                </a:solidFill>
                <a:sym typeface="Wingdings 3"/>
              </a:rPr>
              <a:t> </a:t>
            </a:r>
            <a:r>
              <a:rPr lang="de-AT" dirty="0" smtClean="0">
                <a:solidFill>
                  <a:srgbClr val="3E3E3E"/>
                </a:solidFill>
                <a:sym typeface="Wingdings 3"/>
              </a:rPr>
              <a:t>Vermeidung von Überbewertungen!</a:t>
            </a:r>
            <a:br>
              <a:rPr lang="de-AT" dirty="0" smtClean="0">
                <a:solidFill>
                  <a:srgbClr val="3E3E3E"/>
                </a:solidFill>
                <a:sym typeface="Wingdings 3"/>
              </a:rPr>
            </a:br>
            <a:r>
              <a:rPr lang="de-AT" sz="1500" dirty="0" smtClean="0">
                <a:solidFill>
                  <a:srgbClr val="3E3E3E"/>
                </a:solidFill>
                <a:sym typeface="Wingdings 3"/>
              </a:rPr>
              <a:t></a:t>
            </a:r>
            <a:r>
              <a:rPr lang="de-AT" dirty="0" smtClean="0">
                <a:solidFill>
                  <a:srgbClr val="3E3E3E"/>
                </a:solidFill>
                <a:sym typeface="Wingdings 3"/>
              </a:rPr>
              <a:t> Eignet sich u.a. hervorragend zur Bewertung von hoch verschuldeten Unternehmen</a:t>
            </a:r>
          </a:p>
          <a:p>
            <a:pPr marL="288925" lvl="1" indent="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E49956"/>
              </a:buClr>
              <a:buSzPct val="70000"/>
              <a:buNone/>
              <a:tabLst>
                <a:tab pos="760413" algn="l"/>
              </a:tabLst>
              <a:defRPr/>
            </a:pPr>
            <a:endParaRPr lang="de-AT" dirty="0">
              <a:solidFill>
                <a:srgbClr val="3E3E3E"/>
              </a:solidFill>
              <a:sym typeface="Wingdings 3" pitchFamily="18" charset="2"/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20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808464" y="721830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04800" algn="l"/>
              </a:tabLst>
            </a:pPr>
            <a:r>
              <a:rPr lang="de-DE" sz="2200" dirty="0" smtClean="0">
                <a:solidFill>
                  <a:srgbClr val="E49956"/>
                </a:solidFill>
                <a:sym typeface="Wingdings" panose="05000000000000000000" pitchFamily="2" charset="2"/>
              </a:rPr>
              <a:t>Anpassung </a:t>
            </a:r>
            <a:r>
              <a:rPr lang="de-DE" sz="2200" dirty="0">
                <a:solidFill>
                  <a:srgbClr val="E49956"/>
                </a:solidFill>
                <a:sym typeface="Wingdings" panose="05000000000000000000" pitchFamily="2" charset="2"/>
              </a:rPr>
              <a:t>der APV-Bewertungsgleichung </a:t>
            </a:r>
            <a:r>
              <a:rPr lang="de-DE" sz="2200" dirty="0" smtClean="0">
                <a:solidFill>
                  <a:srgbClr val="E49956"/>
                </a:solidFill>
                <a:sym typeface="Wingdings" panose="05000000000000000000" pitchFamily="2" charset="2"/>
              </a:rPr>
              <a:t>(3)</a:t>
            </a:r>
            <a:endParaRPr lang="de-DE" sz="2200" kern="0" dirty="0">
              <a:solidFill>
                <a:srgbClr val="E49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2438399" y="5092131"/>
            <a:ext cx="4953001" cy="851469"/>
          </a:xfrm>
          <a:prstGeom prst="rect">
            <a:avLst/>
          </a:prstGeom>
          <a:solidFill>
            <a:srgbClr val="E9AD78">
              <a:alpha val="40000"/>
            </a:srgbClr>
          </a:solidFill>
          <a:ln>
            <a:solidFill>
              <a:srgbClr val="E9A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>
              <a:solidFill>
                <a:srgbClr val="3E3E3E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266700" algn="l"/>
              </a:tabLst>
            </a:pPr>
            <a:r>
              <a:rPr lang="de-DE" dirty="0" smtClean="0">
                <a:solidFill>
                  <a:srgbClr val="003E6B"/>
                </a:solidFill>
              </a:rPr>
              <a:t>4. Erzielung konsistenter Bewertungsergebnisse</a:t>
            </a:r>
            <a:endParaRPr lang="de-DE" sz="2200" dirty="0" smtClean="0">
              <a:solidFill>
                <a:srgbClr val="E49956"/>
              </a:solidFill>
              <a:sym typeface="Wingdings" panose="05000000000000000000" pitchFamily="2" charset="2"/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21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808464" y="721830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04800" algn="l"/>
              </a:tabLst>
            </a:pPr>
            <a:r>
              <a:rPr lang="de-DE" sz="2200" dirty="0" smtClean="0">
                <a:solidFill>
                  <a:srgbClr val="E49956"/>
                </a:solidFill>
                <a:sym typeface="Wingdings" panose="05000000000000000000" pitchFamily="2" charset="2"/>
              </a:rPr>
              <a:t>Anpassung </a:t>
            </a:r>
            <a:r>
              <a:rPr lang="de-DE" sz="2200" dirty="0">
                <a:solidFill>
                  <a:srgbClr val="E49956"/>
                </a:solidFill>
                <a:sym typeface="Wingdings" panose="05000000000000000000" pitchFamily="2" charset="2"/>
              </a:rPr>
              <a:t>der APV-Bewertungsgleichung </a:t>
            </a:r>
            <a:r>
              <a:rPr lang="de-DE" sz="2200" dirty="0" smtClean="0">
                <a:solidFill>
                  <a:srgbClr val="E49956"/>
                </a:solidFill>
                <a:sym typeface="Wingdings" panose="05000000000000000000" pitchFamily="2" charset="2"/>
              </a:rPr>
              <a:t>(4)</a:t>
            </a:r>
            <a:endParaRPr lang="de-DE" sz="2200" kern="0" dirty="0">
              <a:solidFill>
                <a:srgbClr val="E49956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96" y="1396056"/>
            <a:ext cx="8919627" cy="35517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hteck 1"/>
              <p:cNvSpPr/>
              <p:nvPr/>
            </p:nvSpPr>
            <p:spPr>
              <a:xfrm>
                <a:off x="2438400" y="5177527"/>
                <a:ext cx="6172200" cy="394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AT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𝑊𝑒𝑛𝑛</m:t>
                      </m:r>
                      <m:r>
                        <a:rPr lang="de-AT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de-AT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𝑇𝑆</m:t>
                          </m:r>
                        </m:sub>
                      </m:sSub>
                      <m:r>
                        <a:rPr lang="de-AT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𝐸𝐾</m:t>
                              </m:r>
                            </m:e>
                            <m:sub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b>
                      </m:sSub>
                      <m:r>
                        <a:rPr lang="de-AT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AT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𝑢𝑛𝑑</m:t>
                      </m:r>
                      <m:r>
                        <a:rPr lang="de-AT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AT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𝐹𝐾</m:t>
                          </m:r>
                        </m:sub>
                      </m:sSub>
                      <m:r>
                        <a:rPr lang="de-AT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𝐹𝐾</m:t>
                          </m:r>
                        </m:sub>
                      </m:sSub>
                      <m:r>
                        <a:rPr lang="de-AT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∙</m:t>
                      </m:r>
                      <m:d>
                        <m:dPr>
                          <m:ctrlP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de-AT" sz="1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177527"/>
                <a:ext cx="6172200" cy="3945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hteck 2"/>
              <p:cNvSpPr/>
              <p:nvPr/>
            </p:nvSpPr>
            <p:spPr>
              <a:xfrm>
                <a:off x="2438400" y="5483726"/>
                <a:ext cx="4953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AT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𝑑𝑎𝑛𝑛</m:t>
                      </m:r>
                      <m:r>
                        <a:rPr lang="de-AT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de-AT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𝑊𝐵𝑇𝑆</m:t>
                      </m:r>
                      <m:r>
                        <a:rPr lang="de-AT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𝑊𝐴𝐶𝑆</m:t>
                      </m:r>
                      <m:r>
                        <a:rPr lang="de-AT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𝑢𝑛𝑑</m:t>
                      </m:r>
                      <m:r>
                        <a:rPr lang="de-AT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𝐸𝑉</m:t>
                          </m:r>
                        </m:e>
                        <m:sup>
                          <m: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p>
                      <m:r>
                        <a:rPr lang="de-AT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𝐸𝑉</m:t>
                          </m:r>
                        </m:e>
                        <m:sup>
                          <m: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de-AT" sz="1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483726"/>
                <a:ext cx="495300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7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266700" algn="l"/>
              </a:tabLst>
            </a:pPr>
            <a:r>
              <a:rPr lang="de-DE" dirty="0" smtClean="0">
                <a:solidFill>
                  <a:srgbClr val="003E6B"/>
                </a:solidFill>
              </a:rPr>
              <a:t>4. Erzielung konsistenter Bewertungsergebnisse</a:t>
            </a:r>
            <a:endParaRPr lang="de-DE" sz="2200" dirty="0" smtClean="0">
              <a:solidFill>
                <a:srgbClr val="E49956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160352" cy="4495800"/>
          </a:xfrm>
        </p:spPr>
        <p:txBody>
          <a:bodyPr/>
          <a:lstStyle/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r>
              <a:rPr lang="de-DE" sz="2000" dirty="0" smtClean="0">
                <a:solidFill>
                  <a:srgbClr val="3E3E3E"/>
                </a:solidFill>
                <a:sym typeface="Wingdings 3" pitchFamily="18" charset="2"/>
              </a:rPr>
              <a:t>Entity Approach (ewige Rente, Harris/</a:t>
            </a:r>
            <a:r>
              <a:rPr lang="de-DE" sz="2000" dirty="0" err="1" smtClean="0">
                <a:solidFill>
                  <a:srgbClr val="3E3E3E"/>
                </a:solidFill>
                <a:sym typeface="Wingdings 3" pitchFamily="18" charset="2"/>
              </a:rPr>
              <a:t>Pringle</a:t>
            </a:r>
            <a:r>
              <a:rPr lang="de-DE" sz="2000" dirty="0" smtClean="0">
                <a:solidFill>
                  <a:srgbClr val="3E3E3E"/>
                </a:solidFill>
                <a:sym typeface="Wingdings 3" pitchFamily="18" charset="2"/>
              </a:rPr>
              <a:t>)</a:t>
            </a: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DE" sz="2000" dirty="0" smtClean="0">
              <a:solidFill>
                <a:srgbClr val="3E3E3E"/>
              </a:solidFill>
              <a:sym typeface="Wingdings 3" pitchFamily="18" charset="2"/>
            </a:endParaRP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DE" sz="2000" dirty="0" smtClean="0">
              <a:solidFill>
                <a:srgbClr val="3E3E3E"/>
              </a:solidFill>
              <a:sym typeface="Wingdings 3" pitchFamily="18" charset="2"/>
            </a:endParaRP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DE" sz="2000" dirty="0" smtClean="0">
              <a:solidFill>
                <a:srgbClr val="3E3E3E"/>
              </a:solidFill>
              <a:sym typeface="Wingdings 3" pitchFamily="18" charset="2"/>
            </a:endParaRP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DE" sz="2000" dirty="0" smtClean="0">
              <a:solidFill>
                <a:srgbClr val="3E3E3E"/>
              </a:solidFill>
              <a:sym typeface="Wingdings 3" pitchFamily="18" charset="2"/>
            </a:endParaRP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DE" sz="2000" dirty="0" smtClean="0">
              <a:solidFill>
                <a:srgbClr val="3E3E3E"/>
              </a:solidFill>
              <a:sym typeface="Wingdings 3" pitchFamily="18" charset="2"/>
            </a:endParaRP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DE" sz="2400" dirty="0" smtClean="0">
              <a:solidFill>
                <a:srgbClr val="3E3E3E"/>
              </a:solidFill>
              <a:sym typeface="Wingdings 3" pitchFamily="18" charset="2"/>
            </a:endParaRP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r>
              <a:rPr lang="de-DE" sz="2000" dirty="0" smtClean="0">
                <a:solidFill>
                  <a:srgbClr val="3E3E3E"/>
                </a:solidFill>
                <a:sym typeface="Wingdings 3" pitchFamily="18" charset="2"/>
              </a:rPr>
              <a:t>Adaptierter Free Cash Flow</a:t>
            </a:r>
            <a:endParaRPr lang="de-DE" sz="2000" dirty="0">
              <a:solidFill>
                <a:srgbClr val="3E3E3E"/>
              </a:solidFill>
              <a:sym typeface="Wingdings 3" pitchFamily="18" charset="2"/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22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sp>
        <p:nvSpPr>
          <p:cNvPr id="11" name="Geschweifte Klammer rechts 10"/>
          <p:cNvSpPr/>
          <p:nvPr/>
        </p:nvSpPr>
        <p:spPr>
          <a:xfrm rot="5400000">
            <a:off x="3448051" y="4085761"/>
            <a:ext cx="114300" cy="3352802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extfeld 11"/>
          <p:cNvSpPr txBox="1"/>
          <p:nvPr/>
        </p:nvSpPr>
        <p:spPr>
          <a:xfrm>
            <a:off x="2705101" y="58644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>
                <a:solidFill>
                  <a:srgbClr val="3E3E3E"/>
                </a:solidFill>
              </a:rPr>
              <a:t>adaptierter FCF</a:t>
            </a:r>
            <a:endParaRPr lang="de-AT" sz="1400" b="1" dirty="0">
              <a:solidFill>
                <a:srgbClr val="3E3E3E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2765501" y="5270600"/>
            <a:ext cx="2362201" cy="319381"/>
          </a:xfrm>
          <a:prstGeom prst="roundRect">
            <a:avLst/>
          </a:prstGeom>
          <a:noFill/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sp>
        <p:nvSpPr>
          <p:cNvPr id="14" name="Titel 3"/>
          <p:cNvSpPr txBox="1">
            <a:spLocks/>
          </p:cNvSpPr>
          <p:nvPr/>
        </p:nvSpPr>
        <p:spPr>
          <a:xfrm>
            <a:off x="808464" y="721830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04800" algn="l"/>
              </a:tabLst>
            </a:pPr>
            <a:r>
              <a:rPr lang="de-DE" sz="2200" dirty="0" smtClean="0">
                <a:solidFill>
                  <a:srgbClr val="E49956"/>
                </a:solidFill>
                <a:sym typeface="Wingdings" panose="05000000000000000000" pitchFamily="2" charset="2"/>
              </a:rPr>
              <a:t>Anpassung </a:t>
            </a:r>
            <a:r>
              <a:rPr lang="de-DE" sz="2200" dirty="0">
                <a:solidFill>
                  <a:srgbClr val="E49956"/>
                </a:solidFill>
                <a:sym typeface="Wingdings" panose="05000000000000000000" pitchFamily="2" charset="2"/>
              </a:rPr>
              <a:t>der </a:t>
            </a:r>
            <a:r>
              <a:rPr lang="de-DE" sz="2200" dirty="0" smtClean="0">
                <a:solidFill>
                  <a:srgbClr val="E49956"/>
                </a:solidFill>
                <a:sym typeface="Wingdings" panose="05000000000000000000" pitchFamily="2" charset="2"/>
              </a:rPr>
              <a:t>WACC-Bewertungsgleichung</a:t>
            </a:r>
            <a:endParaRPr lang="de-DE" sz="2200" kern="0" dirty="0">
              <a:solidFill>
                <a:srgbClr val="E49956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175" y="1770090"/>
            <a:ext cx="5123791" cy="130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Abgerundetes Rechteck 15"/>
          <p:cNvSpPr/>
          <p:nvPr/>
        </p:nvSpPr>
        <p:spPr>
          <a:xfrm>
            <a:off x="3078666" y="1836996"/>
            <a:ext cx="2781300" cy="427507"/>
          </a:xfrm>
          <a:prstGeom prst="roundRect">
            <a:avLst/>
          </a:prstGeom>
          <a:noFill/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sp>
        <p:nvSpPr>
          <p:cNvPr id="17" name="Abgerundetes Rechteck 16"/>
          <p:cNvSpPr/>
          <p:nvPr/>
        </p:nvSpPr>
        <p:spPr>
          <a:xfrm>
            <a:off x="3454070" y="2412612"/>
            <a:ext cx="432130" cy="406788"/>
          </a:xfrm>
          <a:prstGeom prst="roundRect">
            <a:avLst/>
          </a:prstGeom>
          <a:noFill/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295648"/>
              </p:ext>
            </p:extLst>
          </p:nvPr>
        </p:nvGraphicFramePr>
        <p:xfrm>
          <a:off x="892175" y="3167543"/>
          <a:ext cx="4525536" cy="118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7" name="Vergelijking" r:id="rId5" imgW="2552400" imgH="622080" progId="Equation.3">
                  <p:embed/>
                </p:oleObj>
              </mc:Choice>
              <mc:Fallback>
                <p:oleObj name="Vergelijking" r:id="rId5" imgW="25524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3167543"/>
                        <a:ext cx="4525536" cy="11876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596964" y="5255144"/>
                <a:ext cx="846945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𝐹𝑇𝐸</m:t>
                          </m:r>
                        </m:e>
                        <m:sub>
                          <m: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AT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de-AT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𝐹𝐶𝐹</m:t>
                          </m:r>
                        </m:e>
                        <m:sub>
                          <m: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AT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de-AT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A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de-A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𝐹𝐾</m:t>
                              </m:r>
                            </m:sub>
                          </m:sSub>
                          <m:r>
                            <a:rPr lang="de-AT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de-A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A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𝐹𝐾</m:t>
                              </m:r>
                            </m:sub>
                          </m:sSub>
                        </m:e>
                      </m:d>
                      <m:r>
                        <a:rPr lang="de-AT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∙ </m:t>
                      </m:r>
                      <m:sSub>
                        <m:sSubPr>
                          <m:ctrlP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𝐹𝐾</m:t>
                          </m:r>
                        </m:e>
                        <m:sub>
                          <m: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AT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de-AT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𝐹𝐾</m:t>
                          </m:r>
                        </m:sub>
                      </m:sSub>
                      <m:r>
                        <a:rPr lang="de-AT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∙ </m:t>
                      </m:r>
                      <m:sSub>
                        <m:sSubPr>
                          <m:ctrlP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𝐹𝐾</m:t>
                          </m:r>
                        </m:e>
                        <m:sub>
                          <m: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AT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𝐹𝐾</m:t>
                          </m:r>
                        </m:sub>
                      </m:sSub>
                      <m:r>
                        <a:rPr lang="de-AT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∙ </m:t>
                      </m:r>
                      <m:r>
                        <a:rPr lang="de-AT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AT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∙ </m:t>
                      </m:r>
                      <m:sSub>
                        <m:sSubPr>
                          <m:ctrlP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𝐹𝐾</m:t>
                          </m:r>
                        </m:e>
                        <m:sub>
                          <m: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AT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𝐹𝐾</m:t>
                          </m:r>
                        </m:e>
                        <m:sub>
                          <m:r>
                            <a:rPr lang="de-A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AT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de-AT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de-AT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64" y="5255144"/>
                <a:ext cx="8469450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bgerundetes Rechteck 18"/>
          <p:cNvSpPr/>
          <p:nvPr/>
        </p:nvSpPr>
        <p:spPr>
          <a:xfrm>
            <a:off x="3169811" y="3719389"/>
            <a:ext cx="362394" cy="406788"/>
          </a:xfrm>
          <a:prstGeom prst="roundRect">
            <a:avLst/>
          </a:prstGeom>
          <a:noFill/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13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273050" algn="l"/>
              </a:tabLst>
            </a:pPr>
            <a:r>
              <a:rPr lang="de-AT" dirty="0" smtClean="0">
                <a:solidFill>
                  <a:srgbClr val="003E6B"/>
                </a:solidFill>
              </a:rPr>
              <a:t>5. Fallbeispiel DCF-Bewertung</a:t>
            </a:r>
            <a:r>
              <a:rPr lang="de-AT" sz="2200" dirty="0">
                <a:solidFill>
                  <a:srgbClr val="E49956"/>
                </a:solidFill>
              </a:rPr>
              <a:t/>
            </a:r>
            <a:br>
              <a:rPr lang="de-AT" sz="2200" dirty="0">
                <a:solidFill>
                  <a:srgbClr val="E49956"/>
                </a:solidFill>
              </a:rPr>
            </a:br>
            <a:r>
              <a:rPr lang="de-DE" sz="2200" dirty="0">
                <a:solidFill>
                  <a:srgbClr val="003E6B"/>
                </a:solidFill>
              </a:rPr>
              <a:t/>
            </a:r>
            <a:br>
              <a:rPr lang="de-DE" sz="2200" dirty="0">
                <a:solidFill>
                  <a:srgbClr val="003E6B"/>
                </a:solidFill>
              </a:rPr>
            </a:br>
            <a:endParaRPr lang="de-DE" sz="2200" dirty="0">
              <a:solidFill>
                <a:srgbClr val="003E6B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160352" cy="4724400"/>
          </a:xfrm>
        </p:spPr>
        <p:txBody>
          <a:bodyPr/>
          <a:lstStyle/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Aus einer integrierten </a:t>
            </a:r>
            <a:r>
              <a:rPr lang="de-AT" sz="2000" dirty="0">
                <a:solidFill>
                  <a:srgbClr val="3E3E3E"/>
                </a:solidFill>
              </a:rPr>
              <a:t>Unternehmensplanung lassen sich folgende bewertungsrelevante Cash </a:t>
            </a:r>
            <a:r>
              <a:rPr lang="de-AT" sz="2000" dirty="0" err="1">
                <a:solidFill>
                  <a:srgbClr val="3E3E3E"/>
                </a:solidFill>
              </a:rPr>
              <a:t>Flows</a:t>
            </a:r>
            <a:r>
              <a:rPr lang="de-AT" sz="2000" dirty="0">
                <a:solidFill>
                  <a:srgbClr val="3E3E3E"/>
                </a:solidFill>
              </a:rPr>
              <a:t> ableiten:</a:t>
            </a: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endParaRPr lang="de-AT" sz="2000" dirty="0">
              <a:solidFill>
                <a:srgbClr val="3E3E3E"/>
              </a:solidFill>
            </a:endParaRP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endParaRPr lang="de-AT" sz="2000" dirty="0">
              <a:solidFill>
                <a:srgbClr val="3E3E3E"/>
              </a:solidFill>
            </a:endParaRP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endParaRPr lang="de-AT" sz="2000" dirty="0">
              <a:solidFill>
                <a:srgbClr val="3E3E3E"/>
              </a:solidFill>
            </a:endParaRPr>
          </a:p>
          <a:p>
            <a:pPr marL="286787" lvl="2" indent="-285750" defTabSz="735013" eaLnBrk="0" hangingPunct="0">
              <a:spcBef>
                <a:spcPts val="12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Die </a:t>
            </a:r>
            <a:r>
              <a:rPr lang="de-AT" sz="2000" dirty="0">
                <a:solidFill>
                  <a:srgbClr val="3E3E3E"/>
                </a:solidFill>
              </a:rPr>
              <a:t>Prämissen zur Bewertung sind nachstehend dargestellt:</a:t>
            </a: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endParaRPr lang="de-DE" sz="2000" dirty="0">
              <a:solidFill>
                <a:srgbClr val="3E3E3E"/>
              </a:solidFill>
              <a:sym typeface="Wingdings 3" pitchFamily="18" charset="2"/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23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/>
          <a:srcRect r="21073"/>
          <a:stretch/>
        </p:blipFill>
        <p:spPr>
          <a:xfrm>
            <a:off x="838200" y="3962400"/>
            <a:ext cx="5394764" cy="1981200"/>
          </a:xfrm>
          <a:prstGeom prst="rect">
            <a:avLst/>
          </a:prstGeom>
        </p:spPr>
      </p:pic>
      <p:sp>
        <p:nvSpPr>
          <p:cNvPr id="10" name="Titel 3"/>
          <p:cNvSpPr txBox="1">
            <a:spLocks/>
          </p:cNvSpPr>
          <p:nvPr/>
        </p:nvSpPr>
        <p:spPr>
          <a:xfrm>
            <a:off x="808464" y="721830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04800" algn="l"/>
              </a:tabLst>
            </a:pPr>
            <a:r>
              <a:rPr lang="de-DE" sz="2200" dirty="0" smtClean="0">
                <a:solidFill>
                  <a:srgbClr val="E49956"/>
                </a:solidFill>
                <a:sym typeface="Wingdings" panose="05000000000000000000" pitchFamily="2" charset="2"/>
              </a:rPr>
              <a:t>Angabe</a:t>
            </a:r>
            <a:endParaRPr lang="de-DE" sz="2200" kern="0" dirty="0">
              <a:solidFill>
                <a:srgbClr val="E49956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54" y="2133600"/>
            <a:ext cx="7336651" cy="127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273050" algn="l"/>
              </a:tabLst>
            </a:pPr>
            <a:r>
              <a:rPr lang="de-AT" dirty="0" smtClean="0">
                <a:solidFill>
                  <a:srgbClr val="003E6B"/>
                </a:solidFill>
              </a:rPr>
              <a:t>5. Fallbeispiel DCF-Bewertung</a:t>
            </a:r>
            <a:r>
              <a:rPr lang="de-AT" sz="2200" dirty="0">
                <a:solidFill>
                  <a:srgbClr val="E49956"/>
                </a:solidFill>
              </a:rPr>
              <a:t/>
            </a:r>
            <a:br>
              <a:rPr lang="de-AT" sz="2200" dirty="0">
                <a:solidFill>
                  <a:srgbClr val="E49956"/>
                </a:solidFill>
              </a:rPr>
            </a:br>
            <a:r>
              <a:rPr lang="de-DE" sz="2200" dirty="0">
                <a:solidFill>
                  <a:srgbClr val="003E6B"/>
                </a:solidFill>
              </a:rPr>
              <a:t/>
            </a:r>
            <a:br>
              <a:rPr lang="de-DE" sz="2200" dirty="0">
                <a:solidFill>
                  <a:srgbClr val="003E6B"/>
                </a:solidFill>
              </a:rPr>
            </a:br>
            <a:endParaRPr lang="de-DE" sz="2200" dirty="0">
              <a:solidFill>
                <a:srgbClr val="003E6B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160352" cy="4724400"/>
          </a:xfrm>
        </p:spPr>
        <p:txBody>
          <a:bodyPr/>
          <a:lstStyle/>
          <a:p>
            <a:pPr marL="286787" lvl="2" indent="-285750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Es soll </a:t>
            </a:r>
            <a:r>
              <a:rPr lang="de-AT" sz="2000" dirty="0">
                <a:solidFill>
                  <a:srgbClr val="3E3E3E"/>
                </a:solidFill>
              </a:rPr>
              <a:t>davon ausgegangen werden, dass im vorliegenden Fallbeispiel </a:t>
            </a:r>
            <a:r>
              <a:rPr lang="de-AT" sz="2000" u="sng" dirty="0">
                <a:solidFill>
                  <a:srgbClr val="3E3E3E"/>
                </a:solidFill>
              </a:rPr>
              <a:t>kein</a:t>
            </a:r>
            <a:r>
              <a:rPr lang="de-AT" sz="2000" dirty="0">
                <a:solidFill>
                  <a:srgbClr val="3E3E3E"/>
                </a:solidFill>
              </a:rPr>
              <a:t> systematisches Risiko (</a:t>
            </a:r>
            <a:r>
              <a:rPr lang="de-AT" sz="2000" dirty="0" err="1">
                <a:solidFill>
                  <a:srgbClr val="3E3E3E"/>
                </a:solidFill>
              </a:rPr>
              <a:t>a</a:t>
            </a:r>
            <a:r>
              <a:rPr lang="de-AT" sz="2000" baseline="-25000" dirty="0" err="1">
                <a:solidFill>
                  <a:srgbClr val="3E3E3E"/>
                </a:solidFill>
              </a:rPr>
              <a:t>sys</a:t>
            </a:r>
            <a:r>
              <a:rPr lang="de-AT" sz="2000" dirty="0">
                <a:solidFill>
                  <a:srgbClr val="3E3E3E"/>
                </a:solidFill>
              </a:rPr>
              <a:t>) durch die Fremdkapitalgeber übernommen wird. Daraus können, wie nachstehend ersichtlich, Fremdkapitalkosten in Höhe des risikolosen Basiszinssatz abgeleitet werden:</a:t>
            </a:r>
          </a:p>
          <a:p>
            <a:pPr marL="286787" lvl="2" indent="-285750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AT" sz="1200" dirty="0">
              <a:solidFill>
                <a:srgbClr val="3E3E3E"/>
              </a:solidFill>
            </a:endParaRPr>
          </a:p>
          <a:p>
            <a:pPr marL="286787" lvl="2" indent="-285750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AT" sz="1200" dirty="0">
              <a:solidFill>
                <a:srgbClr val="3E3E3E"/>
              </a:solidFill>
            </a:endParaRPr>
          </a:p>
          <a:p>
            <a:pPr marL="286787" lvl="2" indent="-285750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r>
              <a:rPr lang="de-AT" sz="2000" dirty="0">
                <a:solidFill>
                  <a:srgbClr val="3E3E3E"/>
                </a:solidFill>
              </a:rPr>
              <a:t>Mangels Übernahme von systematischen Risiken durch die Fremdkapitalgeber ergibt sich ein </a:t>
            </a:r>
            <a:r>
              <a:rPr lang="de-AT" sz="2000" dirty="0" err="1">
                <a:solidFill>
                  <a:srgbClr val="3E3E3E"/>
                </a:solidFill>
              </a:rPr>
              <a:t>Debt</a:t>
            </a:r>
            <a:r>
              <a:rPr lang="de-AT" sz="2000" dirty="0">
                <a:solidFill>
                  <a:srgbClr val="3E3E3E"/>
                </a:solidFill>
              </a:rPr>
              <a:t> Beta von Null:</a:t>
            </a:r>
          </a:p>
          <a:p>
            <a:pPr marL="286787" lvl="2" indent="-285750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AT" sz="1200" dirty="0">
              <a:solidFill>
                <a:srgbClr val="3E3E3E"/>
              </a:solidFill>
            </a:endParaRPr>
          </a:p>
          <a:p>
            <a:pPr marL="286787" lvl="2" indent="-285750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AT" sz="2000" dirty="0">
              <a:solidFill>
                <a:srgbClr val="3E3E3E"/>
              </a:solidFill>
            </a:endParaRPr>
          </a:p>
          <a:p>
            <a:pPr marL="286787" lvl="2" indent="-285750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Da die </a:t>
            </a:r>
            <a:r>
              <a:rPr lang="de-AT" sz="2000" dirty="0">
                <a:solidFill>
                  <a:srgbClr val="3E3E3E"/>
                </a:solidFill>
              </a:rPr>
              <a:t>Fremdkapitalzinsen von den Fremdkapitalkosten abweichen, </a:t>
            </a:r>
            <a:r>
              <a:rPr lang="de-AT" sz="2000" dirty="0" smtClean="0">
                <a:solidFill>
                  <a:srgbClr val="3E3E3E"/>
                </a:solidFill>
              </a:rPr>
              <a:t>ist die </a:t>
            </a:r>
            <a:r>
              <a:rPr lang="de-AT" sz="2000" dirty="0">
                <a:solidFill>
                  <a:srgbClr val="3E3E3E"/>
                </a:solidFill>
              </a:rPr>
              <a:t>Bewertungsgleichung des APV-Verfahrens zur Erzielung konsistenter Bewertungsergebnisse </a:t>
            </a:r>
            <a:r>
              <a:rPr lang="de-AT" sz="2000" dirty="0" smtClean="0">
                <a:solidFill>
                  <a:srgbClr val="3E3E3E"/>
                </a:solidFill>
              </a:rPr>
              <a:t>anzupassen.</a:t>
            </a:r>
            <a:endParaRPr lang="de-AT" sz="2000" dirty="0">
              <a:solidFill>
                <a:srgbClr val="3E3E3E"/>
              </a:solidFill>
            </a:endParaRPr>
          </a:p>
          <a:p>
            <a:pPr marL="163513" lvl="2" algn="just">
              <a:buClr>
                <a:srgbClr val="FF0000"/>
              </a:buClr>
              <a:tabLst>
                <a:tab pos="760413" algn="l"/>
              </a:tabLst>
              <a:defRPr/>
            </a:pPr>
            <a:endParaRPr lang="de-AT" sz="2000" dirty="0">
              <a:solidFill>
                <a:srgbClr val="685040"/>
              </a:solidFill>
            </a:endParaRP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AT" sz="2000" dirty="0">
              <a:solidFill>
                <a:srgbClr val="3E3E3E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24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033627"/>
              </p:ext>
            </p:extLst>
          </p:nvPr>
        </p:nvGraphicFramePr>
        <p:xfrm>
          <a:off x="914400" y="2847474"/>
          <a:ext cx="6876706" cy="4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Formel" r:id="rId4" imgW="3822480" imgH="241200" progId="Equation.3">
                  <p:embed/>
                </p:oleObj>
              </mc:Choice>
              <mc:Fallback>
                <p:oleObj name="Formel" r:id="rId4" imgW="3822480" imgH="2412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47474"/>
                        <a:ext cx="6876706" cy="4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980919"/>
              </p:ext>
            </p:extLst>
          </p:nvPr>
        </p:nvGraphicFramePr>
        <p:xfrm>
          <a:off x="914400" y="4267200"/>
          <a:ext cx="360524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Formel" r:id="rId6" imgW="2158920" imgH="419040" progId="Equation.3">
                  <p:embed/>
                </p:oleObj>
              </mc:Choice>
              <mc:Fallback>
                <p:oleObj name="Formel" r:id="rId6" imgW="2158920" imgH="41904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67200"/>
                        <a:ext cx="360524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 3"/>
          <p:cNvSpPr txBox="1">
            <a:spLocks/>
          </p:cNvSpPr>
          <p:nvPr/>
        </p:nvSpPr>
        <p:spPr>
          <a:xfrm>
            <a:off x="808464" y="721830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04800" algn="l"/>
              </a:tabLst>
            </a:pPr>
            <a:r>
              <a:rPr lang="de-DE" sz="2200" dirty="0" err="1" smtClean="0">
                <a:solidFill>
                  <a:srgbClr val="E49956"/>
                </a:solidFill>
                <a:sym typeface="Wingdings" panose="05000000000000000000" pitchFamily="2" charset="2"/>
              </a:rPr>
              <a:t>Debt</a:t>
            </a:r>
            <a:r>
              <a:rPr lang="de-DE" sz="2200" dirty="0" smtClean="0">
                <a:solidFill>
                  <a:srgbClr val="E49956"/>
                </a:solidFill>
                <a:sym typeface="Wingdings" panose="05000000000000000000" pitchFamily="2" charset="2"/>
              </a:rPr>
              <a:t> Beta</a:t>
            </a:r>
            <a:endParaRPr lang="de-DE" sz="2200" kern="0" dirty="0">
              <a:solidFill>
                <a:srgbClr val="E49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273050" algn="l"/>
              </a:tabLst>
            </a:pPr>
            <a:r>
              <a:rPr lang="de-AT" dirty="0" smtClean="0">
                <a:solidFill>
                  <a:srgbClr val="003E6B"/>
                </a:solidFill>
              </a:rPr>
              <a:t>5. Fallbeispiel DCF-Bewertung</a:t>
            </a:r>
            <a:r>
              <a:rPr lang="de-AT" sz="2200" dirty="0">
                <a:solidFill>
                  <a:srgbClr val="E49956"/>
                </a:solidFill>
              </a:rPr>
              <a:t/>
            </a:r>
            <a:br>
              <a:rPr lang="de-AT" sz="2200" dirty="0">
                <a:solidFill>
                  <a:srgbClr val="E49956"/>
                </a:solidFill>
              </a:rPr>
            </a:br>
            <a:r>
              <a:rPr lang="de-DE" sz="2200" dirty="0">
                <a:solidFill>
                  <a:srgbClr val="003E6B"/>
                </a:solidFill>
              </a:rPr>
              <a:t/>
            </a:r>
            <a:br>
              <a:rPr lang="de-DE" sz="2200" dirty="0">
                <a:solidFill>
                  <a:srgbClr val="003E6B"/>
                </a:solidFill>
              </a:rPr>
            </a:br>
            <a:endParaRPr lang="de-DE" sz="2200" dirty="0">
              <a:solidFill>
                <a:srgbClr val="003E6B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160352" cy="4724400"/>
          </a:xfrm>
        </p:spPr>
        <p:txBody>
          <a:bodyPr/>
          <a:lstStyle/>
          <a:p>
            <a:pPr marL="286787" lvl="2" indent="-285750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Eigenkapitalrendite </a:t>
            </a:r>
            <a:r>
              <a:rPr lang="de-AT" sz="2000" dirty="0">
                <a:solidFill>
                  <a:srgbClr val="3E3E3E"/>
                </a:solidFill>
              </a:rPr>
              <a:t>für das unverschuldete Unternehmen (</a:t>
            </a:r>
            <a:r>
              <a:rPr lang="de-AT" sz="2000" dirty="0" err="1">
                <a:solidFill>
                  <a:srgbClr val="3E3E3E"/>
                </a:solidFill>
              </a:rPr>
              <a:t>r</a:t>
            </a:r>
            <a:r>
              <a:rPr lang="de-AT" sz="2000" baseline="-25000" dirty="0" err="1">
                <a:solidFill>
                  <a:srgbClr val="3E3E3E"/>
                </a:solidFill>
              </a:rPr>
              <a:t>EK</a:t>
            </a:r>
            <a:r>
              <a:rPr lang="de-AT" sz="2000" baseline="-50000" dirty="0" err="1">
                <a:solidFill>
                  <a:srgbClr val="3E3E3E"/>
                </a:solidFill>
              </a:rPr>
              <a:t>u</a:t>
            </a:r>
            <a:r>
              <a:rPr lang="de-AT" sz="2000" dirty="0">
                <a:solidFill>
                  <a:srgbClr val="3E3E3E"/>
                </a:solidFill>
              </a:rPr>
              <a:t>):</a:t>
            </a:r>
          </a:p>
          <a:p>
            <a:pPr marL="286787" lvl="2" indent="-285750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AT" sz="2000" dirty="0">
              <a:solidFill>
                <a:srgbClr val="3E3E3E"/>
              </a:solidFill>
            </a:endParaRPr>
          </a:p>
          <a:p>
            <a:pPr marL="286787" lvl="2" indent="-285750" algn="just" defTabSz="735013" eaLnBrk="0" hangingPunct="0">
              <a:spcBef>
                <a:spcPts val="12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Ewige Rente</a:t>
            </a:r>
          </a:p>
          <a:p>
            <a:pPr marL="286787" lvl="2" indent="-285750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AT" sz="1200" dirty="0">
              <a:solidFill>
                <a:srgbClr val="3E3E3E"/>
              </a:solidFill>
            </a:endParaRPr>
          </a:p>
          <a:p>
            <a:pPr marL="286787" lvl="2" indent="-285750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AT" sz="1200" dirty="0" smtClean="0">
              <a:solidFill>
                <a:srgbClr val="3E3E3E"/>
              </a:solidFill>
            </a:endParaRPr>
          </a:p>
          <a:p>
            <a:pPr marL="286787" lvl="2" indent="-285750" algn="just" defTabSz="735013" eaLnBrk="0" hangingPunct="0">
              <a:spcBef>
                <a:spcPts val="12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Detailplanungsphase</a:t>
            </a:r>
            <a:endParaRPr lang="de-AT" sz="2000" dirty="0">
              <a:solidFill>
                <a:srgbClr val="3E3E3E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25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418449"/>
              </p:ext>
            </p:extLst>
          </p:nvPr>
        </p:nvGraphicFramePr>
        <p:xfrm>
          <a:off x="934799" y="1828800"/>
          <a:ext cx="4921086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Formel" r:id="rId4" imgW="3111480" imgH="241200" progId="Equation.3">
                  <p:embed/>
                </p:oleObj>
              </mc:Choice>
              <mc:Fallback>
                <p:oleObj name="Formel" r:id="rId4" imgW="3111480" imgH="2412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799" y="1828800"/>
                        <a:ext cx="4921086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4799" y="2700148"/>
            <a:ext cx="7866345" cy="728852"/>
          </a:xfrm>
          <a:prstGeom prst="rect">
            <a:avLst/>
          </a:prstGeom>
        </p:spPr>
      </p:pic>
      <p:sp>
        <p:nvSpPr>
          <p:cNvPr id="10" name="Titel 3"/>
          <p:cNvSpPr txBox="1">
            <a:spLocks/>
          </p:cNvSpPr>
          <p:nvPr/>
        </p:nvSpPr>
        <p:spPr>
          <a:xfrm>
            <a:off x="808464" y="721830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04800" algn="l"/>
              </a:tabLst>
            </a:pPr>
            <a:r>
              <a:rPr lang="de-AT" sz="2200" dirty="0" smtClean="0">
                <a:solidFill>
                  <a:srgbClr val="E49956"/>
                </a:solidFill>
              </a:rPr>
              <a:t>Bewertung </a:t>
            </a:r>
            <a:r>
              <a:rPr lang="de-AT" sz="2200" dirty="0">
                <a:solidFill>
                  <a:srgbClr val="E49956"/>
                </a:solidFill>
              </a:rPr>
              <a:t>mittels ROLL-BACK-Verfahren</a:t>
            </a:r>
            <a:br>
              <a:rPr lang="de-AT" sz="2200" dirty="0">
                <a:solidFill>
                  <a:srgbClr val="E49956"/>
                </a:solidFill>
              </a:rPr>
            </a:br>
            <a:endParaRPr lang="de-DE" sz="2200" kern="0" dirty="0">
              <a:solidFill>
                <a:srgbClr val="E49956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429" y="4158788"/>
            <a:ext cx="8051084" cy="2129212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8030736" y="5813502"/>
            <a:ext cx="855343" cy="304800"/>
          </a:xfrm>
          <a:prstGeom prst="roundRect">
            <a:avLst/>
          </a:prstGeom>
          <a:noFill/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98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273050" algn="l"/>
              </a:tabLst>
            </a:pPr>
            <a:r>
              <a:rPr lang="de-AT" dirty="0" smtClean="0">
                <a:solidFill>
                  <a:srgbClr val="003E6B"/>
                </a:solidFill>
              </a:rPr>
              <a:t>5. Fallbeispiel DCF-Bewertung</a:t>
            </a:r>
            <a:r>
              <a:rPr lang="de-DE" sz="2200" dirty="0">
                <a:solidFill>
                  <a:srgbClr val="003E6B"/>
                </a:solidFill>
              </a:rPr>
              <a:t/>
            </a:r>
            <a:br>
              <a:rPr lang="de-DE" sz="2200" dirty="0">
                <a:solidFill>
                  <a:srgbClr val="003E6B"/>
                </a:solidFill>
              </a:rPr>
            </a:br>
            <a:endParaRPr lang="de-DE" sz="2200" dirty="0">
              <a:solidFill>
                <a:srgbClr val="003E6B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160352" cy="4724400"/>
          </a:xfrm>
        </p:spPr>
        <p:txBody>
          <a:bodyPr/>
          <a:lstStyle/>
          <a:p>
            <a:pPr marL="286787" lvl="2" indent="-285750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Aus </a:t>
            </a:r>
            <a:r>
              <a:rPr lang="de-AT" sz="2000" dirty="0">
                <a:solidFill>
                  <a:srgbClr val="3E3E3E"/>
                </a:solidFill>
              </a:rPr>
              <a:t>den Ergebnissen des </a:t>
            </a:r>
            <a:r>
              <a:rPr lang="de-AT" sz="2000" dirty="0" smtClean="0">
                <a:solidFill>
                  <a:srgbClr val="3E3E3E"/>
                </a:solidFill>
              </a:rPr>
              <a:t>ROLL-BACK-Verfahrens </a:t>
            </a:r>
            <a:r>
              <a:rPr lang="de-AT" sz="2000" dirty="0">
                <a:solidFill>
                  <a:srgbClr val="3E3E3E"/>
                </a:solidFill>
              </a:rPr>
              <a:t>können die nachstehend dargestellten Diskontierungszinssätze abgeleitet werden (Harris/</a:t>
            </a:r>
            <a:r>
              <a:rPr lang="de-AT" sz="2000" dirty="0" err="1">
                <a:solidFill>
                  <a:srgbClr val="3E3E3E"/>
                </a:solidFill>
              </a:rPr>
              <a:t>Pringle</a:t>
            </a:r>
            <a:r>
              <a:rPr lang="de-AT" sz="2000" dirty="0">
                <a:solidFill>
                  <a:srgbClr val="3E3E3E"/>
                </a:solidFill>
              </a:rPr>
              <a:t>):</a:t>
            </a:r>
          </a:p>
          <a:p>
            <a:pPr marL="163513" lvl="2" algn="just">
              <a:buClr>
                <a:srgbClr val="FF0000"/>
              </a:buClr>
              <a:tabLst>
                <a:tab pos="760413" algn="l"/>
              </a:tabLst>
              <a:defRPr/>
            </a:pPr>
            <a:endParaRPr lang="de-AT" sz="2000" dirty="0">
              <a:solidFill>
                <a:srgbClr val="685040"/>
              </a:solidFill>
            </a:endParaRP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endParaRPr lang="de-AT" sz="2000" dirty="0">
              <a:solidFill>
                <a:srgbClr val="3E3E3E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26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2052" y="2133600"/>
            <a:ext cx="8576748" cy="4038600"/>
          </a:xfrm>
          <a:prstGeom prst="rect">
            <a:avLst/>
          </a:prstGeom>
        </p:spPr>
      </p:pic>
      <p:sp>
        <p:nvSpPr>
          <p:cNvPr id="10" name="Titel 3"/>
          <p:cNvSpPr txBox="1">
            <a:spLocks/>
          </p:cNvSpPr>
          <p:nvPr/>
        </p:nvSpPr>
        <p:spPr>
          <a:xfrm>
            <a:off x="808464" y="721830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04800" algn="l"/>
              </a:tabLst>
            </a:pPr>
            <a:r>
              <a:rPr lang="de-AT" sz="2200" dirty="0" smtClean="0">
                <a:solidFill>
                  <a:srgbClr val="E49956"/>
                </a:solidFill>
              </a:rPr>
              <a:t>Diskontierungssätze</a:t>
            </a:r>
            <a:r>
              <a:rPr lang="de-AT" sz="2200" dirty="0">
                <a:solidFill>
                  <a:srgbClr val="E49956"/>
                </a:solidFill>
              </a:rPr>
              <a:t/>
            </a:r>
            <a:br>
              <a:rPr lang="de-AT" sz="2200" dirty="0">
                <a:solidFill>
                  <a:srgbClr val="E49956"/>
                </a:solidFill>
              </a:rPr>
            </a:br>
            <a:endParaRPr lang="de-DE" sz="2200" kern="0" dirty="0">
              <a:solidFill>
                <a:srgbClr val="E49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273050" algn="l"/>
              </a:tabLst>
            </a:pPr>
            <a:r>
              <a:rPr lang="de-AT" dirty="0" smtClean="0">
                <a:solidFill>
                  <a:srgbClr val="003E6B"/>
                </a:solidFill>
              </a:rPr>
              <a:t>5. Fallbeispiel DCF-Bewertung</a:t>
            </a:r>
            <a:r>
              <a:rPr lang="de-AT" sz="2200" dirty="0">
                <a:solidFill>
                  <a:srgbClr val="E49956"/>
                </a:solidFill>
              </a:rPr>
              <a:t/>
            </a:r>
            <a:br>
              <a:rPr lang="de-AT" sz="2200" dirty="0">
                <a:solidFill>
                  <a:srgbClr val="E49956"/>
                </a:solidFill>
              </a:rPr>
            </a:br>
            <a:r>
              <a:rPr lang="de-DE" sz="2200" dirty="0">
                <a:solidFill>
                  <a:srgbClr val="003E6B"/>
                </a:solidFill>
              </a:rPr>
              <a:t/>
            </a:r>
            <a:br>
              <a:rPr lang="de-DE" sz="2200" dirty="0">
                <a:solidFill>
                  <a:srgbClr val="003E6B"/>
                </a:solidFill>
              </a:rPr>
            </a:br>
            <a:endParaRPr lang="de-DE" sz="2200" dirty="0">
              <a:solidFill>
                <a:srgbClr val="003E6B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160352" cy="4724400"/>
          </a:xfrm>
        </p:spPr>
        <p:txBody>
          <a:bodyPr/>
          <a:lstStyle/>
          <a:p>
            <a:pPr marL="286787" lvl="2" indent="-285750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dirty="0" smtClean="0">
                <a:solidFill>
                  <a:srgbClr val="3E3E3E"/>
                </a:solidFill>
              </a:rPr>
              <a:t>Zur </a:t>
            </a:r>
            <a:r>
              <a:rPr lang="de-AT" dirty="0">
                <a:solidFill>
                  <a:srgbClr val="3E3E3E"/>
                </a:solidFill>
              </a:rPr>
              <a:t>Erzielung konsistenter Bewertungsergebnisse nach allen drei </a:t>
            </a:r>
            <a:r>
              <a:rPr lang="de-AT" dirty="0" err="1">
                <a:solidFill>
                  <a:srgbClr val="3E3E3E"/>
                </a:solidFill>
              </a:rPr>
              <a:t>Discounted</a:t>
            </a:r>
            <a:r>
              <a:rPr lang="de-AT" dirty="0">
                <a:solidFill>
                  <a:srgbClr val="3E3E3E"/>
                </a:solidFill>
              </a:rPr>
              <a:t>-Cash-Flow-Verfahren muss die Differenz zwischen den </a:t>
            </a:r>
            <a:r>
              <a:rPr lang="de-AT" dirty="0" smtClean="0">
                <a:solidFill>
                  <a:srgbClr val="3E3E3E"/>
                </a:solidFill>
              </a:rPr>
              <a:t>Fremdkapitalzinsen und </a:t>
            </a:r>
            <a:r>
              <a:rPr lang="de-AT" dirty="0">
                <a:solidFill>
                  <a:srgbClr val="3E3E3E"/>
                </a:solidFill>
              </a:rPr>
              <a:t>der </a:t>
            </a:r>
            <a:r>
              <a:rPr lang="de-AT" dirty="0" smtClean="0">
                <a:solidFill>
                  <a:srgbClr val="3E3E3E"/>
                </a:solidFill>
              </a:rPr>
              <a:t>Fremdkapitalkosten bestimmt </a:t>
            </a:r>
            <a:r>
              <a:rPr lang="de-AT" dirty="0">
                <a:solidFill>
                  <a:srgbClr val="3E3E3E"/>
                </a:solidFill>
              </a:rPr>
              <a:t>werden. Zudem muss das </a:t>
            </a:r>
            <a:r>
              <a:rPr lang="de-AT" dirty="0" err="1">
                <a:solidFill>
                  <a:srgbClr val="3E3E3E"/>
                </a:solidFill>
              </a:rPr>
              <a:t>Tax</a:t>
            </a:r>
            <a:r>
              <a:rPr lang="de-AT" dirty="0">
                <a:solidFill>
                  <a:srgbClr val="3E3E3E"/>
                </a:solidFill>
              </a:rPr>
              <a:t> </a:t>
            </a:r>
            <a:r>
              <a:rPr lang="de-AT" dirty="0" err="1">
                <a:solidFill>
                  <a:srgbClr val="3E3E3E"/>
                </a:solidFill>
              </a:rPr>
              <a:t>Shield</a:t>
            </a:r>
            <a:r>
              <a:rPr lang="de-AT" dirty="0">
                <a:solidFill>
                  <a:srgbClr val="3E3E3E"/>
                </a:solidFill>
              </a:rPr>
              <a:t> dieser Komponente Berücksichtigung finden.</a:t>
            </a:r>
          </a:p>
          <a:p>
            <a:pPr marL="286787" lvl="2" indent="-285750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endParaRPr lang="de-AT" dirty="0" smtClean="0">
              <a:solidFill>
                <a:srgbClr val="3E3E3E"/>
              </a:solidFill>
            </a:endParaRPr>
          </a:p>
          <a:p>
            <a:pPr marL="286787" lvl="2" indent="-285750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endParaRPr lang="de-AT" dirty="0">
              <a:solidFill>
                <a:srgbClr val="3E3E3E"/>
              </a:solidFill>
            </a:endParaRPr>
          </a:p>
          <a:p>
            <a:pPr marL="286787" lvl="2" indent="-285750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endParaRPr lang="de-AT" dirty="0">
              <a:solidFill>
                <a:srgbClr val="3E3E3E"/>
              </a:solidFill>
            </a:endParaRPr>
          </a:p>
          <a:p>
            <a:pPr marL="286787" lvl="2" indent="-285750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endParaRPr lang="de-AT" dirty="0">
              <a:solidFill>
                <a:srgbClr val="3E3E3E"/>
              </a:solidFill>
            </a:endParaRPr>
          </a:p>
          <a:p>
            <a:pPr marL="286787" lvl="2" indent="-285750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dirty="0" smtClean="0">
                <a:solidFill>
                  <a:srgbClr val="3E3E3E"/>
                </a:solidFill>
              </a:rPr>
              <a:t>Der </a:t>
            </a:r>
            <a:r>
              <a:rPr lang="de-AT" dirty="0">
                <a:solidFill>
                  <a:srgbClr val="3E3E3E"/>
                </a:solidFill>
              </a:rPr>
              <a:t>Barwert dieser Differenz geht in die Bestimmung des Unternehmenswerts beim APV-Verfahren und beim Entity Approach ein. Zur Bestimmung des Barwerts muss annahmegemäß (Harris/</a:t>
            </a:r>
            <a:r>
              <a:rPr lang="de-AT" dirty="0" err="1">
                <a:solidFill>
                  <a:srgbClr val="3E3E3E"/>
                </a:solidFill>
              </a:rPr>
              <a:t>Pringle</a:t>
            </a:r>
            <a:r>
              <a:rPr lang="de-AT" dirty="0">
                <a:solidFill>
                  <a:srgbClr val="3E3E3E"/>
                </a:solidFill>
              </a:rPr>
              <a:t>) mit der Renditeforderung der Eigenkapitalgeber für das unverschuldete Unternehmen (APV-Verfahren) bzw. mit dem WACC (Entity Approach) diskontiert werden.</a:t>
            </a:r>
          </a:p>
          <a:p>
            <a:pPr marL="286787" lvl="2" indent="-285750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endParaRPr lang="de-AT" dirty="0">
              <a:solidFill>
                <a:srgbClr val="3E3E3E"/>
              </a:solidFill>
            </a:endParaRP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endParaRPr lang="de-AT" dirty="0">
              <a:solidFill>
                <a:srgbClr val="3E3E3E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27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362200"/>
            <a:ext cx="8960515" cy="1447800"/>
          </a:xfrm>
          <a:prstGeom prst="rect">
            <a:avLst/>
          </a:prstGeom>
        </p:spPr>
      </p:pic>
      <p:sp>
        <p:nvSpPr>
          <p:cNvPr id="7" name="Titel 3"/>
          <p:cNvSpPr txBox="1">
            <a:spLocks/>
          </p:cNvSpPr>
          <p:nvPr/>
        </p:nvSpPr>
        <p:spPr>
          <a:xfrm>
            <a:off x="801030" y="744132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04800" algn="l"/>
              </a:tabLst>
            </a:pPr>
            <a:r>
              <a:rPr lang="de-AT" sz="2200" dirty="0">
                <a:solidFill>
                  <a:srgbClr val="E49956"/>
                </a:solidFill>
              </a:rPr>
              <a:t>Differenz Fremdkapitalzinsen und Fremdkapitalkosten</a:t>
            </a:r>
            <a:br>
              <a:rPr lang="de-AT" sz="2200" dirty="0">
                <a:solidFill>
                  <a:srgbClr val="E49956"/>
                </a:solidFill>
              </a:rPr>
            </a:br>
            <a:endParaRPr lang="de-DE" sz="2200" kern="0" dirty="0">
              <a:solidFill>
                <a:srgbClr val="E49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273050" algn="l"/>
              </a:tabLst>
            </a:pPr>
            <a:r>
              <a:rPr lang="de-AT" dirty="0" smtClean="0">
                <a:solidFill>
                  <a:srgbClr val="003E6B"/>
                </a:solidFill>
              </a:rPr>
              <a:t>5. Fallbeispiel DCF-Bewertung</a:t>
            </a:r>
            <a:r>
              <a:rPr lang="de-DE" sz="2200" dirty="0">
                <a:solidFill>
                  <a:srgbClr val="003E6B"/>
                </a:solidFill>
              </a:rPr>
              <a:t/>
            </a:r>
            <a:br>
              <a:rPr lang="de-DE" sz="2200" dirty="0">
                <a:solidFill>
                  <a:srgbClr val="003E6B"/>
                </a:solidFill>
              </a:rPr>
            </a:br>
            <a:endParaRPr lang="de-DE" sz="2200" dirty="0">
              <a:solidFill>
                <a:srgbClr val="003E6B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28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sp>
        <p:nvSpPr>
          <p:cNvPr id="10" name="Titel 3"/>
          <p:cNvSpPr txBox="1">
            <a:spLocks/>
          </p:cNvSpPr>
          <p:nvPr/>
        </p:nvSpPr>
        <p:spPr>
          <a:xfrm>
            <a:off x="801030" y="744132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04800" algn="l"/>
              </a:tabLst>
            </a:pPr>
            <a:r>
              <a:rPr lang="de-AT" sz="2200" dirty="0" smtClean="0">
                <a:solidFill>
                  <a:srgbClr val="E49956"/>
                </a:solidFill>
              </a:rPr>
              <a:t>DCF-Bewertung (1)</a:t>
            </a:r>
            <a:r>
              <a:rPr lang="de-AT" sz="2200" dirty="0">
                <a:solidFill>
                  <a:srgbClr val="E49956"/>
                </a:solidFill>
              </a:rPr>
              <a:t/>
            </a:r>
            <a:br>
              <a:rPr lang="de-AT" sz="2200" dirty="0">
                <a:solidFill>
                  <a:srgbClr val="E49956"/>
                </a:solidFill>
              </a:rPr>
            </a:br>
            <a:endParaRPr lang="de-DE" sz="2200" kern="0" dirty="0">
              <a:solidFill>
                <a:srgbClr val="E49956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75" y="1692813"/>
            <a:ext cx="8466877" cy="170634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75" y="3812517"/>
            <a:ext cx="8437360" cy="10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273050" algn="l"/>
              </a:tabLst>
            </a:pPr>
            <a:r>
              <a:rPr lang="de-AT" dirty="0" smtClean="0">
                <a:solidFill>
                  <a:srgbClr val="003E6B"/>
                </a:solidFill>
              </a:rPr>
              <a:t>5. Fallbeispiel DCF-Bewertung</a:t>
            </a:r>
            <a:r>
              <a:rPr lang="de-DE" sz="2200" dirty="0">
                <a:solidFill>
                  <a:srgbClr val="003E6B"/>
                </a:solidFill>
              </a:rPr>
              <a:t/>
            </a:r>
            <a:br>
              <a:rPr lang="de-DE" sz="2200" dirty="0">
                <a:solidFill>
                  <a:srgbClr val="003E6B"/>
                </a:solidFill>
              </a:rPr>
            </a:br>
            <a:endParaRPr lang="de-DE" sz="2200" dirty="0">
              <a:solidFill>
                <a:srgbClr val="003E6B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29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sp>
        <p:nvSpPr>
          <p:cNvPr id="10" name="Titel 3"/>
          <p:cNvSpPr txBox="1">
            <a:spLocks/>
          </p:cNvSpPr>
          <p:nvPr/>
        </p:nvSpPr>
        <p:spPr>
          <a:xfrm>
            <a:off x="801030" y="744132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04800" algn="l"/>
              </a:tabLst>
            </a:pPr>
            <a:r>
              <a:rPr lang="de-AT" sz="2200" dirty="0" smtClean="0">
                <a:solidFill>
                  <a:srgbClr val="E49956"/>
                </a:solidFill>
              </a:rPr>
              <a:t>DCF-Bewertung (2)</a:t>
            </a:r>
            <a:r>
              <a:rPr lang="de-AT" sz="2200" dirty="0">
                <a:solidFill>
                  <a:srgbClr val="E49956"/>
                </a:solidFill>
              </a:rPr>
              <a:t/>
            </a:r>
            <a:br>
              <a:rPr lang="de-AT" sz="2200" dirty="0">
                <a:solidFill>
                  <a:srgbClr val="E49956"/>
                </a:solidFill>
              </a:rPr>
            </a:br>
            <a:endParaRPr lang="de-DE" sz="2200" kern="0" dirty="0">
              <a:solidFill>
                <a:srgbClr val="E49956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75" y="1524000"/>
            <a:ext cx="8037116" cy="423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446088" algn="l"/>
              </a:tabLst>
            </a:pPr>
            <a:r>
              <a:rPr lang="de-DE" dirty="0" smtClean="0">
                <a:solidFill>
                  <a:srgbClr val="003E6B"/>
                </a:solidFill>
              </a:rPr>
              <a:t>1. Wahl des DCF-Verfahrens</a:t>
            </a:r>
            <a:br>
              <a:rPr lang="de-DE" dirty="0" smtClean="0">
                <a:solidFill>
                  <a:srgbClr val="003E6B"/>
                </a:solidFill>
              </a:rPr>
            </a:br>
            <a:endParaRPr lang="de-DE" sz="2200" dirty="0">
              <a:solidFill>
                <a:srgbClr val="E49956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3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323850" y="1557338"/>
            <a:ext cx="8228013" cy="406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lvl="2" indent="-196850" eaLnBrk="0" hangingPunct="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760413" algn="l"/>
              </a:tabLst>
              <a:defRPr/>
            </a:pPr>
            <a:endParaRPr lang="de-AT" sz="1800" b="0" dirty="0" smtClean="0">
              <a:solidFill>
                <a:srgbClr val="685040"/>
              </a:solidFill>
              <a:latin typeface="+mn-lt"/>
            </a:endParaRPr>
          </a:p>
          <a:p>
            <a:pPr marL="360363" lvl="2" indent="-196850" eaLnBrk="0" hangingPunct="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760413" algn="l"/>
              </a:tabLst>
              <a:defRPr/>
            </a:pPr>
            <a:endParaRPr lang="de-AT" sz="1800" b="0" dirty="0" smtClean="0">
              <a:solidFill>
                <a:srgbClr val="685040"/>
              </a:solidFill>
              <a:latin typeface="+mn-lt"/>
            </a:endParaRPr>
          </a:p>
        </p:txBody>
      </p:sp>
      <p:grpSp>
        <p:nvGrpSpPr>
          <p:cNvPr id="32" name="Gruppieren 31"/>
          <p:cNvGrpSpPr/>
          <p:nvPr/>
        </p:nvGrpSpPr>
        <p:grpSpPr>
          <a:xfrm>
            <a:off x="152400" y="1736812"/>
            <a:ext cx="8915400" cy="2261889"/>
            <a:chOff x="34471" y="2412479"/>
            <a:chExt cx="9839810" cy="2856363"/>
          </a:xfrm>
        </p:grpSpPr>
        <p:sp>
          <p:nvSpPr>
            <p:cNvPr id="33" name="Rechteck 32"/>
            <p:cNvSpPr/>
            <p:nvPr/>
          </p:nvSpPr>
          <p:spPr bwMode="auto">
            <a:xfrm>
              <a:off x="34471" y="3276575"/>
              <a:ext cx="1693573" cy="100811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93775"/>
              <a:r>
                <a:rPr lang="de-AT" sz="1800" b="1" dirty="0" smtClean="0">
                  <a:solidFill>
                    <a:schemeClr val="accent2"/>
                  </a:solidFill>
                  <a:latin typeface="+mn-lt"/>
                </a:rPr>
                <a:t>Autonome Finanzierung</a:t>
              </a:r>
              <a:endParaRPr lang="de-DE" sz="1800" b="1" dirty="0" smtClean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34" name="Rechteck 33"/>
            <p:cNvSpPr/>
            <p:nvPr/>
          </p:nvSpPr>
          <p:spPr bwMode="auto">
            <a:xfrm>
              <a:off x="34471" y="4260730"/>
              <a:ext cx="1609472" cy="100811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3775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800" b="1" dirty="0" smtClean="0">
                  <a:solidFill>
                    <a:schemeClr val="accent2"/>
                  </a:solidFill>
                  <a:latin typeface="+mn-lt"/>
                </a:rPr>
                <a:t>Atmende Finanzierung</a:t>
              </a:r>
              <a:endParaRPr lang="de-DE" sz="1800" b="1" dirty="0" smtClean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35" name="Rechteck 34"/>
            <p:cNvSpPr/>
            <p:nvPr/>
          </p:nvSpPr>
          <p:spPr bwMode="auto">
            <a:xfrm>
              <a:off x="1943920" y="2412479"/>
              <a:ext cx="1656184" cy="79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93775"/>
              <a:r>
                <a:rPr lang="de-AT" sz="1800" b="1" dirty="0" smtClean="0">
                  <a:solidFill>
                    <a:schemeClr val="accent2"/>
                  </a:solidFill>
                  <a:latin typeface="+mn-lt"/>
                </a:rPr>
                <a:t>Equity Approach</a:t>
              </a:r>
              <a:endParaRPr lang="de-DE" sz="1800" b="1" dirty="0" smtClean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36" name="Rechteck 35"/>
            <p:cNvSpPr/>
            <p:nvPr/>
          </p:nvSpPr>
          <p:spPr bwMode="auto">
            <a:xfrm>
              <a:off x="3960144" y="2412479"/>
              <a:ext cx="1656184" cy="79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93775"/>
              <a:r>
                <a:rPr lang="de-AT" sz="1800" b="1" dirty="0" smtClean="0">
                  <a:solidFill>
                    <a:schemeClr val="accent2"/>
                  </a:solidFill>
                </a:rPr>
                <a:t>WACC-Verfahren</a:t>
              </a:r>
              <a:endParaRPr lang="de-DE" sz="1800" b="1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37" name="Rechteck 36"/>
            <p:cNvSpPr/>
            <p:nvPr/>
          </p:nvSpPr>
          <p:spPr bwMode="auto">
            <a:xfrm>
              <a:off x="5760492" y="2412479"/>
              <a:ext cx="1728192" cy="79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93775"/>
              <a:r>
                <a:rPr lang="de-AT" sz="1800" b="1" dirty="0" smtClean="0">
                  <a:solidFill>
                    <a:schemeClr val="accent2"/>
                  </a:solidFill>
                </a:rPr>
                <a:t>APV-Verfahren</a:t>
              </a:r>
              <a:endParaRPr lang="de-DE" sz="1800" b="1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38" name="Rechteck 37"/>
            <p:cNvSpPr/>
            <p:nvPr/>
          </p:nvSpPr>
          <p:spPr bwMode="auto">
            <a:xfrm>
              <a:off x="7756756" y="2412479"/>
              <a:ext cx="2117525" cy="79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93775"/>
              <a:r>
                <a:rPr lang="de-AT" sz="1800" b="1" dirty="0" smtClean="0">
                  <a:solidFill>
                    <a:schemeClr val="accent2"/>
                  </a:solidFill>
                </a:rPr>
                <a:t>Equity Approach (mit Roll-Back)</a:t>
              </a:r>
              <a:endParaRPr lang="de-DE" sz="1800" b="1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39" name="Gerade Verbindung 14"/>
            <p:cNvCxnSpPr/>
            <p:nvPr/>
          </p:nvCxnSpPr>
          <p:spPr bwMode="auto">
            <a:xfrm>
              <a:off x="1656036" y="2556495"/>
              <a:ext cx="0" cy="259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Gerade Verbindung 15"/>
            <p:cNvCxnSpPr/>
            <p:nvPr/>
          </p:nvCxnSpPr>
          <p:spPr bwMode="auto">
            <a:xfrm>
              <a:off x="3528244" y="2556495"/>
              <a:ext cx="0" cy="259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Gerade Verbindung 16"/>
            <p:cNvCxnSpPr/>
            <p:nvPr/>
          </p:nvCxnSpPr>
          <p:spPr bwMode="auto">
            <a:xfrm>
              <a:off x="5616476" y="2556495"/>
              <a:ext cx="0" cy="259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 Verbindung 17"/>
            <p:cNvCxnSpPr/>
            <p:nvPr/>
          </p:nvCxnSpPr>
          <p:spPr bwMode="auto">
            <a:xfrm>
              <a:off x="7632700" y="2556495"/>
              <a:ext cx="0" cy="259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 Verbindung 42"/>
            <p:cNvCxnSpPr/>
            <p:nvPr/>
          </p:nvCxnSpPr>
          <p:spPr bwMode="auto">
            <a:xfrm>
              <a:off x="143868" y="3276575"/>
              <a:ext cx="9504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Gerade Verbindung 43"/>
            <p:cNvCxnSpPr/>
            <p:nvPr/>
          </p:nvCxnSpPr>
          <p:spPr bwMode="auto">
            <a:xfrm>
              <a:off x="143868" y="4212679"/>
              <a:ext cx="9504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Gerade Verbindung 44"/>
            <p:cNvCxnSpPr/>
            <p:nvPr/>
          </p:nvCxnSpPr>
          <p:spPr bwMode="auto">
            <a:xfrm>
              <a:off x="143868" y="5148783"/>
              <a:ext cx="9504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6" name="Grafik 45" descr="gruenes_haker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6516" y="3348583"/>
              <a:ext cx="1188347" cy="789062"/>
            </a:xfrm>
            <a:prstGeom prst="rect">
              <a:avLst/>
            </a:prstGeom>
          </p:spPr>
        </p:pic>
        <p:pic>
          <p:nvPicPr>
            <p:cNvPr id="47" name="Grafik 46" descr="gruenes_haker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08764" y="3348583"/>
              <a:ext cx="1188347" cy="789062"/>
            </a:xfrm>
            <a:prstGeom prst="rect">
              <a:avLst/>
            </a:prstGeom>
          </p:spPr>
        </p:pic>
        <p:pic>
          <p:nvPicPr>
            <p:cNvPr id="48" name="Grafik 47" descr="gruenes_haker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6276" y="4284687"/>
              <a:ext cx="1188347" cy="789062"/>
            </a:xfrm>
            <a:prstGeom prst="rect">
              <a:avLst/>
            </a:prstGeom>
          </p:spPr>
        </p:pic>
        <p:sp>
          <p:nvSpPr>
            <p:cNvPr id="49" name="Multiplizieren 48"/>
            <p:cNvSpPr/>
            <p:nvPr/>
          </p:nvSpPr>
          <p:spPr bwMode="auto">
            <a:xfrm>
              <a:off x="2160092" y="3420591"/>
              <a:ext cx="720080" cy="720000"/>
            </a:xfrm>
            <a:prstGeom prst="mathMultiply">
              <a:avLst/>
            </a:prstGeom>
            <a:solidFill>
              <a:srgbClr val="C0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3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Multiplizieren 49"/>
            <p:cNvSpPr/>
            <p:nvPr/>
          </p:nvSpPr>
          <p:spPr bwMode="auto">
            <a:xfrm>
              <a:off x="4032300" y="3420591"/>
              <a:ext cx="720080" cy="720000"/>
            </a:xfrm>
            <a:prstGeom prst="mathMultiply">
              <a:avLst/>
            </a:prstGeom>
            <a:solidFill>
              <a:srgbClr val="C0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3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Multiplizieren 50"/>
            <p:cNvSpPr/>
            <p:nvPr/>
          </p:nvSpPr>
          <p:spPr bwMode="auto">
            <a:xfrm>
              <a:off x="2160092" y="4356695"/>
              <a:ext cx="720080" cy="720000"/>
            </a:xfrm>
            <a:prstGeom prst="mathMultiply">
              <a:avLst/>
            </a:prstGeom>
            <a:solidFill>
              <a:srgbClr val="C0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3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Multiplizieren 51"/>
            <p:cNvSpPr/>
            <p:nvPr/>
          </p:nvSpPr>
          <p:spPr bwMode="auto">
            <a:xfrm>
              <a:off x="6192540" y="4356695"/>
              <a:ext cx="720080" cy="720000"/>
            </a:xfrm>
            <a:prstGeom prst="mathMultiply">
              <a:avLst/>
            </a:prstGeom>
            <a:solidFill>
              <a:srgbClr val="C0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3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Multiplizieren 52"/>
            <p:cNvSpPr/>
            <p:nvPr/>
          </p:nvSpPr>
          <p:spPr bwMode="auto">
            <a:xfrm>
              <a:off x="8496796" y="4356695"/>
              <a:ext cx="720080" cy="720000"/>
            </a:xfrm>
            <a:prstGeom prst="mathMultiply">
              <a:avLst/>
            </a:prstGeom>
            <a:solidFill>
              <a:srgbClr val="C0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3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54" name="Grafik 53" descr="gruenes_hake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164" y="4726032"/>
            <a:ext cx="298386" cy="251140"/>
          </a:xfrm>
          <a:prstGeom prst="rect">
            <a:avLst/>
          </a:prstGeom>
        </p:spPr>
      </p:pic>
      <p:sp>
        <p:nvSpPr>
          <p:cNvPr id="55" name="Multiplizieren 54"/>
          <p:cNvSpPr/>
          <p:nvPr/>
        </p:nvSpPr>
        <p:spPr bwMode="auto">
          <a:xfrm>
            <a:off x="467544" y="4365102"/>
            <a:ext cx="235171" cy="252029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791941" y="4293096"/>
            <a:ext cx="766849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30338" indent="-1430338" defTabSz="993775">
              <a:spcBef>
                <a:spcPct val="50000"/>
              </a:spcBef>
            </a:pPr>
            <a:r>
              <a:rPr lang="de-AT" sz="1800" b="0" dirty="0" smtClean="0">
                <a:solidFill>
                  <a:srgbClr val="3E3E3E"/>
                </a:solidFill>
                <a:latin typeface="+mn-lt"/>
              </a:rPr>
              <a:t>Retrograde Berechnung/ Iteration erforderlich</a:t>
            </a:r>
          </a:p>
          <a:p>
            <a:pPr marL="1430338" indent="-1430338" defTabSz="993775">
              <a:spcBef>
                <a:spcPct val="50000"/>
              </a:spcBef>
            </a:pPr>
            <a:r>
              <a:rPr lang="de-AT" sz="1800" b="0" dirty="0" smtClean="0">
                <a:solidFill>
                  <a:srgbClr val="3E3E3E"/>
                </a:solidFill>
                <a:latin typeface="+mn-lt"/>
              </a:rPr>
              <a:t>Progressive Berechnung/keine Iteration erforderlich</a:t>
            </a:r>
            <a:endParaRPr lang="de-DE" sz="1800" b="0" dirty="0">
              <a:solidFill>
                <a:srgbClr val="3E3E3E"/>
              </a:solidFill>
              <a:latin typeface="+mn-lt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503548" y="5229200"/>
            <a:ext cx="831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b="0" dirty="0" smtClean="0">
                <a:solidFill>
                  <a:srgbClr val="3E3E3E"/>
                </a:solidFill>
                <a:latin typeface="+mn-lt"/>
              </a:rPr>
              <a:t>Eine ausführliche Beschreibung des Roll-Back-Verfahrens findet sich bei </a:t>
            </a:r>
            <a:r>
              <a:rPr lang="de-AT" sz="1800" b="0" i="1" dirty="0" err="1" smtClean="0">
                <a:solidFill>
                  <a:srgbClr val="3E3E3E"/>
                </a:solidFill>
                <a:latin typeface="+mn-lt"/>
              </a:rPr>
              <a:t>Enzinger</a:t>
            </a:r>
            <a:r>
              <a:rPr lang="de-AT" sz="1800" b="0" i="1" dirty="0" smtClean="0">
                <a:solidFill>
                  <a:srgbClr val="3E3E3E"/>
                </a:solidFill>
                <a:latin typeface="+mn-lt"/>
              </a:rPr>
              <a:t>/Kofler</a:t>
            </a:r>
            <a:r>
              <a:rPr lang="de-AT" sz="1800" b="0" dirty="0" smtClean="0">
                <a:solidFill>
                  <a:srgbClr val="3E3E3E"/>
                </a:solidFill>
                <a:latin typeface="+mn-lt"/>
              </a:rPr>
              <a:t>, Das Roll-Back-Verfahren zur Unternehmensbewertung, BewertungsPraktiker 4/2011, 2.</a:t>
            </a:r>
          </a:p>
        </p:txBody>
      </p:sp>
      <p:sp>
        <p:nvSpPr>
          <p:cNvPr id="58" name="Titel 3"/>
          <p:cNvSpPr txBox="1">
            <a:spLocks/>
          </p:cNvSpPr>
          <p:nvPr/>
        </p:nvSpPr>
        <p:spPr>
          <a:xfrm>
            <a:off x="791941" y="782761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12738" algn="l"/>
              </a:tabLst>
            </a:pPr>
            <a:r>
              <a:rPr lang="de-AT" sz="2200" dirty="0">
                <a:solidFill>
                  <a:srgbClr val="E49956"/>
                </a:solidFill>
              </a:rPr>
              <a:t>Überblick über DCF-Verfahren und </a:t>
            </a:r>
            <a:r>
              <a:rPr lang="de-AT" sz="2200" dirty="0" smtClean="0">
                <a:solidFill>
                  <a:srgbClr val="E49956"/>
                </a:solidFill>
              </a:rPr>
              <a:t>Finanzierungspolitik</a:t>
            </a:r>
            <a:endParaRPr lang="de-DE" sz="2200" kern="0" dirty="0">
              <a:solidFill>
                <a:srgbClr val="003E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8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r>
              <a:rPr lang="de-AT" dirty="0" smtClean="0">
                <a:solidFill>
                  <a:srgbClr val="003E6B"/>
                </a:solidFill>
              </a:rPr>
              <a:t>Resümee</a:t>
            </a:r>
            <a:br>
              <a:rPr lang="de-AT" dirty="0" smtClean="0">
                <a:solidFill>
                  <a:srgbClr val="003E6B"/>
                </a:solidFill>
              </a:rPr>
            </a:br>
            <a:r>
              <a:rPr lang="de-AT" sz="2200" dirty="0">
                <a:solidFill>
                  <a:srgbClr val="E49956"/>
                </a:solidFill>
              </a:rPr>
              <a:t/>
            </a:r>
            <a:br>
              <a:rPr lang="de-AT" sz="2200" dirty="0">
                <a:solidFill>
                  <a:srgbClr val="E49956"/>
                </a:solidFill>
              </a:rPr>
            </a:br>
            <a:r>
              <a:rPr lang="de-DE" sz="2200" dirty="0">
                <a:solidFill>
                  <a:srgbClr val="003E6B"/>
                </a:solidFill>
              </a:rPr>
              <a:t/>
            </a:r>
            <a:br>
              <a:rPr lang="de-DE" sz="2200" dirty="0">
                <a:solidFill>
                  <a:srgbClr val="003E6B"/>
                </a:solidFill>
              </a:rPr>
            </a:br>
            <a:endParaRPr lang="de-DE" sz="2200" dirty="0">
              <a:solidFill>
                <a:srgbClr val="003E6B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160352" cy="4724400"/>
          </a:xfrm>
        </p:spPr>
        <p:txBody>
          <a:bodyPr/>
          <a:lstStyle/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dirty="0" smtClean="0">
                <a:solidFill>
                  <a:srgbClr val="3E3E3E"/>
                </a:solidFill>
              </a:rPr>
              <a:t>Es </a:t>
            </a:r>
            <a:r>
              <a:rPr lang="de-AT" dirty="0">
                <a:solidFill>
                  <a:srgbClr val="3E3E3E"/>
                </a:solidFill>
              </a:rPr>
              <a:t>ist zwischen Fremdkapitalkosten (</a:t>
            </a:r>
            <a:r>
              <a:rPr lang="de-AT" dirty="0" err="1">
                <a:solidFill>
                  <a:srgbClr val="3E3E3E"/>
                </a:solidFill>
              </a:rPr>
              <a:t>r</a:t>
            </a:r>
            <a:r>
              <a:rPr lang="de-AT" baseline="-25000" dirty="0" err="1">
                <a:solidFill>
                  <a:srgbClr val="3E3E3E"/>
                </a:solidFill>
              </a:rPr>
              <a:t>FK</a:t>
            </a:r>
            <a:r>
              <a:rPr lang="de-AT" dirty="0">
                <a:solidFill>
                  <a:srgbClr val="3E3E3E"/>
                </a:solidFill>
              </a:rPr>
              <a:t>) und </a:t>
            </a:r>
            <a:r>
              <a:rPr lang="de-AT" dirty="0" smtClean="0">
                <a:solidFill>
                  <a:srgbClr val="3E3E3E"/>
                </a:solidFill>
              </a:rPr>
              <a:t>Fremdkapitalzinsen </a:t>
            </a:r>
            <a:r>
              <a:rPr lang="de-AT" dirty="0">
                <a:solidFill>
                  <a:srgbClr val="3E3E3E"/>
                </a:solidFill>
              </a:rPr>
              <a:t>(</a:t>
            </a:r>
            <a:r>
              <a:rPr lang="de-AT" dirty="0" err="1">
                <a:solidFill>
                  <a:srgbClr val="3E3E3E"/>
                </a:solidFill>
              </a:rPr>
              <a:t>i</a:t>
            </a:r>
            <a:r>
              <a:rPr lang="de-AT" baseline="-25000" dirty="0" err="1">
                <a:solidFill>
                  <a:srgbClr val="3E3E3E"/>
                </a:solidFill>
              </a:rPr>
              <a:t>FK</a:t>
            </a:r>
            <a:r>
              <a:rPr lang="de-AT" dirty="0">
                <a:solidFill>
                  <a:srgbClr val="3E3E3E"/>
                </a:solidFill>
              </a:rPr>
              <a:t>) zu differenzieren.</a:t>
            </a:r>
          </a:p>
          <a:p>
            <a:pPr marL="539750" lvl="1" indent="-250825" defTabSz="735013" eaLnBrk="0" hangingPunct="0"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760413" algn="l"/>
              </a:tabLst>
              <a:defRPr/>
            </a:pPr>
            <a:r>
              <a:rPr lang="de-AT" dirty="0">
                <a:solidFill>
                  <a:srgbClr val="3E3E3E"/>
                </a:solidFill>
              </a:rPr>
              <a:t>Bewertungsgleichungen sind gegebenenfalls anzupassen</a:t>
            </a:r>
          </a:p>
          <a:p>
            <a:pPr marL="539750" lvl="1" indent="-250825" defTabSz="735013" eaLnBrk="0" hangingPunct="0"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760413" algn="l"/>
              </a:tabLst>
              <a:defRPr/>
            </a:pPr>
            <a:r>
              <a:rPr lang="de-AT" dirty="0">
                <a:solidFill>
                  <a:srgbClr val="3E3E3E"/>
                </a:solidFill>
              </a:rPr>
              <a:t>Unsystematische Komponenten im Credit </a:t>
            </a:r>
            <a:r>
              <a:rPr lang="de-AT" dirty="0" err="1">
                <a:solidFill>
                  <a:srgbClr val="3E3E3E"/>
                </a:solidFill>
              </a:rPr>
              <a:t>Spread</a:t>
            </a:r>
            <a:r>
              <a:rPr lang="de-AT" dirty="0">
                <a:solidFill>
                  <a:srgbClr val="3E3E3E"/>
                </a:solidFill>
              </a:rPr>
              <a:t> sind bei der Bestimmung der CAPM-Diskontierungssätze unbeachtlich und daher zu bereinigen.</a:t>
            </a: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dirty="0">
                <a:solidFill>
                  <a:srgbClr val="3E3E3E"/>
                </a:solidFill>
              </a:rPr>
              <a:t>Liegen die Fremdkapital</a:t>
            </a:r>
            <a:r>
              <a:rPr lang="de-AT" b="1" dirty="0">
                <a:solidFill>
                  <a:srgbClr val="3E3E3E"/>
                </a:solidFill>
              </a:rPr>
              <a:t>kosten </a:t>
            </a:r>
            <a:r>
              <a:rPr lang="de-AT" dirty="0">
                <a:solidFill>
                  <a:srgbClr val="3E3E3E"/>
                </a:solidFill>
              </a:rPr>
              <a:t>(</a:t>
            </a:r>
            <a:r>
              <a:rPr lang="de-AT" dirty="0" err="1">
                <a:solidFill>
                  <a:srgbClr val="3E3E3E"/>
                </a:solidFill>
              </a:rPr>
              <a:t>r</a:t>
            </a:r>
            <a:r>
              <a:rPr lang="de-AT" baseline="-25000" dirty="0" err="1">
                <a:solidFill>
                  <a:srgbClr val="3E3E3E"/>
                </a:solidFill>
              </a:rPr>
              <a:t>FK</a:t>
            </a:r>
            <a:r>
              <a:rPr lang="de-AT" dirty="0">
                <a:solidFill>
                  <a:srgbClr val="3E3E3E"/>
                </a:solidFill>
              </a:rPr>
              <a:t>) über dem risikolosen Zinssatz (</a:t>
            </a:r>
            <a:r>
              <a:rPr lang="de-AT" dirty="0" err="1">
                <a:solidFill>
                  <a:srgbClr val="3E3E3E"/>
                </a:solidFill>
              </a:rPr>
              <a:t>i</a:t>
            </a:r>
            <a:r>
              <a:rPr lang="de-AT" baseline="-25000" dirty="0" err="1">
                <a:solidFill>
                  <a:srgbClr val="3E3E3E"/>
                </a:solidFill>
              </a:rPr>
              <a:t>r</a:t>
            </a:r>
            <a:r>
              <a:rPr lang="de-AT" dirty="0">
                <a:solidFill>
                  <a:srgbClr val="3E3E3E"/>
                </a:solidFill>
              </a:rPr>
              <a:t>) so ist bei der Anpassung des Betafaktors ein </a:t>
            </a:r>
            <a:r>
              <a:rPr lang="de-AT" b="1" dirty="0" err="1">
                <a:solidFill>
                  <a:srgbClr val="3E3E3E"/>
                </a:solidFill>
              </a:rPr>
              <a:t>Debt</a:t>
            </a:r>
            <a:r>
              <a:rPr lang="de-AT" b="1" dirty="0">
                <a:solidFill>
                  <a:srgbClr val="3E3E3E"/>
                </a:solidFill>
              </a:rPr>
              <a:t> Beta zu berücksichtigen</a:t>
            </a:r>
            <a:r>
              <a:rPr lang="de-AT" dirty="0">
                <a:solidFill>
                  <a:srgbClr val="3E3E3E"/>
                </a:solidFill>
              </a:rPr>
              <a:t>.</a:t>
            </a: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dirty="0">
                <a:solidFill>
                  <a:srgbClr val="3E3E3E"/>
                </a:solidFill>
              </a:rPr>
              <a:t>Um eine Konsistenz der Bewertungsergebnisse zu erzielen, sind </a:t>
            </a:r>
            <a:r>
              <a:rPr lang="de-AT" b="1" dirty="0">
                <a:solidFill>
                  <a:srgbClr val="3E3E3E"/>
                </a:solidFill>
              </a:rPr>
              <a:t>geeignete Anpassungsformeln des Betafaktors </a:t>
            </a:r>
            <a:r>
              <a:rPr lang="de-AT" dirty="0">
                <a:solidFill>
                  <a:srgbClr val="3E3E3E"/>
                </a:solidFill>
              </a:rPr>
              <a:t>anzuwenden.</a:t>
            </a:r>
          </a:p>
          <a:p>
            <a:pPr marL="539750" lvl="1" indent="-250825" defTabSz="735013" eaLnBrk="0" hangingPunct="0"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760413" algn="l"/>
              </a:tabLst>
              <a:defRPr/>
            </a:pPr>
            <a:r>
              <a:rPr lang="de-AT" dirty="0">
                <a:solidFill>
                  <a:srgbClr val="3E3E3E"/>
                </a:solidFill>
              </a:rPr>
              <a:t>Die „Standard-</a:t>
            </a:r>
            <a:r>
              <a:rPr lang="de-AT" dirty="0" err="1">
                <a:solidFill>
                  <a:srgbClr val="3E3E3E"/>
                </a:solidFill>
              </a:rPr>
              <a:t>Textbook</a:t>
            </a:r>
            <a:r>
              <a:rPr lang="de-AT" dirty="0">
                <a:solidFill>
                  <a:srgbClr val="3E3E3E"/>
                </a:solidFill>
              </a:rPr>
              <a:t>“–Formel ist in den meisten Fällen aufgrund ihrer einschränkenden Prämissen nicht geeignet.</a:t>
            </a: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dirty="0">
                <a:solidFill>
                  <a:srgbClr val="3E3E3E"/>
                </a:solidFill>
              </a:rPr>
              <a:t>Der </a:t>
            </a:r>
            <a:r>
              <a:rPr lang="de-AT" dirty="0" err="1">
                <a:solidFill>
                  <a:srgbClr val="3E3E3E"/>
                </a:solidFill>
              </a:rPr>
              <a:t>Bewerter</a:t>
            </a:r>
            <a:r>
              <a:rPr lang="de-AT" dirty="0">
                <a:solidFill>
                  <a:srgbClr val="3E3E3E"/>
                </a:solidFill>
              </a:rPr>
              <a:t> hat über den </a:t>
            </a:r>
            <a:r>
              <a:rPr lang="de-AT" b="1" dirty="0">
                <a:solidFill>
                  <a:srgbClr val="3E3E3E"/>
                </a:solidFill>
              </a:rPr>
              <a:t>Risikogehalt der </a:t>
            </a:r>
            <a:r>
              <a:rPr lang="de-AT" b="1" dirty="0" err="1">
                <a:solidFill>
                  <a:srgbClr val="3E3E3E"/>
                </a:solidFill>
              </a:rPr>
              <a:t>Tax</a:t>
            </a:r>
            <a:r>
              <a:rPr lang="de-AT" b="1" dirty="0">
                <a:solidFill>
                  <a:srgbClr val="3E3E3E"/>
                </a:solidFill>
              </a:rPr>
              <a:t> Shields </a:t>
            </a:r>
            <a:r>
              <a:rPr lang="de-AT" dirty="0">
                <a:solidFill>
                  <a:srgbClr val="3E3E3E"/>
                </a:solidFill>
              </a:rPr>
              <a:t>zu entscheiden und dies bei der Wahl der Beta-Anpassungsformel zu berücksichtigen – generelle Anwendung von </a:t>
            </a:r>
            <a:r>
              <a:rPr lang="de-AT" i="1" dirty="0">
                <a:solidFill>
                  <a:srgbClr val="3E3E3E"/>
                </a:solidFill>
              </a:rPr>
              <a:t>Harris/</a:t>
            </a:r>
            <a:r>
              <a:rPr lang="de-AT" i="1" dirty="0" err="1">
                <a:solidFill>
                  <a:srgbClr val="3E3E3E"/>
                </a:solidFill>
              </a:rPr>
              <a:t>Pringle</a:t>
            </a:r>
            <a:r>
              <a:rPr lang="de-AT" dirty="0">
                <a:solidFill>
                  <a:srgbClr val="3E3E3E"/>
                </a:solidFill>
              </a:rPr>
              <a:t> </a:t>
            </a:r>
            <a:r>
              <a:rPr lang="de-AT" dirty="0" err="1">
                <a:solidFill>
                  <a:srgbClr val="3E3E3E"/>
                </a:solidFill>
              </a:rPr>
              <a:t>mE</a:t>
            </a:r>
            <a:r>
              <a:rPr lang="de-AT" dirty="0">
                <a:solidFill>
                  <a:srgbClr val="3E3E3E"/>
                </a:solidFill>
              </a:rPr>
              <a:t> vertretbar.</a:t>
            </a: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dirty="0">
                <a:solidFill>
                  <a:srgbClr val="3E3E3E"/>
                </a:solidFill>
              </a:rPr>
              <a:t>Die getroffenen Annahmen sind im Bewertungsgutachten anzugeben und zu begründen.</a:t>
            </a: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endParaRPr lang="de-AT" sz="2000" dirty="0">
              <a:solidFill>
                <a:srgbClr val="3E3E3E"/>
              </a:solidFill>
              <a:sym typeface="Wingdings 3" pitchFamily="18" charset="2"/>
            </a:endParaRPr>
          </a:p>
          <a:p>
            <a:pPr>
              <a:tabLst>
                <a:tab pos="273050" algn="l"/>
              </a:tabLst>
            </a:pPr>
            <a:endParaRPr lang="de-AT" sz="2200" dirty="0"/>
          </a:p>
          <a:p>
            <a:pPr>
              <a:tabLst>
                <a:tab pos="273050" algn="l"/>
              </a:tabLst>
            </a:pPr>
            <a:endParaRPr lang="de-AT" sz="1200" dirty="0" smtClean="0"/>
          </a:p>
          <a:p>
            <a:pPr marL="1037" lvl="2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tabLst>
                <a:tab pos="266700" algn="l"/>
              </a:tabLst>
              <a:defRPr/>
            </a:pPr>
            <a:r>
              <a:rPr lang="de-DE" sz="1200" dirty="0" smtClean="0">
                <a:solidFill>
                  <a:srgbClr val="3E3E3E"/>
                </a:solidFill>
              </a:rPr>
              <a:t>	</a:t>
            </a:r>
            <a:endParaRPr lang="de-AT" sz="1400" b="1" kern="1200" dirty="0" smtClean="0">
              <a:solidFill>
                <a:srgbClr val="3E3E3E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30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</p:spTree>
    <p:extLst>
      <p:ext uri="{BB962C8B-B14F-4D97-AF65-F5344CB8AC3E}">
        <p14:creationId xmlns:p14="http://schemas.microsoft.com/office/powerpoint/2010/main" val="20243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517048" y="5562600"/>
            <a:ext cx="7636352" cy="533400"/>
          </a:xfrm>
          <a:prstGeom prst="rect">
            <a:avLst/>
          </a:prstGeom>
          <a:solidFill>
            <a:srgbClr val="E9AD78">
              <a:alpha val="40000"/>
            </a:srgbClr>
          </a:solidFill>
          <a:ln>
            <a:solidFill>
              <a:srgbClr val="E9A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>
              <a:solidFill>
                <a:srgbClr val="3E3E3E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r>
              <a:rPr lang="de-AT" dirty="0" smtClean="0">
                <a:solidFill>
                  <a:srgbClr val="003E6B"/>
                </a:solidFill>
              </a:rPr>
              <a:t>Verwendete Literatur</a:t>
            </a:r>
            <a:br>
              <a:rPr lang="de-AT" dirty="0" smtClean="0">
                <a:solidFill>
                  <a:srgbClr val="003E6B"/>
                </a:solidFill>
              </a:rPr>
            </a:br>
            <a:r>
              <a:rPr lang="de-AT" sz="2200" dirty="0">
                <a:solidFill>
                  <a:srgbClr val="E49956"/>
                </a:solidFill>
              </a:rPr>
              <a:t/>
            </a:r>
            <a:br>
              <a:rPr lang="de-AT" sz="2200" dirty="0">
                <a:solidFill>
                  <a:srgbClr val="E49956"/>
                </a:solidFill>
              </a:rPr>
            </a:br>
            <a:r>
              <a:rPr lang="de-DE" sz="2200" dirty="0">
                <a:solidFill>
                  <a:srgbClr val="003E6B"/>
                </a:solidFill>
              </a:rPr>
              <a:t/>
            </a:r>
            <a:br>
              <a:rPr lang="de-DE" sz="2200" dirty="0">
                <a:solidFill>
                  <a:srgbClr val="003E6B"/>
                </a:solidFill>
              </a:rPr>
            </a:br>
            <a:endParaRPr lang="de-DE" sz="2200" dirty="0">
              <a:solidFill>
                <a:srgbClr val="003E6B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312752" cy="4724400"/>
          </a:xfrm>
        </p:spPr>
        <p:txBody>
          <a:bodyPr/>
          <a:lstStyle/>
          <a:p>
            <a:pPr marL="1037" lvl="2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tabLst>
                <a:tab pos="266700" algn="l"/>
              </a:tabLst>
              <a:defRPr/>
            </a:pPr>
            <a:r>
              <a:rPr lang="de-AT" sz="1700" i="1" dirty="0" err="1" smtClean="0">
                <a:solidFill>
                  <a:srgbClr val="3E3E3E"/>
                </a:solidFill>
              </a:rPr>
              <a:t>Enzinger</a:t>
            </a:r>
            <a:r>
              <a:rPr lang="de-AT" sz="1700" i="1" dirty="0" smtClean="0">
                <a:solidFill>
                  <a:srgbClr val="3E3E3E"/>
                </a:solidFill>
              </a:rPr>
              <a:t>/Kofler</a:t>
            </a:r>
            <a:r>
              <a:rPr lang="de-AT" sz="1700" dirty="0">
                <a:solidFill>
                  <a:srgbClr val="3E3E3E"/>
                </a:solidFill>
              </a:rPr>
              <a:t>, D</a:t>
            </a:r>
            <a:r>
              <a:rPr lang="de-DE" sz="1700" dirty="0" err="1">
                <a:solidFill>
                  <a:srgbClr val="3E3E3E"/>
                </a:solidFill>
              </a:rPr>
              <a:t>as</a:t>
            </a:r>
            <a:r>
              <a:rPr lang="de-DE" sz="1700" dirty="0">
                <a:solidFill>
                  <a:srgbClr val="3E3E3E"/>
                </a:solidFill>
              </a:rPr>
              <a:t> </a:t>
            </a:r>
            <a:r>
              <a:rPr lang="de-DE" sz="1700" dirty="0" err="1">
                <a:solidFill>
                  <a:srgbClr val="3E3E3E"/>
                </a:solidFill>
              </a:rPr>
              <a:t>Adjusted</a:t>
            </a:r>
            <a:r>
              <a:rPr lang="de-DE" sz="1700" dirty="0">
                <a:solidFill>
                  <a:srgbClr val="3E3E3E"/>
                </a:solidFill>
              </a:rPr>
              <a:t>-</a:t>
            </a:r>
            <a:r>
              <a:rPr lang="de-DE" sz="1700" dirty="0" err="1">
                <a:solidFill>
                  <a:srgbClr val="3E3E3E"/>
                </a:solidFill>
              </a:rPr>
              <a:t>Present</a:t>
            </a:r>
            <a:r>
              <a:rPr lang="de-DE" sz="1700" dirty="0">
                <a:solidFill>
                  <a:srgbClr val="3E3E3E"/>
                </a:solidFill>
              </a:rPr>
              <a:t>-Value </a:t>
            </a:r>
            <a:r>
              <a:rPr lang="de-AT" sz="1700" dirty="0">
                <a:solidFill>
                  <a:srgbClr val="3E3E3E"/>
                </a:solidFill>
              </a:rPr>
              <a:t>Verfahren in der Praxis, in </a:t>
            </a:r>
            <a:r>
              <a:rPr lang="de-AT" sz="1700" i="1" dirty="0">
                <a:solidFill>
                  <a:srgbClr val="3E3E3E"/>
                </a:solidFill>
              </a:rPr>
              <a:t>Königsmaier/Rabel</a:t>
            </a:r>
            <a:r>
              <a:rPr lang="de-AT" sz="1700" dirty="0">
                <a:solidFill>
                  <a:srgbClr val="3E3E3E"/>
                </a:solidFill>
              </a:rPr>
              <a:t>, </a:t>
            </a:r>
            <a:r>
              <a:rPr lang="de-DE" sz="1700" dirty="0">
                <a:solidFill>
                  <a:srgbClr val="3E3E3E"/>
                </a:solidFill>
              </a:rPr>
              <a:t>Unternehmensbewertung (FS Mandl), 2010, 195.</a:t>
            </a:r>
          </a:p>
          <a:p>
            <a:pPr marL="1037" lvl="2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tabLst>
                <a:tab pos="266700" algn="l"/>
              </a:tabLst>
              <a:defRPr/>
            </a:pPr>
            <a:r>
              <a:rPr lang="de-DE" sz="1700" i="1" dirty="0" err="1" smtClean="0">
                <a:solidFill>
                  <a:srgbClr val="3E3E3E"/>
                </a:solidFill>
              </a:rPr>
              <a:t>Enzinger</a:t>
            </a:r>
            <a:r>
              <a:rPr lang="de-DE" sz="1700" i="1" dirty="0" smtClean="0">
                <a:solidFill>
                  <a:srgbClr val="3E3E3E"/>
                </a:solidFill>
              </a:rPr>
              <a:t>/Kofler</a:t>
            </a:r>
            <a:r>
              <a:rPr lang="de-DE" sz="1700" dirty="0" smtClean="0">
                <a:solidFill>
                  <a:srgbClr val="3E3E3E"/>
                </a:solidFill>
              </a:rPr>
              <a:t>, </a:t>
            </a:r>
            <a:r>
              <a:rPr lang="de-AT" sz="1700" dirty="0" smtClean="0">
                <a:solidFill>
                  <a:srgbClr val="3E3E3E"/>
                </a:solidFill>
              </a:rPr>
              <a:t>DCF-Verfahren: Anpassung der Beta-Faktoren zur </a:t>
            </a:r>
            <a:r>
              <a:rPr lang="de-DE" sz="1700" dirty="0" smtClean="0">
                <a:solidFill>
                  <a:srgbClr val="3E3E3E"/>
                </a:solidFill>
              </a:rPr>
              <a:t>Erzielung konsistenter Bewertungsergebnisse, RWZ 2011, 52.</a:t>
            </a:r>
          </a:p>
          <a:p>
            <a:pPr marL="1037" lvl="2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tabLst>
                <a:tab pos="266700" algn="l"/>
              </a:tabLst>
              <a:defRPr/>
            </a:pPr>
            <a:r>
              <a:rPr lang="de-DE" sz="1700" i="1" dirty="0" err="1" smtClean="0">
                <a:solidFill>
                  <a:srgbClr val="3E3E3E"/>
                </a:solidFill>
              </a:rPr>
              <a:t>Enzinger</a:t>
            </a:r>
            <a:r>
              <a:rPr lang="de-DE" sz="1700" i="1" dirty="0" smtClean="0">
                <a:solidFill>
                  <a:srgbClr val="3E3E3E"/>
                </a:solidFill>
              </a:rPr>
              <a:t>/Kofler</a:t>
            </a:r>
            <a:r>
              <a:rPr lang="de-DE" sz="1700" dirty="0">
                <a:solidFill>
                  <a:srgbClr val="3E3E3E"/>
                </a:solidFill>
              </a:rPr>
              <a:t>,</a:t>
            </a:r>
            <a:r>
              <a:rPr lang="de-AT" sz="1700" dirty="0">
                <a:solidFill>
                  <a:srgbClr val="3E3E3E"/>
                </a:solidFill>
              </a:rPr>
              <a:t> Das Roll Back-Verfahren zur Unternehmensbewertung, </a:t>
            </a:r>
            <a:r>
              <a:rPr lang="de-AT" sz="1700" dirty="0" err="1">
                <a:solidFill>
                  <a:srgbClr val="3E3E3E"/>
                </a:solidFill>
              </a:rPr>
              <a:t>BewertungsPraktiker</a:t>
            </a:r>
            <a:r>
              <a:rPr lang="de-AT" sz="1700" dirty="0">
                <a:solidFill>
                  <a:srgbClr val="3E3E3E"/>
                </a:solidFill>
              </a:rPr>
              <a:t> 4/2011, 2.</a:t>
            </a:r>
          </a:p>
          <a:p>
            <a:pPr marL="1037" lvl="2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tabLst>
                <a:tab pos="266700" algn="l"/>
              </a:tabLst>
              <a:defRPr/>
            </a:pPr>
            <a:r>
              <a:rPr lang="de-DE" sz="1700" i="1" dirty="0" err="1" smtClean="0">
                <a:solidFill>
                  <a:srgbClr val="3E3E3E"/>
                </a:solidFill>
              </a:rPr>
              <a:t>Enzinger</a:t>
            </a:r>
            <a:r>
              <a:rPr lang="de-DE" sz="1700" i="1" dirty="0" smtClean="0">
                <a:solidFill>
                  <a:srgbClr val="3E3E3E"/>
                </a:solidFill>
              </a:rPr>
              <a:t>/Pellet/Leitner</a:t>
            </a:r>
            <a:r>
              <a:rPr lang="de-DE" sz="1700" dirty="0" smtClean="0">
                <a:solidFill>
                  <a:srgbClr val="3E3E3E"/>
                </a:solidFill>
              </a:rPr>
              <a:t>, </a:t>
            </a:r>
            <a:r>
              <a:rPr lang="de-DE" sz="1700" dirty="0" err="1" smtClean="0">
                <a:solidFill>
                  <a:srgbClr val="3E3E3E"/>
                </a:solidFill>
              </a:rPr>
              <a:t>Debt</a:t>
            </a:r>
            <a:r>
              <a:rPr lang="de-DE" sz="1700" dirty="0" smtClean="0">
                <a:solidFill>
                  <a:srgbClr val="3E3E3E"/>
                </a:solidFill>
              </a:rPr>
              <a:t> Beta und Konsistenz der Bewertungsergebnisse, RWZ 2014/49, 211.</a:t>
            </a:r>
          </a:p>
          <a:p>
            <a:pPr marL="1037" lvl="2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tabLst>
                <a:tab pos="266700" algn="l"/>
              </a:tabLst>
              <a:defRPr/>
            </a:pPr>
            <a:r>
              <a:rPr lang="de-DE" sz="1700" i="1" dirty="0" err="1" smtClean="0">
                <a:solidFill>
                  <a:srgbClr val="3E3E3E"/>
                </a:solidFill>
              </a:rPr>
              <a:t>Enzinger</a:t>
            </a:r>
            <a:r>
              <a:rPr lang="de-DE" sz="1700" i="1" dirty="0" smtClean="0">
                <a:solidFill>
                  <a:srgbClr val="3E3E3E"/>
                </a:solidFill>
              </a:rPr>
              <a:t>/Pellet/Leitner</a:t>
            </a:r>
            <a:r>
              <a:rPr lang="de-DE" sz="1700" dirty="0" smtClean="0">
                <a:solidFill>
                  <a:srgbClr val="3E3E3E"/>
                </a:solidFill>
              </a:rPr>
              <a:t>, Der Wertabschlag </a:t>
            </a:r>
            <a:r>
              <a:rPr lang="de-DE" sz="1700" dirty="0" err="1" smtClean="0">
                <a:solidFill>
                  <a:srgbClr val="3E3E3E"/>
                </a:solidFill>
              </a:rPr>
              <a:t>Credit</a:t>
            </a:r>
            <a:r>
              <a:rPr lang="de-DE" sz="1700" dirty="0" smtClean="0">
                <a:solidFill>
                  <a:srgbClr val="3E3E3E"/>
                </a:solidFill>
              </a:rPr>
              <a:t> </a:t>
            </a:r>
            <a:r>
              <a:rPr lang="de-DE" sz="1700" dirty="0" err="1" smtClean="0">
                <a:solidFill>
                  <a:srgbClr val="3E3E3E"/>
                </a:solidFill>
              </a:rPr>
              <a:t>Spread</a:t>
            </a:r>
            <a:r>
              <a:rPr lang="de-DE" sz="1700" dirty="0" smtClean="0">
                <a:solidFill>
                  <a:srgbClr val="3E3E3E"/>
                </a:solidFill>
              </a:rPr>
              <a:t> (WACS) beim APV-Verfahren, BewertungsPraktiker 2014, 114.</a:t>
            </a:r>
          </a:p>
          <a:p>
            <a:pPr marL="1037" lvl="2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tabLst>
                <a:tab pos="266700" algn="l"/>
              </a:tabLst>
              <a:defRPr/>
            </a:pPr>
            <a:r>
              <a:rPr lang="de-DE" sz="1700" i="1" dirty="0" err="1" smtClean="0">
                <a:solidFill>
                  <a:srgbClr val="3E3E3E"/>
                </a:solidFill>
              </a:rPr>
              <a:t>Enzinger</a:t>
            </a:r>
            <a:r>
              <a:rPr lang="de-DE" sz="1700" i="1" dirty="0" smtClean="0">
                <a:solidFill>
                  <a:srgbClr val="3E3E3E"/>
                </a:solidFill>
              </a:rPr>
              <a:t>/Mandl</a:t>
            </a:r>
            <a:r>
              <a:rPr lang="de-DE" sz="1700" dirty="0">
                <a:solidFill>
                  <a:srgbClr val="3E3E3E"/>
                </a:solidFill>
              </a:rPr>
              <a:t>, Das </a:t>
            </a:r>
            <a:r>
              <a:rPr lang="de-DE" sz="1700" dirty="0" err="1">
                <a:solidFill>
                  <a:srgbClr val="3E3E3E"/>
                </a:solidFill>
              </a:rPr>
              <a:t>Debt</a:t>
            </a:r>
            <a:r>
              <a:rPr lang="de-DE" sz="1700" dirty="0">
                <a:solidFill>
                  <a:srgbClr val="3E3E3E"/>
                </a:solidFill>
              </a:rPr>
              <a:t> Beta nach dem Fachgutachten KFS/BW 1, RWZ 2015/46, 168.</a:t>
            </a:r>
          </a:p>
          <a:p>
            <a:pPr marL="1037" lvl="2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tabLst>
                <a:tab pos="266700" algn="l"/>
              </a:tabLst>
              <a:defRPr/>
            </a:pPr>
            <a:r>
              <a:rPr lang="de-DE" sz="1700" dirty="0" smtClean="0">
                <a:solidFill>
                  <a:srgbClr val="3E3E3E"/>
                </a:solidFill>
              </a:rPr>
              <a:t>Empfehlung der Arbeitsgruppe Unternehmensbewertung des Fachsenats für Betriebswirtschaft und Organisation zur Berücksichtigung eines </a:t>
            </a:r>
            <a:r>
              <a:rPr lang="de-DE" sz="1700" dirty="0" err="1" smtClean="0">
                <a:solidFill>
                  <a:srgbClr val="3E3E3E"/>
                </a:solidFill>
              </a:rPr>
              <a:t>Debt</a:t>
            </a:r>
            <a:r>
              <a:rPr lang="de-DE" sz="1700" dirty="0" smtClean="0">
                <a:solidFill>
                  <a:srgbClr val="3E3E3E"/>
                </a:solidFill>
              </a:rPr>
              <a:t> Beta, RWZ 2015/47, 175.</a:t>
            </a:r>
          </a:p>
          <a:p>
            <a:pPr marL="1037" lvl="2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tabLst>
                <a:tab pos="266700" algn="l"/>
              </a:tabLst>
              <a:defRPr/>
            </a:pPr>
            <a:endParaRPr lang="de-DE" sz="1400" dirty="0" smtClean="0">
              <a:solidFill>
                <a:srgbClr val="3E3E3E"/>
              </a:solidFill>
              <a:sym typeface="Wingdings 3"/>
            </a:endParaRPr>
          </a:p>
          <a:p>
            <a:pPr marL="1037" lvl="2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tabLst>
                <a:tab pos="266700" algn="l"/>
              </a:tabLst>
              <a:defRPr/>
            </a:pPr>
            <a:r>
              <a:rPr lang="de-DE" sz="1400" dirty="0" smtClean="0">
                <a:solidFill>
                  <a:srgbClr val="3E3E3E"/>
                </a:solidFill>
                <a:sym typeface="Wingdings 3"/>
              </a:rPr>
              <a:t>Sämtliche </a:t>
            </a:r>
            <a:r>
              <a:rPr lang="de-DE" sz="1400" dirty="0">
                <a:solidFill>
                  <a:srgbClr val="3E3E3E"/>
                </a:solidFill>
                <a:sym typeface="Wingdings 3"/>
              </a:rPr>
              <a:t>Beiträge stehen als </a:t>
            </a:r>
            <a:r>
              <a:rPr lang="de-DE" sz="1400" dirty="0" err="1">
                <a:solidFill>
                  <a:srgbClr val="3E3E3E"/>
                </a:solidFill>
                <a:sym typeface="Wingdings 3"/>
              </a:rPr>
              <a:t>download</a:t>
            </a:r>
            <a:r>
              <a:rPr lang="de-DE" sz="1400" dirty="0">
                <a:solidFill>
                  <a:srgbClr val="3E3E3E"/>
                </a:solidFill>
                <a:sym typeface="Wingdings 3"/>
              </a:rPr>
              <a:t> auf </a:t>
            </a:r>
            <a:r>
              <a:rPr lang="de-DE" sz="1400" dirty="0" smtClean="0">
                <a:solidFill>
                  <a:srgbClr val="3E3E3E"/>
                </a:solidFill>
                <a:sym typeface="Wingdings 3"/>
                <a:hlinkClick r:id="rId2"/>
              </a:rPr>
              <a:t>www.rabelpartner.at</a:t>
            </a:r>
            <a:r>
              <a:rPr lang="de-DE" sz="1400" dirty="0" smtClean="0">
                <a:solidFill>
                  <a:srgbClr val="3E3E3E"/>
                </a:solidFill>
                <a:sym typeface="Wingdings 3"/>
              </a:rPr>
              <a:t> (Menüpunkt</a:t>
            </a:r>
            <a:r>
              <a:rPr lang="de-DE" sz="1400" dirty="0">
                <a:solidFill>
                  <a:srgbClr val="3E3E3E"/>
                </a:solidFill>
                <a:sym typeface="Wingdings 3"/>
              </a:rPr>
              <a:t>: Service) zur Verfügung.</a:t>
            </a:r>
            <a:endParaRPr lang="de-DE" sz="1400" dirty="0">
              <a:solidFill>
                <a:srgbClr val="3E3E3E"/>
              </a:solidFill>
            </a:endParaRP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AT" sz="2000" dirty="0">
              <a:solidFill>
                <a:srgbClr val="3E3E3E"/>
              </a:solidFill>
              <a:sym typeface="Wingdings 3" pitchFamily="18" charset="2"/>
            </a:endParaRPr>
          </a:p>
          <a:p>
            <a:pPr>
              <a:tabLst>
                <a:tab pos="273050" algn="l"/>
              </a:tabLst>
            </a:pPr>
            <a:endParaRPr lang="de-AT" sz="2200" dirty="0"/>
          </a:p>
          <a:p>
            <a:pPr>
              <a:tabLst>
                <a:tab pos="273050" algn="l"/>
              </a:tabLst>
            </a:pPr>
            <a:endParaRPr lang="de-AT" sz="1200" dirty="0" smtClean="0"/>
          </a:p>
          <a:p>
            <a:pPr marL="1037" lvl="2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tabLst>
                <a:tab pos="266700" algn="l"/>
              </a:tabLst>
              <a:defRPr/>
            </a:pPr>
            <a:r>
              <a:rPr lang="de-DE" sz="1200" dirty="0" smtClean="0">
                <a:solidFill>
                  <a:srgbClr val="3E3E3E"/>
                </a:solidFill>
              </a:rPr>
              <a:t>	</a:t>
            </a:r>
            <a:endParaRPr lang="de-AT" sz="1400" b="1" kern="1200" dirty="0" smtClean="0">
              <a:solidFill>
                <a:srgbClr val="3E3E3E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31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</p:spTree>
    <p:extLst>
      <p:ext uri="{BB962C8B-B14F-4D97-AF65-F5344CB8AC3E}">
        <p14:creationId xmlns:p14="http://schemas.microsoft.com/office/powerpoint/2010/main" val="3467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r>
              <a:rPr lang="de-AT" dirty="0" smtClean="0">
                <a:solidFill>
                  <a:srgbClr val="003E6B"/>
                </a:solidFill>
              </a:rPr>
              <a:t>Nomenklatur</a:t>
            </a:r>
            <a:br>
              <a:rPr lang="de-AT" dirty="0" smtClean="0">
                <a:solidFill>
                  <a:srgbClr val="003E6B"/>
                </a:solidFill>
              </a:rPr>
            </a:br>
            <a:r>
              <a:rPr lang="de-AT" sz="2200" dirty="0">
                <a:solidFill>
                  <a:srgbClr val="E49956"/>
                </a:solidFill>
              </a:rPr>
              <a:t/>
            </a:r>
            <a:br>
              <a:rPr lang="de-AT" sz="2200" dirty="0">
                <a:solidFill>
                  <a:srgbClr val="E49956"/>
                </a:solidFill>
              </a:rPr>
            </a:br>
            <a:r>
              <a:rPr lang="de-DE" sz="2200" dirty="0">
                <a:solidFill>
                  <a:srgbClr val="003E6B"/>
                </a:solidFill>
              </a:rPr>
              <a:t/>
            </a:r>
            <a:br>
              <a:rPr lang="de-DE" sz="2200" dirty="0">
                <a:solidFill>
                  <a:srgbClr val="003E6B"/>
                </a:solidFill>
              </a:rPr>
            </a:br>
            <a:endParaRPr lang="de-DE" sz="2200" dirty="0">
              <a:solidFill>
                <a:srgbClr val="003E6B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312752" cy="4724400"/>
          </a:xfrm>
        </p:spPr>
        <p:txBody>
          <a:bodyPr/>
          <a:lstStyle/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endParaRPr lang="de-AT" sz="2000" dirty="0">
              <a:solidFill>
                <a:srgbClr val="3E3E3E"/>
              </a:solidFill>
              <a:sym typeface="Wingdings 3" pitchFamily="18" charset="2"/>
            </a:endParaRPr>
          </a:p>
          <a:p>
            <a:pPr>
              <a:tabLst>
                <a:tab pos="273050" algn="l"/>
              </a:tabLst>
            </a:pPr>
            <a:endParaRPr lang="de-AT" sz="2200" dirty="0"/>
          </a:p>
          <a:p>
            <a:pPr>
              <a:tabLst>
                <a:tab pos="273050" algn="l"/>
              </a:tabLst>
            </a:pPr>
            <a:endParaRPr lang="de-AT" sz="1200" dirty="0" smtClean="0"/>
          </a:p>
          <a:p>
            <a:pPr marL="1037" lvl="2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tabLst>
                <a:tab pos="266700" algn="l"/>
              </a:tabLst>
              <a:defRPr/>
            </a:pPr>
            <a:r>
              <a:rPr lang="de-DE" sz="1200" dirty="0" smtClean="0">
                <a:solidFill>
                  <a:srgbClr val="3E3E3E"/>
                </a:solidFill>
              </a:rPr>
              <a:t>	</a:t>
            </a:r>
            <a:endParaRPr lang="de-AT" sz="1400" b="1" kern="1200" dirty="0" smtClean="0">
              <a:solidFill>
                <a:srgbClr val="3E3E3E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32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140620"/>
            <a:ext cx="7944812" cy="500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r>
              <a:rPr lang="de-AT" dirty="0" smtClean="0">
                <a:solidFill>
                  <a:srgbClr val="003E6B"/>
                </a:solidFill>
              </a:rPr>
              <a:t>Anhang</a:t>
            </a:r>
            <a:br>
              <a:rPr lang="de-AT" dirty="0" smtClean="0">
                <a:solidFill>
                  <a:srgbClr val="003E6B"/>
                </a:solidFill>
              </a:rPr>
            </a:br>
            <a:r>
              <a:rPr lang="de-AT" sz="2200" dirty="0">
                <a:solidFill>
                  <a:srgbClr val="E49956"/>
                </a:solidFill>
              </a:rPr>
              <a:t/>
            </a:r>
            <a:br>
              <a:rPr lang="de-AT" sz="2200" dirty="0">
                <a:solidFill>
                  <a:srgbClr val="E49956"/>
                </a:solidFill>
              </a:rPr>
            </a:br>
            <a:r>
              <a:rPr lang="de-DE" sz="2200" dirty="0">
                <a:solidFill>
                  <a:srgbClr val="003E6B"/>
                </a:solidFill>
              </a:rPr>
              <a:t/>
            </a:r>
            <a:br>
              <a:rPr lang="de-DE" sz="2200" dirty="0">
                <a:solidFill>
                  <a:srgbClr val="003E6B"/>
                </a:solidFill>
              </a:rPr>
            </a:br>
            <a:endParaRPr lang="de-DE" sz="2200" dirty="0">
              <a:solidFill>
                <a:srgbClr val="003E6B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33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558" y="761999"/>
            <a:ext cx="7864642" cy="523103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04800" y="6019800"/>
            <a:ext cx="281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rgbClr val="685040"/>
                </a:solidFill>
              </a:rPr>
              <a:t>Quelle: </a:t>
            </a:r>
            <a:r>
              <a:rPr lang="de-AT" dirty="0" err="1" smtClean="0">
                <a:solidFill>
                  <a:srgbClr val="685040"/>
                </a:solidFill>
              </a:rPr>
              <a:t>Enzinger</a:t>
            </a:r>
            <a:r>
              <a:rPr lang="de-AT" dirty="0" smtClean="0">
                <a:solidFill>
                  <a:srgbClr val="685040"/>
                </a:solidFill>
              </a:rPr>
              <a:t>/Kofler, </a:t>
            </a:r>
            <a:r>
              <a:rPr lang="de-AT" dirty="0" err="1" smtClean="0">
                <a:solidFill>
                  <a:srgbClr val="685040"/>
                </a:solidFill>
              </a:rPr>
              <a:t>BwP</a:t>
            </a:r>
            <a:r>
              <a:rPr lang="de-AT" dirty="0" smtClean="0">
                <a:solidFill>
                  <a:srgbClr val="685040"/>
                </a:solidFill>
              </a:rPr>
              <a:t> 4/2011, S. 2ff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178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/>
          <p:cNvSpPr txBox="1">
            <a:spLocks/>
          </p:cNvSpPr>
          <p:nvPr/>
        </p:nvSpPr>
        <p:spPr>
          <a:xfrm>
            <a:off x="3204825" y="979200"/>
            <a:ext cx="5778454" cy="40500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spc="-82" dirty="0" smtClean="0"/>
              <a:t>MMag. Ale</a:t>
            </a:r>
            <a:r>
              <a:rPr lang="de-DE" sz="1800" b="1" spc="-3" dirty="0" smtClean="0"/>
              <a:t>xander Enzinger, CVA</a:t>
            </a:r>
            <a:endParaRPr lang="de-DE" sz="1800" b="1" spc="-38" dirty="0"/>
          </a:p>
          <a:p>
            <a:pPr marR="518934" indent="6735" fontAlgn="base">
              <a:lnSpc>
                <a:spcPct val="111100"/>
              </a:lnSpc>
              <a:spcBef>
                <a:spcPct val="20000"/>
              </a:spcBef>
              <a:spcAft>
                <a:spcPct val="0"/>
              </a:spcAft>
              <a:tabLst>
                <a:tab pos="215194" algn="l"/>
              </a:tabLst>
              <a:defRPr/>
            </a:pPr>
            <a:r>
              <a:rPr lang="de-DE" sz="1600" spc="-6" dirty="0"/>
              <a:t>Wirtschaftsprüfer und Steuerberater, </a:t>
            </a:r>
            <a:r>
              <a:rPr lang="de-DE" sz="1600" spc="-6" dirty="0" smtClean="0"/>
              <a:t>Unternehmensberater, </a:t>
            </a:r>
            <a:br>
              <a:rPr lang="de-DE" sz="1600" spc="-6" dirty="0" smtClean="0"/>
            </a:br>
            <a:r>
              <a:rPr lang="de-AT" sz="1600" spc="-6" dirty="0" smtClean="0"/>
              <a:t>Allgemein </a:t>
            </a:r>
            <a:r>
              <a:rPr lang="de-AT" sz="1600" spc="-6" dirty="0"/>
              <a:t>beeideter und </a:t>
            </a:r>
            <a:r>
              <a:rPr lang="de-AT" sz="1600" spc="-6" dirty="0" smtClean="0"/>
              <a:t>gerichtlich zertifizierter Sachverständiger</a:t>
            </a:r>
            <a:endParaRPr lang="de-AT" sz="1600" spc="-6" dirty="0"/>
          </a:p>
          <a:p>
            <a:pPr marR="518934" indent="6735">
              <a:lnSpc>
                <a:spcPct val="111100"/>
              </a:lnSpc>
            </a:pPr>
            <a:r>
              <a:rPr lang="de-DE" sz="1600" spc="-6" dirty="0" smtClean="0"/>
              <a:t>Geschäftsführender </a:t>
            </a:r>
            <a:r>
              <a:rPr lang="de-DE" sz="1600" spc="-12" dirty="0" smtClean="0"/>
              <a:t>Gesellschafter</a:t>
            </a:r>
          </a:p>
          <a:p>
            <a:pPr marR="518934" indent="6735">
              <a:lnSpc>
                <a:spcPct val="111100"/>
              </a:lnSpc>
            </a:pPr>
            <a:endParaRPr lang="de-DE" sz="1600" spc="-12" dirty="0" smtClean="0"/>
          </a:p>
          <a:p>
            <a:r>
              <a:rPr lang="en-US" sz="1600" b="1" spc="-3" dirty="0" smtClean="0"/>
              <a:t>Rabel &amp; Partner GmbH</a:t>
            </a:r>
          </a:p>
          <a:p>
            <a:r>
              <a:rPr lang="en-US" sz="1600" b="1" spc="-3" dirty="0" err="1" smtClean="0"/>
              <a:t>Wirtschaftsprüfungs</a:t>
            </a:r>
            <a:r>
              <a:rPr lang="en-US" sz="1600" b="1" spc="-3" dirty="0" smtClean="0"/>
              <a:t>- und </a:t>
            </a:r>
            <a:r>
              <a:rPr lang="en-US" sz="1600" b="1" spc="-3" dirty="0" err="1" smtClean="0"/>
              <a:t>Steuerberatungsgesellschaft</a:t>
            </a:r>
            <a:endParaRPr lang="en-US" sz="1600" b="1" spc="-3" dirty="0" smtClean="0"/>
          </a:p>
          <a:p>
            <a:pPr marL="12700"/>
            <a:r>
              <a:rPr lang="en-US" sz="1600" spc="-3" dirty="0" err="1" smtClean="0"/>
              <a:t>Hallerschloßstraße</a:t>
            </a:r>
            <a:r>
              <a:rPr lang="en-US" sz="1600" spc="-3" dirty="0" smtClean="0"/>
              <a:t> 1, A-8010 Graz</a:t>
            </a:r>
          </a:p>
          <a:p>
            <a:pPr marR="133569"/>
            <a:endParaRPr lang="de-DE" sz="1600" dirty="0" smtClean="0">
              <a:solidFill>
                <a:schemeClr val="tx1"/>
              </a:solidFill>
            </a:endParaRPr>
          </a:p>
          <a:p>
            <a:pPr marR="133569"/>
            <a:r>
              <a:rPr lang="de-DE" sz="1600" dirty="0" smtClean="0">
                <a:solidFill>
                  <a:schemeClr val="tx1"/>
                </a:solidFill>
              </a:rPr>
              <a:t>+43 316 3171</a:t>
            </a:r>
            <a:r>
              <a:rPr lang="de-DE" sz="1600" spc="-3" dirty="0" smtClean="0"/>
              <a:t>-</a:t>
            </a:r>
            <a:r>
              <a:rPr lang="de-DE" sz="1600" dirty="0" smtClean="0">
                <a:solidFill>
                  <a:schemeClr val="tx1"/>
                </a:solidFill>
              </a:rPr>
              <a:t>400</a:t>
            </a:r>
          </a:p>
          <a:p>
            <a:pPr>
              <a:spcBef>
                <a:spcPts val="138"/>
              </a:spcBef>
            </a:pPr>
            <a:r>
              <a:rPr lang="de-DE" sz="1600" spc="-9" dirty="0" smtClean="0">
                <a:hlinkClick r:id="rId2"/>
              </a:rPr>
              <a:t>alexander.enzinger@rabelpartner.at</a:t>
            </a:r>
            <a:endParaRPr lang="de-DE" sz="1600" spc="-9" dirty="0" smtClean="0"/>
          </a:p>
          <a:p>
            <a:pPr>
              <a:spcBef>
                <a:spcPts val="138"/>
              </a:spcBef>
            </a:pPr>
            <a:endParaRPr lang="de-DE" sz="1600" spc="-9" dirty="0">
              <a:solidFill>
                <a:schemeClr val="tx1"/>
              </a:solidFill>
            </a:endParaRPr>
          </a:p>
          <a:p>
            <a:pPr>
              <a:spcBef>
                <a:spcPts val="138"/>
              </a:spcBef>
            </a:pPr>
            <a:r>
              <a:rPr lang="de-DE" sz="1600" b="1" u="sng" spc="-9" dirty="0" smtClean="0"/>
              <a:t>www.rabelpartner.at</a:t>
            </a:r>
            <a:endParaRPr lang="de-DE" sz="1600" b="1" u="sng" dirty="0" smtClean="0">
              <a:solidFill>
                <a:schemeClr val="tx1"/>
              </a:solidFill>
            </a:endParaRPr>
          </a:p>
          <a:p>
            <a:pPr>
              <a:spcBef>
                <a:spcPts val="27"/>
              </a:spcBef>
            </a:pPr>
            <a:endParaRPr lang="de-DE" sz="1400" dirty="0" smtClean="0">
              <a:latin typeface="Times New Roman"/>
              <a:cs typeface="Times New Roman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43355"/>
            <a:ext cx="1624278" cy="1619249"/>
          </a:xfrm>
          <a:prstGeom prst="rect">
            <a:avLst/>
          </a:prstGeom>
        </p:spPr>
      </p:pic>
      <p:sp>
        <p:nvSpPr>
          <p:cNvPr id="6" name="bk object 16"/>
          <p:cNvSpPr/>
          <p:nvPr/>
        </p:nvSpPr>
        <p:spPr>
          <a:xfrm>
            <a:off x="0" y="6319801"/>
            <a:ext cx="9906000" cy="553900"/>
          </a:xfrm>
          <a:custGeom>
            <a:avLst/>
            <a:gdLst/>
            <a:ahLst/>
            <a:cxnLst/>
            <a:rect l="l" t="t" r="r" b="b"/>
            <a:pathLst>
              <a:path w="16256000" h="1092200">
                <a:moveTo>
                  <a:pt x="0" y="1092200"/>
                </a:moveTo>
                <a:lnTo>
                  <a:pt x="16256000" y="1092200"/>
                </a:lnTo>
                <a:lnTo>
                  <a:pt x="16256000" y="0"/>
                </a:lnTo>
                <a:lnTo>
                  <a:pt x="0" y="0"/>
                </a:lnTo>
                <a:lnTo>
                  <a:pt x="0" y="1092200"/>
                </a:lnTo>
                <a:close/>
              </a:path>
            </a:pathLst>
          </a:custGeom>
          <a:solidFill>
            <a:srgbClr val="003E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00381" y="6496038"/>
            <a:ext cx="1143000" cy="217236"/>
          </a:xfrm>
          <a:prstGeom prst="rect">
            <a:avLst/>
          </a:prstGeom>
        </p:spPr>
      </p:pic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0740F6-C21F-4357-86DA-36A2C39502BB}" type="slidenum">
              <a:rPr lang="de-DE" smtClean="0">
                <a:solidFill>
                  <a:schemeClr val="bg1"/>
                </a:solidFill>
              </a:rPr>
              <a:pPr/>
              <a:t>34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83279" y="228600"/>
            <a:ext cx="56010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312738" algn="l"/>
              </a:tabLst>
            </a:pPr>
            <a:r>
              <a:rPr lang="de-DE" dirty="0" smtClean="0">
                <a:solidFill>
                  <a:srgbClr val="003E6B"/>
                </a:solidFill>
              </a:rPr>
              <a:t>1. Wahl des DCF-Verfahrens</a:t>
            </a:r>
            <a:r>
              <a:rPr lang="de-AT" sz="2200" dirty="0">
                <a:solidFill>
                  <a:srgbClr val="E49956"/>
                </a:solidFill>
              </a:rPr>
              <a:t/>
            </a:r>
            <a:br>
              <a:rPr lang="de-AT" sz="2200" dirty="0">
                <a:solidFill>
                  <a:srgbClr val="E49956"/>
                </a:solidFill>
              </a:rPr>
            </a:br>
            <a:r>
              <a:rPr lang="de-DE" sz="2200" dirty="0">
                <a:solidFill>
                  <a:srgbClr val="003E6B"/>
                </a:solidFill>
              </a:rPr>
              <a:t/>
            </a:r>
            <a:br>
              <a:rPr lang="de-DE" sz="2200" dirty="0">
                <a:solidFill>
                  <a:srgbClr val="003E6B"/>
                </a:solidFill>
              </a:rPr>
            </a:br>
            <a:endParaRPr lang="de-DE" sz="2200" dirty="0">
              <a:solidFill>
                <a:srgbClr val="003E6B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160352" cy="4724400"/>
          </a:xfrm>
        </p:spPr>
        <p:txBody>
          <a:bodyPr/>
          <a:lstStyle/>
          <a:p>
            <a:pPr marL="286787" lvl="2" indent="-285750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200" b="1" dirty="0" smtClean="0">
                <a:solidFill>
                  <a:srgbClr val="3E3E3E"/>
                </a:solidFill>
              </a:rPr>
              <a:t>„Klassischer“ Equity Approach in der ewigen Rente:</a:t>
            </a:r>
            <a:endParaRPr lang="de-AT" sz="2200" b="1" dirty="0">
              <a:solidFill>
                <a:srgbClr val="3E3E3E"/>
              </a:solidFill>
            </a:endParaRPr>
          </a:p>
          <a:p>
            <a:pPr marL="1037" lvl="2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tabLst>
                <a:tab pos="266700" algn="l"/>
              </a:tabLst>
              <a:defRPr/>
            </a:pPr>
            <a:endParaRPr lang="de-AT" sz="2000" dirty="0" smtClean="0">
              <a:solidFill>
                <a:srgbClr val="3E3E3E"/>
              </a:solidFill>
            </a:endParaRPr>
          </a:p>
          <a:p>
            <a:pPr marL="286787" lvl="2" indent="-285750" algn="just" defTabSz="735013" eaLnBrk="0" hangingPunct="0">
              <a:spcBef>
                <a:spcPts val="1200"/>
              </a:spcBef>
              <a:spcAft>
                <a:spcPts val="600"/>
              </a:spcAft>
              <a:buClr>
                <a:srgbClr val="786860"/>
              </a:buClr>
              <a:buSzPct val="70000"/>
              <a:tabLst>
                <a:tab pos="266700" algn="l"/>
              </a:tabLst>
              <a:defRPr/>
            </a:pPr>
            <a:endParaRPr lang="de-AT" sz="1200" dirty="0">
              <a:solidFill>
                <a:srgbClr val="3E3E3E"/>
              </a:solidFill>
            </a:endParaRPr>
          </a:p>
          <a:p>
            <a:pPr marL="286787" lvl="2" indent="-285750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endParaRPr lang="de-AT" sz="1200" dirty="0" smtClean="0">
              <a:solidFill>
                <a:srgbClr val="3E3E3E"/>
              </a:solidFill>
            </a:endParaRPr>
          </a:p>
          <a:p>
            <a:pPr marL="286787" lvl="2" indent="-285750" algn="just" defTabSz="735013" eaLnBrk="0" hangingPunct="0">
              <a:spcBef>
                <a:spcPts val="1200"/>
              </a:spcBef>
              <a:spcAft>
                <a:spcPts val="600"/>
              </a:spcAft>
              <a:buClr>
                <a:srgbClr val="786860"/>
              </a:buClr>
              <a:buSzPct val="70000"/>
              <a:tabLst>
                <a:tab pos="266700" algn="l"/>
              </a:tabLst>
              <a:defRPr/>
            </a:pPr>
            <a:endParaRPr lang="de-AT" sz="2800" dirty="0" smtClean="0">
              <a:solidFill>
                <a:srgbClr val="3E3E3E"/>
              </a:solidFill>
            </a:endParaRPr>
          </a:p>
          <a:p>
            <a:pPr marL="286787" lvl="2" indent="-285750" algn="just" defTabSz="735013" eaLnBrk="0" hangingPunct="0">
              <a:spcBef>
                <a:spcPts val="12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200" b="1" dirty="0" smtClean="0">
                <a:solidFill>
                  <a:srgbClr val="3E3E3E"/>
                </a:solidFill>
              </a:rPr>
              <a:t>Roll-Back Ansatz des Equity Approachs</a:t>
            </a:r>
            <a:endParaRPr lang="de-AT" sz="2200" b="1" dirty="0">
              <a:solidFill>
                <a:srgbClr val="3E3E3E"/>
              </a:solidFill>
            </a:endParaRPr>
          </a:p>
          <a:p>
            <a:pPr marL="286787" lvl="2" indent="-285750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endParaRPr lang="de-AT" sz="2000" dirty="0">
              <a:solidFill>
                <a:srgbClr val="3E3E3E"/>
              </a:solidFill>
            </a:endParaRPr>
          </a:p>
          <a:p>
            <a:pPr marL="1037" lvl="2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tabLst>
                <a:tab pos="266700" algn="l"/>
              </a:tabLst>
              <a:defRPr/>
            </a:pPr>
            <a:endParaRPr lang="de-AT" sz="2000" dirty="0" smtClean="0">
              <a:solidFill>
                <a:srgbClr val="3E3E3E"/>
              </a:solidFill>
            </a:endParaRPr>
          </a:p>
          <a:p>
            <a:pPr marL="1037" lvl="2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tabLst>
                <a:tab pos="266700" algn="l"/>
              </a:tabLst>
              <a:defRPr/>
            </a:pPr>
            <a:endParaRPr lang="de-AT" sz="2000" dirty="0" smtClean="0">
              <a:solidFill>
                <a:srgbClr val="3E3E3E"/>
              </a:solidFill>
            </a:endParaRPr>
          </a:p>
          <a:p>
            <a:pPr marL="1037" lvl="2" algn="just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tabLst>
                <a:tab pos="266700" algn="l"/>
              </a:tabLst>
              <a:defRPr/>
            </a:pPr>
            <a:endParaRPr lang="de-AT" sz="2000" dirty="0">
              <a:solidFill>
                <a:srgbClr val="3E3E3E"/>
              </a:solidFill>
            </a:endParaRP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endParaRPr lang="de-AT" sz="2000" dirty="0">
              <a:solidFill>
                <a:srgbClr val="3E3E3E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4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538081" y="3020421"/>
            <a:ext cx="2088691" cy="64441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sp>
        <p:nvSpPr>
          <p:cNvPr id="14" name="Abgerundetes Rechteck 13"/>
          <p:cNvSpPr/>
          <p:nvPr/>
        </p:nvSpPr>
        <p:spPr>
          <a:xfrm>
            <a:off x="2943740" y="4474573"/>
            <a:ext cx="2085459" cy="31938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sp>
        <p:nvSpPr>
          <p:cNvPr id="16" name="Abgerundetes Rechteck 15"/>
          <p:cNvSpPr/>
          <p:nvPr/>
        </p:nvSpPr>
        <p:spPr>
          <a:xfrm>
            <a:off x="3962400" y="5394014"/>
            <a:ext cx="2133599" cy="39558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sp>
        <p:nvSpPr>
          <p:cNvPr id="18" name="Textfeld 17"/>
          <p:cNvSpPr txBox="1"/>
          <p:nvPr/>
        </p:nvSpPr>
        <p:spPr>
          <a:xfrm>
            <a:off x="7315200" y="201725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rgbClr val="000000"/>
                </a:solidFill>
              </a:rPr>
              <a:t>(</a:t>
            </a:r>
            <a:r>
              <a:rPr lang="de-AT" sz="1400" dirty="0" smtClean="0">
                <a:solidFill>
                  <a:srgbClr val="000000"/>
                </a:solidFill>
              </a:rPr>
              <a:t>Harris/</a:t>
            </a:r>
            <a:r>
              <a:rPr lang="de-AT" sz="1400" dirty="0" err="1" smtClean="0">
                <a:solidFill>
                  <a:srgbClr val="000000"/>
                </a:solidFill>
              </a:rPr>
              <a:t>Pringle</a:t>
            </a:r>
            <a:r>
              <a:rPr lang="de-AT" sz="1400" dirty="0" smtClean="0">
                <a:solidFill>
                  <a:srgbClr val="000000"/>
                </a:solidFill>
              </a:rPr>
              <a:t>)</a:t>
            </a:r>
            <a:endParaRPr lang="de-AT" sz="1400" dirty="0">
              <a:solidFill>
                <a:srgbClr val="00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324600" y="3962400"/>
            <a:ext cx="3276600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AT" sz="1800" dirty="0" smtClean="0">
                <a:solidFill>
                  <a:srgbClr val="000000"/>
                </a:solidFill>
              </a:rPr>
              <a:t>Diskontierung mit </a:t>
            </a:r>
            <a:r>
              <a:rPr lang="de-AT" sz="1800" b="1" dirty="0" err="1" smtClean="0">
                <a:solidFill>
                  <a:srgbClr val="000000"/>
                </a:solidFill>
              </a:rPr>
              <a:t>r</a:t>
            </a:r>
            <a:r>
              <a:rPr lang="de-AT" sz="1800" b="1" baseline="-25000" dirty="0" err="1" smtClean="0">
                <a:solidFill>
                  <a:srgbClr val="000000"/>
                </a:solidFill>
              </a:rPr>
              <a:t>EKu</a:t>
            </a:r>
            <a:r>
              <a:rPr lang="de-AT" sz="1800" dirty="0" smtClean="0">
                <a:solidFill>
                  <a:srgbClr val="00000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de-AT" sz="1800" dirty="0" smtClean="0">
                <a:solidFill>
                  <a:srgbClr val="000000"/>
                </a:solidFill>
              </a:rPr>
              <a:t> Kein </a:t>
            </a:r>
            <a:r>
              <a:rPr lang="de-AT" sz="1800" dirty="0" err="1" smtClean="0">
                <a:solidFill>
                  <a:srgbClr val="000000"/>
                </a:solidFill>
              </a:rPr>
              <a:t>Zirkularitätsproblem</a:t>
            </a:r>
            <a:endParaRPr lang="de-AT" sz="18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AT" sz="1800" dirty="0" smtClean="0">
                <a:solidFill>
                  <a:srgbClr val="000000"/>
                </a:solidFill>
              </a:rPr>
              <a:t> Anwendungsvorteil gegenüber klassischem Equity-Approach (gleichwertig mit APV-Verfahren)</a:t>
            </a:r>
            <a:endParaRPr lang="de-AT" sz="1800" dirty="0">
              <a:solidFill>
                <a:srgbClr val="000000"/>
              </a:solidFill>
            </a:endParaRPr>
          </a:p>
        </p:txBody>
      </p:sp>
      <p:sp>
        <p:nvSpPr>
          <p:cNvPr id="20" name="Titel 3"/>
          <p:cNvSpPr txBox="1">
            <a:spLocks/>
          </p:cNvSpPr>
          <p:nvPr/>
        </p:nvSpPr>
        <p:spPr>
          <a:xfrm>
            <a:off x="793595" y="717666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12738" algn="l"/>
              </a:tabLst>
            </a:pPr>
            <a:r>
              <a:rPr lang="de-AT" sz="2200" kern="0" dirty="0" smtClean="0">
                <a:solidFill>
                  <a:srgbClr val="E49956"/>
                </a:solidFill>
              </a:rPr>
              <a:t>Equity Approach mit Roll Back</a:t>
            </a:r>
            <a:br>
              <a:rPr lang="de-AT" sz="2200" kern="0" dirty="0" smtClean="0">
                <a:solidFill>
                  <a:srgbClr val="E49956"/>
                </a:solidFill>
              </a:rPr>
            </a:br>
            <a:r>
              <a:rPr lang="de-DE" sz="2200" kern="0" dirty="0" smtClean="0">
                <a:solidFill>
                  <a:srgbClr val="003E6B"/>
                </a:solidFill>
              </a:rPr>
              <a:t/>
            </a:r>
            <a:br>
              <a:rPr lang="de-DE" sz="2200" kern="0" dirty="0" smtClean="0">
                <a:solidFill>
                  <a:srgbClr val="003E6B"/>
                </a:solidFill>
              </a:rPr>
            </a:br>
            <a:endParaRPr lang="de-DE" sz="2200" kern="0" dirty="0">
              <a:solidFill>
                <a:srgbClr val="003E6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797534" y="5399319"/>
                <a:ext cx="5527066" cy="754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AT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𝐸𝐾</m:t>
                          </m:r>
                        </m:e>
                        <m:sub>
                          <m:d>
                            <m:dPr>
                              <m:ctrlP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AT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de-AT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/>
                      </m:sSubSup>
                      <m:r>
                        <a:rPr lang="de-AT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𝐹𝑇𝐸</m:t>
                              </m:r>
                            </m:e>
                            <m:sub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de-AT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+ </m:t>
                          </m:r>
                          <m:sSub>
                            <m:sSubPr>
                              <m:ctrlP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𝐸𝐾</m:t>
                              </m:r>
                            </m:e>
                            <m:sub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AT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</m:sub>
                          </m:sSub>
                          <m:r>
                            <a:rPr lang="de-AT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d>
                            <m:dPr>
                              <m:ctrlP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de-AT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𝐸𝐾</m:t>
                                      </m:r>
                                    </m:e>
                                    <m:sub>
                                      <m:r>
                                        <a:rPr lang="de-AT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de-AT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𝐹𝐾</m:t>
                                  </m:r>
                                </m:sub>
                              </m:sSub>
                            </m:e>
                          </m:d>
                          <m:r>
                            <a:rPr lang="de-AT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∙ </m:t>
                          </m:r>
                          <m:sSub>
                            <m:sSubPr>
                              <m:ctrlP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𝐹𝐾</m:t>
                              </m:r>
                            </m:e>
                            <m:sub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AT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de-AT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 </m:t>
                          </m:r>
                          <m:sSub>
                            <m:sSubPr>
                              <m:ctrlP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de-AT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de-AT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de-AT" sz="18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34" y="5399319"/>
                <a:ext cx="5527066" cy="7542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822401" y="1838224"/>
                <a:ext cx="2091598" cy="691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AT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𝐸𝐾</m:t>
                          </m:r>
                        </m:e>
                        <m:sub>
                          <m: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AT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/>
                      </m:sSubSup>
                      <m:r>
                        <a:rPr lang="de-AT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𝐹𝑇𝐸</m:t>
                              </m:r>
                            </m:e>
                            <m:sub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AT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de-AT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de-AT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de-AT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de-AT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01" y="1838224"/>
                <a:ext cx="2091598" cy="6916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3240818" y="1778139"/>
                <a:ext cx="3845782" cy="768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𝐸𝐾</m:t>
                              </m:r>
                            </m:e>
                            <m:sub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sub>
                      </m:sSub>
                      <m:r>
                        <a:rPr lang="de-AT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𝐸𝐾</m:t>
                              </m:r>
                            </m:e>
                            <m:sub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b>
                      </m:sSub>
                      <m:r>
                        <a:rPr lang="de-AT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𝐸𝐾</m:t>
                                  </m:r>
                                </m:e>
                                <m:sub>
                                  <m: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sub>
                          </m:sSub>
                          <m:r>
                            <a:rPr lang="de-AT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𝐹𝐾</m:t>
                              </m:r>
                            </m:sub>
                          </m:sSub>
                        </m:e>
                      </m:d>
                      <m:r>
                        <a:rPr lang="de-AT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∙ </m:t>
                      </m:r>
                      <m:f>
                        <m:fPr>
                          <m:ctrlP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𝐹𝐾</m:t>
                              </m:r>
                            </m:e>
                            <m:sub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/>
                          </m:sSubSup>
                        </m:num>
                        <m:den>
                          <m:sSubSup>
                            <m:sSubSupPr>
                              <m:ctrlP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𝐸𝐾</m:t>
                              </m:r>
                            </m:e>
                            <m:sub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/>
                          </m:sSubSup>
                        </m:den>
                      </m:f>
                    </m:oMath>
                  </m:oMathPara>
                </a14:m>
                <a:endParaRPr lang="de-AT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818" y="1778139"/>
                <a:ext cx="3845782" cy="7682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793595" y="2674731"/>
                <a:ext cx="4532075" cy="1023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AT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𝐸𝐾</m:t>
                          </m:r>
                        </m:e>
                        <m:sub>
                          <m: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AT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/>
                      </m:sSubSup>
                      <m:r>
                        <a:rPr lang="de-AT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𝐹𝑇𝐸</m:t>
                              </m:r>
                            </m:e>
                            <m:sub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AT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sub>
                          </m:sSub>
                          <m:r>
                            <a:rPr lang="de-AT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d>
                            <m:dPr>
                              <m:ctrlP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de-AT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𝐸𝐾</m:t>
                                      </m:r>
                                    </m:e>
                                    <m:sub>
                                      <m:r>
                                        <a:rPr lang="de-AT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de-AT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𝐹𝐾</m:t>
                                  </m:r>
                                </m:sub>
                              </m:sSub>
                            </m:e>
                          </m:d>
                          <m:r>
                            <a:rPr lang="de-AT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∙ </m:t>
                          </m:r>
                          <m:f>
                            <m:fPr>
                              <m:ctrlP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𝐹𝐾</m:t>
                                  </m:r>
                                </m:e>
                                <m:sub>
                                  <m: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/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𝐸𝐾</m:t>
                                  </m:r>
                                </m:e>
                                <m:sub>
                                  <m: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/>
                              </m:sSubSup>
                            </m:den>
                          </m:f>
                          <m:r>
                            <a:rPr lang="de-AT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− </m:t>
                          </m:r>
                          <m: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de-AT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de-AT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95" y="2674731"/>
                <a:ext cx="4532075" cy="10235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793595" y="4402056"/>
                <a:ext cx="4326313" cy="768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AT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𝐸𝐾</m:t>
                          </m:r>
                        </m:e>
                        <m:sub>
                          <m: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AT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/>
                      </m:sSubSup>
                      <m:r>
                        <a:rPr lang="de-AT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𝐹𝑇𝐸</m:t>
                              </m:r>
                            </m:e>
                            <m:sub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AT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+1 </m:t>
                              </m:r>
                            </m:sub>
                          </m:sSub>
                          <m:r>
                            <a:rPr lang="de-AT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  </m:t>
                          </m:r>
                          <m:d>
                            <m:dPr>
                              <m:ctrlP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de-AT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𝐸𝐾</m:t>
                                      </m:r>
                                    </m:e>
                                    <m:sub>
                                      <m:r>
                                        <a:rPr lang="de-AT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de-AT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𝐹𝐾</m:t>
                                  </m:r>
                                </m:sub>
                              </m:sSub>
                            </m:e>
                          </m:d>
                          <m:r>
                            <a:rPr lang="de-AT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∙ </m:t>
                          </m:r>
                          <m:sSubSup>
                            <m:sSubSupPr>
                              <m:ctrlP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𝐹𝐾</m:t>
                              </m:r>
                            </m:e>
                            <m:sub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/>
                          </m:sSubSup>
                        </m:num>
                        <m:den>
                          <m:sSub>
                            <m:sSubPr>
                              <m:ctrlP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AT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AT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de-AT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de-AT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de-AT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de-AT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de-AT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95" y="4402056"/>
                <a:ext cx="4326313" cy="7689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1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304800" algn="l"/>
              </a:tabLst>
            </a:pPr>
            <a:r>
              <a:rPr lang="de-DE" dirty="0" smtClean="0">
                <a:solidFill>
                  <a:srgbClr val="003E6B"/>
                </a:solidFill>
              </a:rPr>
              <a:t>2. Wahl der Beta-Anpassungsformel</a:t>
            </a:r>
            <a:endParaRPr lang="de-DE" sz="2200" dirty="0">
              <a:solidFill>
                <a:srgbClr val="E49956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160352" cy="4495800"/>
          </a:xfrm>
        </p:spPr>
        <p:txBody>
          <a:bodyPr/>
          <a:lstStyle/>
          <a:p>
            <a:pPr marL="286787" lvl="2" indent="-285750" defTabSz="735013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r>
              <a:rPr lang="de-AT" sz="2200" dirty="0" smtClean="0">
                <a:solidFill>
                  <a:srgbClr val="3E3E3E"/>
                </a:solidFill>
              </a:rPr>
              <a:t>Basisformel zur Anpassung der Betafaktoren an die Kapitalstruktur </a:t>
            </a:r>
            <a:r>
              <a:rPr lang="de-AT" sz="2000" dirty="0" smtClean="0">
                <a:solidFill>
                  <a:srgbClr val="3E3E3E"/>
                </a:solidFill>
              </a:rPr>
              <a:t>(</a:t>
            </a:r>
            <a:r>
              <a:rPr lang="de-AT" sz="2000" i="1" dirty="0" err="1" smtClean="0">
                <a:solidFill>
                  <a:srgbClr val="3E3E3E"/>
                </a:solidFill>
              </a:rPr>
              <a:t>Enzinger</a:t>
            </a:r>
            <a:r>
              <a:rPr lang="de-AT" sz="2000" i="1" dirty="0" smtClean="0">
                <a:solidFill>
                  <a:srgbClr val="3E3E3E"/>
                </a:solidFill>
              </a:rPr>
              <a:t>/Kofler</a:t>
            </a:r>
            <a:r>
              <a:rPr lang="de-AT" sz="2000" dirty="0" smtClean="0">
                <a:solidFill>
                  <a:srgbClr val="3E3E3E"/>
                </a:solidFill>
              </a:rPr>
              <a:t>, RWZ 2011/16, 52):</a:t>
            </a:r>
          </a:p>
          <a:p>
            <a:pPr marL="286787" lvl="2" indent="-285750" defTabSz="735013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AT" sz="2000" dirty="0" smtClean="0">
              <a:solidFill>
                <a:srgbClr val="3E3E3E"/>
              </a:solidFill>
            </a:endParaRPr>
          </a:p>
          <a:p>
            <a:pPr marL="286787" lvl="2" indent="-285750" defTabSz="735013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AT" sz="2000" dirty="0" smtClean="0">
              <a:solidFill>
                <a:srgbClr val="3E3E3E"/>
              </a:solidFill>
            </a:endParaRPr>
          </a:p>
          <a:p>
            <a:pPr marL="286787" lvl="2" indent="-285750" defTabSz="735013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AT" sz="2000" dirty="0" smtClean="0">
              <a:solidFill>
                <a:srgbClr val="3E3E3E"/>
              </a:solidFill>
            </a:endParaRPr>
          </a:p>
          <a:p>
            <a:pPr marL="286787" lvl="2" indent="-285750" defTabSz="735013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r>
              <a:rPr lang="de-AT" sz="2200" dirty="0" smtClean="0">
                <a:solidFill>
                  <a:srgbClr val="3E3E3E"/>
                </a:solidFill>
              </a:rPr>
              <a:t>Harris/</a:t>
            </a:r>
            <a:r>
              <a:rPr lang="de-AT" sz="2200" dirty="0" err="1" smtClean="0">
                <a:solidFill>
                  <a:srgbClr val="3E3E3E"/>
                </a:solidFill>
              </a:rPr>
              <a:t>Pringle</a:t>
            </a:r>
            <a:endParaRPr lang="de-AT" sz="2200" dirty="0" smtClean="0">
              <a:solidFill>
                <a:srgbClr val="3E3E3E"/>
              </a:solidFill>
            </a:endParaRPr>
          </a:p>
          <a:p>
            <a:pPr marL="539750" lvl="1" indent="-250825" defTabSz="735013">
              <a:spcAft>
                <a:spcPts val="600"/>
              </a:spcAft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Risiko der Tax-Shields entspricht dem Risiko der FCF (</a:t>
            </a:r>
            <a:r>
              <a:rPr lang="el-GR" sz="2000" dirty="0" smtClean="0">
                <a:solidFill>
                  <a:srgbClr val="3E3E3E"/>
                </a:solidFill>
              </a:rPr>
              <a:t>β</a:t>
            </a:r>
            <a:r>
              <a:rPr lang="de-AT" sz="2000" baseline="-25000" dirty="0" smtClean="0">
                <a:solidFill>
                  <a:srgbClr val="3E3E3E"/>
                </a:solidFill>
              </a:rPr>
              <a:t>u</a:t>
            </a:r>
            <a:r>
              <a:rPr lang="de-AT" sz="2000" dirty="0" smtClean="0">
                <a:solidFill>
                  <a:srgbClr val="3E3E3E"/>
                </a:solidFill>
              </a:rPr>
              <a:t> = </a:t>
            </a:r>
            <a:r>
              <a:rPr lang="el-GR" sz="2000" dirty="0" smtClean="0">
                <a:solidFill>
                  <a:srgbClr val="3E3E3E"/>
                </a:solidFill>
              </a:rPr>
              <a:t>β</a:t>
            </a:r>
            <a:r>
              <a:rPr lang="de-AT" sz="2000" baseline="-25000" dirty="0" smtClean="0">
                <a:solidFill>
                  <a:srgbClr val="3E3E3E"/>
                </a:solidFill>
              </a:rPr>
              <a:t>TS</a:t>
            </a:r>
            <a:r>
              <a:rPr lang="de-AT" sz="2000" dirty="0" smtClean="0">
                <a:solidFill>
                  <a:srgbClr val="3E3E3E"/>
                </a:solidFill>
              </a:rPr>
              <a:t>)</a:t>
            </a:r>
          </a:p>
          <a:p>
            <a:pPr marL="841920" lvl="3" defTabSz="735013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AT" sz="2200" dirty="0" smtClean="0">
              <a:solidFill>
                <a:srgbClr val="3E3E3E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5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381" y="2300300"/>
            <a:ext cx="6987219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el 3"/>
          <p:cNvSpPr txBox="1">
            <a:spLocks/>
          </p:cNvSpPr>
          <p:nvPr/>
        </p:nvSpPr>
        <p:spPr>
          <a:xfrm>
            <a:off x="806474" y="744132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04800" algn="l"/>
              </a:tabLst>
            </a:pPr>
            <a:r>
              <a:rPr lang="de-AT" sz="2200" kern="0" dirty="0" smtClean="0">
                <a:solidFill>
                  <a:srgbClr val="E49956"/>
                </a:solidFill>
                <a:sym typeface="Wingdings" panose="05000000000000000000" pitchFamily="2" charset="2"/>
              </a:rPr>
              <a:t>Annahme über den Risikogehalt der Tax-Shields </a:t>
            </a:r>
            <a:endParaRPr lang="de-DE" sz="2200" kern="0" dirty="0">
              <a:solidFill>
                <a:srgbClr val="E49956"/>
              </a:solidFill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164424"/>
              </p:ext>
            </p:extLst>
          </p:nvPr>
        </p:nvGraphicFramePr>
        <p:xfrm>
          <a:off x="833502" y="4495800"/>
          <a:ext cx="353422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4" name="Formel" r:id="rId5" imgW="1320227" imgH="342751" progId="Equation.3">
                  <p:embed/>
                </p:oleObj>
              </mc:Choice>
              <mc:Fallback>
                <p:oleObj name="Formel" r:id="rId5" imgW="1320227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2" y="4495800"/>
                        <a:ext cx="3534229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13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312738" algn="l"/>
              </a:tabLst>
            </a:pPr>
            <a:r>
              <a:rPr lang="de-DE" dirty="0" smtClean="0">
                <a:solidFill>
                  <a:srgbClr val="003E6B"/>
                </a:solidFill>
              </a:rPr>
              <a:t>2. Wahl der Beta-Anpassungsformel</a:t>
            </a:r>
            <a:endParaRPr lang="de-DE" sz="2200" dirty="0" smtClean="0">
              <a:solidFill>
                <a:srgbClr val="E49956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160352" cy="4495800"/>
          </a:xfrm>
        </p:spPr>
        <p:txBody>
          <a:bodyPr/>
          <a:lstStyle/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„Die Marktwerterhöhung durch Fremdfinanzierung (Wertbeitrag der Tax Shields) wird durch Diskontierung der Steuerersparnisse aus der steuerlichen Abzugsfähigkeit der Fremdkapitalzinsen (Tax Shields)  ermittelt. Zur Diskontierung der Tax Shields ist ein </a:t>
            </a:r>
            <a:r>
              <a:rPr lang="de-AT" sz="2000" u="sng" dirty="0" smtClean="0">
                <a:solidFill>
                  <a:srgbClr val="3E3E3E"/>
                </a:solidFill>
              </a:rPr>
              <a:t>risikoadäquater Zinssatz </a:t>
            </a:r>
            <a:r>
              <a:rPr lang="de-AT" sz="2000" dirty="0" smtClean="0">
                <a:solidFill>
                  <a:srgbClr val="3E3E3E"/>
                </a:solidFill>
              </a:rPr>
              <a:t>zu verwenden. Die diesbezüglich getroffenen Annahmen sind im Bewertungsgutachten zu erläutern und zu begründen.“ (</a:t>
            </a:r>
            <a:r>
              <a:rPr lang="de-AT" sz="2000" dirty="0" err="1" smtClean="0">
                <a:solidFill>
                  <a:srgbClr val="3E3E3E"/>
                </a:solidFill>
              </a:rPr>
              <a:t>Rz</a:t>
            </a:r>
            <a:r>
              <a:rPr lang="de-AT" sz="2000" dirty="0" smtClean="0">
                <a:solidFill>
                  <a:srgbClr val="3E3E3E"/>
                </a:solidFill>
              </a:rPr>
              <a:t> 44 KFS/BW 1) </a:t>
            </a:r>
            <a:endParaRPr lang="de-DE" sz="2000" dirty="0" smtClean="0">
              <a:solidFill>
                <a:srgbClr val="3E3E3E"/>
              </a:solidFill>
            </a:endParaRPr>
          </a:p>
          <a:p>
            <a:pPr marL="360363" lvl="2">
              <a:buClr>
                <a:srgbClr val="FF0000"/>
              </a:buClr>
              <a:buFont typeface="Wingdings" pitchFamily="2" charset="2"/>
              <a:buChar char="§"/>
              <a:tabLst>
                <a:tab pos="760413" algn="l"/>
              </a:tabLst>
              <a:defRPr/>
            </a:pPr>
            <a:endParaRPr lang="de-AT" sz="800" dirty="0" smtClean="0">
              <a:solidFill>
                <a:srgbClr val="685040"/>
              </a:solidFill>
            </a:endParaRP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„(…) die Diskontierung des Wertbeitrages der Verschuldung erfolgt mit dem Fremdkapitalzinssatz, </a:t>
            </a:r>
            <a:r>
              <a:rPr lang="de-AT" sz="2000" u="sng" dirty="0" smtClean="0">
                <a:solidFill>
                  <a:srgbClr val="3E3E3E"/>
                </a:solidFill>
              </a:rPr>
              <a:t>sofern</a:t>
            </a:r>
            <a:r>
              <a:rPr lang="de-AT" sz="2000" dirty="0" smtClean="0">
                <a:solidFill>
                  <a:srgbClr val="3E3E3E"/>
                </a:solidFill>
              </a:rPr>
              <a:t> die Steuervorteile so sicher sind wie das Fremdkapital.“ (</a:t>
            </a:r>
            <a:r>
              <a:rPr lang="de-AT" sz="2000" dirty="0" err="1" smtClean="0">
                <a:solidFill>
                  <a:srgbClr val="3E3E3E"/>
                </a:solidFill>
              </a:rPr>
              <a:t>Rz</a:t>
            </a:r>
            <a:r>
              <a:rPr lang="de-AT" sz="2000" dirty="0" smtClean="0">
                <a:solidFill>
                  <a:srgbClr val="3E3E3E"/>
                </a:solidFill>
              </a:rPr>
              <a:t> 137 IDW S 1) </a:t>
            </a:r>
          </a:p>
          <a:p>
            <a:pPr marL="360363" lvl="2">
              <a:buClr>
                <a:srgbClr val="FF0000"/>
              </a:buClr>
              <a:buFont typeface="Wingdings" pitchFamily="2" charset="2"/>
              <a:buChar char="§"/>
              <a:tabLst>
                <a:tab pos="760413" algn="l"/>
              </a:tabLst>
              <a:defRPr/>
            </a:pPr>
            <a:endParaRPr lang="de-AT" sz="800" dirty="0" smtClean="0">
              <a:solidFill>
                <a:srgbClr val="685040"/>
              </a:solidFill>
            </a:endParaRPr>
          </a:p>
          <a:p>
            <a:pPr marL="286787" lvl="2" indent="-285750" defTabSz="735013" eaLnBrk="0" hangingPunct="0"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Mögliche Diskontierungssätze für das Tax </a:t>
            </a:r>
            <a:r>
              <a:rPr lang="de-AT" sz="2000" dirty="0" err="1" smtClean="0">
                <a:solidFill>
                  <a:srgbClr val="3E3E3E"/>
                </a:solidFill>
              </a:rPr>
              <a:t>Shield</a:t>
            </a:r>
            <a:r>
              <a:rPr lang="de-AT" sz="2000" dirty="0" smtClean="0">
                <a:solidFill>
                  <a:srgbClr val="3E3E3E"/>
                </a:solidFill>
              </a:rPr>
              <a:t> in der Praxis: </a:t>
            </a:r>
          </a:p>
          <a:p>
            <a:pPr marL="539750" lvl="1" indent="-250825" defTabSz="735013" eaLnBrk="0" hangingPunct="0">
              <a:spcAft>
                <a:spcPts val="600"/>
              </a:spcAft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(risikoloser Zins)</a:t>
            </a:r>
          </a:p>
          <a:p>
            <a:pPr marL="539750" lvl="1" indent="-250825" defTabSz="735013" eaLnBrk="0" hangingPunct="0">
              <a:spcAft>
                <a:spcPts val="600"/>
              </a:spcAft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Fremdkapitalzinssatz/Fremdkapitalkosten</a:t>
            </a:r>
          </a:p>
          <a:p>
            <a:pPr marL="539750" lvl="1" indent="-250825" defTabSz="735013" eaLnBrk="0" hangingPunct="0">
              <a:spcAft>
                <a:spcPts val="600"/>
              </a:spcAft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Renditeforderung der EK-Geber für das unverschuldete Unternehmen [r(EK)u]</a:t>
            </a:r>
            <a:endParaRPr lang="de-DE" sz="2000" dirty="0" smtClean="0">
              <a:solidFill>
                <a:srgbClr val="3E3E3E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6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791736" y="735393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04800" algn="l"/>
              </a:tabLst>
            </a:pPr>
            <a:r>
              <a:rPr lang="de-AT" sz="2200" dirty="0">
                <a:solidFill>
                  <a:srgbClr val="E49956"/>
                </a:solidFill>
                <a:sym typeface="Wingdings" panose="05000000000000000000" pitchFamily="2" charset="2"/>
              </a:rPr>
              <a:t>Risikogehalt der Tax-Shields (</a:t>
            </a:r>
            <a:r>
              <a:rPr lang="de-AT" sz="2200" dirty="0" smtClean="0">
                <a:solidFill>
                  <a:srgbClr val="E49956"/>
                </a:solidFill>
                <a:sym typeface="Wingdings" panose="05000000000000000000" pitchFamily="2" charset="2"/>
              </a:rPr>
              <a:t>1)</a:t>
            </a:r>
            <a:endParaRPr lang="de-DE" sz="2200" kern="0" dirty="0">
              <a:solidFill>
                <a:srgbClr val="E49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266700" algn="l"/>
              </a:tabLst>
            </a:pPr>
            <a:r>
              <a:rPr lang="de-DE" dirty="0" smtClean="0">
                <a:solidFill>
                  <a:srgbClr val="003E6B"/>
                </a:solidFill>
              </a:rPr>
              <a:t>2. Wahl der Beta-Anpassungsformel</a:t>
            </a:r>
            <a:endParaRPr lang="de-DE" sz="2200" dirty="0" smtClean="0">
              <a:solidFill>
                <a:srgbClr val="E49956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160352" cy="4495800"/>
          </a:xfrm>
        </p:spPr>
        <p:txBody>
          <a:bodyPr/>
          <a:lstStyle/>
          <a:p>
            <a:pPr marL="286787" lvl="2" indent="-285750" defTabSz="735013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Folgende Parameter determinieren Risikogehalt der Tax Shields:</a:t>
            </a:r>
          </a:p>
          <a:p>
            <a:pPr marL="539750" lvl="1" indent="-250825" defTabSz="735013" eaLnBrk="0" hangingPunct="0">
              <a:lnSpc>
                <a:spcPct val="120000"/>
              </a:lnSpc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Finanzierungspolitik</a:t>
            </a:r>
          </a:p>
          <a:p>
            <a:pPr marL="539750" lvl="1" indent="-250825" defTabSz="735013" eaLnBrk="0" hangingPunct="0">
              <a:lnSpc>
                <a:spcPct val="120000"/>
              </a:lnSpc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Erwartungen hinsichtlich der Höhe des Fremdkapitalzinssatzes </a:t>
            </a:r>
          </a:p>
          <a:p>
            <a:pPr marL="539750" lvl="1" indent="-250825" defTabSz="735013" eaLnBrk="0" hangingPunct="0">
              <a:lnSpc>
                <a:spcPct val="120000"/>
              </a:lnSpc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Erwartungen hinsichtlich der Höhe des Steuersatzes</a:t>
            </a:r>
          </a:p>
          <a:p>
            <a:pPr marL="539750" lvl="1" indent="-250825" defTabSz="735013" eaLnBrk="0" hangingPunct="0">
              <a:lnSpc>
                <a:spcPct val="120000"/>
              </a:lnSpc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Einschränkungen der Abzugsfähigkeit und „Verwertbarkeit“ infolge einer ausreichend hohen Bemessungsgrundlage vor Zinsen</a:t>
            </a:r>
          </a:p>
          <a:p>
            <a:pPr marL="286787" lvl="2" indent="-285750" defTabSz="735013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Diskontierung mit dem risikolosen Basiszins wird in der Regel nicht vertretbar sein. Der Grund dafür liegt in der Unsicherheit der einzelnen auf die Tax Shields wirkenden Parameter.</a:t>
            </a:r>
          </a:p>
          <a:p>
            <a:pPr marL="286787" lvl="2" indent="-285750" defTabSz="735013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2"/>
              </a:buBlip>
              <a:tabLst>
                <a:tab pos="266700" algn="l"/>
              </a:tabLst>
              <a:defRPr/>
            </a:pPr>
            <a:r>
              <a:rPr lang="de-AT" sz="2000" dirty="0" smtClean="0">
                <a:solidFill>
                  <a:srgbClr val="3E3E3E"/>
                </a:solidFill>
              </a:rPr>
              <a:t>In der Bewertungspraxis vermehrter Ansatz der Rendite der Eigenkapitalgeber für das unverschuldete Unternehmen [r(EK)u] zu beobachten </a:t>
            </a:r>
            <a:r>
              <a:rPr lang="de-AT" sz="1600" dirty="0" smtClean="0">
                <a:solidFill>
                  <a:srgbClr val="3E3E3E"/>
                </a:solidFill>
                <a:sym typeface="Wingdings 3"/>
              </a:rPr>
              <a:t></a:t>
            </a:r>
            <a:r>
              <a:rPr lang="de-AT" sz="2000" dirty="0" smtClean="0">
                <a:solidFill>
                  <a:srgbClr val="3E3E3E"/>
                </a:solidFill>
                <a:sym typeface="Wingdings 3"/>
              </a:rPr>
              <a:t> Harris/</a:t>
            </a:r>
            <a:r>
              <a:rPr lang="de-AT" sz="2000" dirty="0" err="1" smtClean="0">
                <a:solidFill>
                  <a:srgbClr val="3E3E3E"/>
                </a:solidFill>
                <a:sym typeface="Wingdings 3"/>
              </a:rPr>
              <a:t>Pringle</a:t>
            </a:r>
            <a:endParaRPr lang="de-AT" sz="2000" dirty="0">
              <a:solidFill>
                <a:srgbClr val="3E3E3E"/>
              </a:solidFill>
            </a:endParaRPr>
          </a:p>
          <a:p>
            <a:pPr>
              <a:tabLst>
                <a:tab pos="273050" algn="l"/>
              </a:tabLst>
            </a:pPr>
            <a:endParaRPr lang="de-AT" sz="2200" dirty="0">
              <a:solidFill>
                <a:srgbClr val="3E3E3E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7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791736" y="735393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04800" algn="l"/>
              </a:tabLst>
            </a:pPr>
            <a:r>
              <a:rPr lang="de-AT" sz="2200" dirty="0">
                <a:solidFill>
                  <a:srgbClr val="E49956"/>
                </a:solidFill>
                <a:sym typeface="Wingdings" panose="05000000000000000000" pitchFamily="2" charset="2"/>
              </a:rPr>
              <a:t>Risikogehalt der Tax-Shields </a:t>
            </a:r>
            <a:r>
              <a:rPr lang="de-AT" sz="2200" dirty="0" smtClean="0">
                <a:solidFill>
                  <a:srgbClr val="E49956"/>
                </a:solidFill>
                <a:sym typeface="Wingdings" panose="05000000000000000000" pitchFamily="2" charset="2"/>
              </a:rPr>
              <a:t>(2)</a:t>
            </a:r>
            <a:endParaRPr lang="de-DE" sz="2200" kern="0" dirty="0">
              <a:solidFill>
                <a:srgbClr val="E49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266700" algn="l"/>
              </a:tabLst>
            </a:pPr>
            <a:r>
              <a:rPr lang="de-DE" dirty="0" smtClean="0">
                <a:solidFill>
                  <a:srgbClr val="003E6B"/>
                </a:solidFill>
              </a:rPr>
              <a:t>3. Ermittlung der Fremdkapitalkosten (</a:t>
            </a:r>
            <a:r>
              <a:rPr lang="de-DE" dirty="0" err="1" smtClean="0">
                <a:solidFill>
                  <a:srgbClr val="003E6B"/>
                </a:solidFill>
              </a:rPr>
              <a:t>Debt</a:t>
            </a:r>
            <a:r>
              <a:rPr lang="de-DE" dirty="0" smtClean="0">
                <a:solidFill>
                  <a:srgbClr val="003E6B"/>
                </a:solidFill>
              </a:rPr>
              <a:t> Beta)</a:t>
            </a:r>
            <a:br>
              <a:rPr lang="de-DE" dirty="0" smtClean="0">
                <a:solidFill>
                  <a:srgbClr val="003E6B"/>
                </a:solidFill>
              </a:rPr>
            </a:br>
            <a:r>
              <a:rPr lang="de-AT" sz="3200" dirty="0" smtClean="0">
                <a:solidFill>
                  <a:srgbClr val="E49956"/>
                </a:solidFill>
              </a:rPr>
              <a:t> 	</a:t>
            </a:r>
            <a:endParaRPr lang="de-DE" sz="2200" dirty="0" smtClean="0">
              <a:solidFill>
                <a:srgbClr val="E49956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7048" y="1371600"/>
            <a:ext cx="9160352" cy="4495800"/>
          </a:xfrm>
        </p:spPr>
        <p:txBody>
          <a:bodyPr/>
          <a:lstStyle/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r>
              <a:rPr lang="de-AT" sz="2000" b="1" dirty="0" smtClean="0">
                <a:solidFill>
                  <a:srgbClr val="3E3E3E"/>
                </a:solidFill>
              </a:rPr>
              <a:t>Fremdkapitalkosten lt. CAPM (</a:t>
            </a:r>
            <a:r>
              <a:rPr lang="de-AT" sz="2000" b="1" dirty="0" err="1" smtClean="0">
                <a:solidFill>
                  <a:srgbClr val="3E3E3E"/>
                </a:solidFill>
              </a:rPr>
              <a:t>r</a:t>
            </a:r>
            <a:r>
              <a:rPr lang="de-AT" sz="2000" b="1" baseline="-25000" dirty="0" err="1" smtClean="0">
                <a:solidFill>
                  <a:srgbClr val="3E3E3E"/>
                </a:solidFill>
              </a:rPr>
              <a:t>FK</a:t>
            </a:r>
            <a:r>
              <a:rPr lang="de-AT" sz="2000" b="1" dirty="0" smtClean="0">
                <a:solidFill>
                  <a:srgbClr val="3E3E3E"/>
                </a:solidFill>
              </a:rPr>
              <a:t>)</a:t>
            </a:r>
            <a:endParaRPr lang="de-AT" sz="2000" dirty="0" smtClean="0">
              <a:solidFill>
                <a:srgbClr val="3E3E3E"/>
              </a:solidFill>
            </a:endParaRPr>
          </a:p>
          <a:p>
            <a:pPr marL="539750" lvl="1" indent="-250825" defTabSz="735013" eaLnBrk="0" hangingPunct="0">
              <a:spcAft>
                <a:spcPts val="600"/>
              </a:spcAft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760413" algn="l"/>
              </a:tabLst>
              <a:defRPr/>
            </a:pPr>
            <a:r>
              <a:rPr lang="de-AT" dirty="0" smtClean="0">
                <a:solidFill>
                  <a:srgbClr val="3E3E3E"/>
                </a:solidFill>
              </a:rPr>
              <a:t>Renditeerwartung bzw. Renditeforderung der FK-Geber lt. CAPM</a:t>
            </a: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AT" sz="2000" dirty="0" smtClean="0">
              <a:solidFill>
                <a:srgbClr val="3E3E3E"/>
              </a:solidFill>
            </a:endParaRP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endParaRPr lang="de-AT" sz="2000" dirty="0" smtClean="0">
              <a:solidFill>
                <a:srgbClr val="3E3E3E"/>
              </a:solidFill>
            </a:endParaRPr>
          </a:p>
          <a:p>
            <a:pPr marL="286787" lvl="2" indent="-285750" defTabSz="735013" eaLnBrk="0" hangingPunct="0"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r>
              <a:rPr lang="de-AT" sz="2000" b="1" dirty="0" smtClean="0">
                <a:solidFill>
                  <a:srgbClr val="3E3E3E"/>
                </a:solidFill>
              </a:rPr>
              <a:t>Vertraglich vereinbarte Fremdkapitalzinsen (</a:t>
            </a:r>
            <a:r>
              <a:rPr lang="de-AT" sz="2000" b="1" dirty="0" err="1" smtClean="0">
                <a:solidFill>
                  <a:srgbClr val="3E3E3E"/>
                </a:solidFill>
              </a:rPr>
              <a:t>i</a:t>
            </a:r>
            <a:r>
              <a:rPr lang="de-AT" sz="2000" b="1" baseline="-25000" dirty="0" err="1" smtClean="0">
                <a:solidFill>
                  <a:srgbClr val="3E3E3E"/>
                </a:solidFill>
              </a:rPr>
              <a:t>FK</a:t>
            </a:r>
            <a:r>
              <a:rPr lang="de-AT" sz="2000" b="1" dirty="0" smtClean="0">
                <a:solidFill>
                  <a:srgbClr val="3E3E3E"/>
                </a:solidFill>
              </a:rPr>
              <a:t>)</a:t>
            </a:r>
          </a:p>
          <a:p>
            <a:pPr marL="539750" lvl="1" indent="-250825" defTabSz="735013" eaLnBrk="0" hangingPunct="0"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760413" algn="l"/>
              </a:tabLst>
              <a:defRPr/>
            </a:pPr>
            <a:r>
              <a:rPr lang="de-AT" dirty="0" smtClean="0">
                <a:solidFill>
                  <a:srgbClr val="3E3E3E"/>
                </a:solidFill>
              </a:rPr>
              <a:t>Effektive Zinsbelastung </a:t>
            </a:r>
            <a:r>
              <a:rPr lang="de-AT" dirty="0" err="1" smtClean="0">
                <a:solidFill>
                  <a:srgbClr val="3E3E3E"/>
                </a:solidFill>
              </a:rPr>
              <a:t>iSe</a:t>
            </a:r>
            <a:r>
              <a:rPr lang="de-AT" dirty="0" smtClean="0">
                <a:solidFill>
                  <a:srgbClr val="3E3E3E"/>
                </a:solidFill>
              </a:rPr>
              <a:t> „</a:t>
            </a:r>
            <a:r>
              <a:rPr lang="de-AT" dirty="0" err="1" smtClean="0">
                <a:solidFill>
                  <a:srgbClr val="3E3E3E"/>
                </a:solidFill>
              </a:rPr>
              <a:t>Yield</a:t>
            </a:r>
            <a:r>
              <a:rPr lang="de-AT" dirty="0" smtClean="0">
                <a:solidFill>
                  <a:srgbClr val="3E3E3E"/>
                </a:solidFill>
              </a:rPr>
              <a:t> </a:t>
            </a:r>
            <a:r>
              <a:rPr lang="de-AT" dirty="0" err="1" smtClean="0">
                <a:solidFill>
                  <a:srgbClr val="3E3E3E"/>
                </a:solidFill>
              </a:rPr>
              <a:t>to</a:t>
            </a:r>
            <a:r>
              <a:rPr lang="de-AT" dirty="0" smtClean="0">
                <a:solidFill>
                  <a:srgbClr val="3E3E3E"/>
                </a:solidFill>
              </a:rPr>
              <a:t> </a:t>
            </a:r>
            <a:r>
              <a:rPr lang="de-AT" dirty="0" err="1" smtClean="0">
                <a:solidFill>
                  <a:srgbClr val="3E3E3E"/>
                </a:solidFill>
              </a:rPr>
              <a:t>Maturity</a:t>
            </a:r>
            <a:r>
              <a:rPr lang="de-AT" dirty="0" smtClean="0">
                <a:solidFill>
                  <a:srgbClr val="3E3E3E"/>
                </a:solidFill>
              </a:rPr>
              <a:t>“ (Effektivverzinsung)</a:t>
            </a:r>
          </a:p>
          <a:p>
            <a:pPr marL="286787" lvl="2" indent="-285750" defTabSz="735013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r>
              <a:rPr lang="de-AT" sz="2000" b="1" dirty="0" smtClean="0">
                <a:solidFill>
                  <a:srgbClr val="3E3E3E"/>
                </a:solidFill>
              </a:rPr>
              <a:t>Erwartungswert der Fremdkapitalzinsen [E(</a:t>
            </a:r>
            <a:r>
              <a:rPr lang="de-AT" sz="2000" b="1" dirty="0" err="1" smtClean="0">
                <a:solidFill>
                  <a:srgbClr val="3E3E3E"/>
                </a:solidFill>
              </a:rPr>
              <a:t>i</a:t>
            </a:r>
            <a:r>
              <a:rPr lang="de-AT" sz="2000" b="1" baseline="-25000" dirty="0" err="1" smtClean="0">
                <a:solidFill>
                  <a:srgbClr val="3E3E3E"/>
                </a:solidFill>
              </a:rPr>
              <a:t>FK</a:t>
            </a:r>
            <a:r>
              <a:rPr lang="de-AT" sz="2000" b="1" dirty="0" smtClean="0">
                <a:solidFill>
                  <a:srgbClr val="3E3E3E"/>
                </a:solidFill>
              </a:rPr>
              <a:t>)]</a:t>
            </a:r>
          </a:p>
          <a:p>
            <a:pPr marL="539750" lvl="1" indent="-250825" defTabSz="735013" eaLnBrk="0" hangingPunct="0">
              <a:spcAft>
                <a:spcPts val="600"/>
              </a:spcAft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760413" algn="l"/>
              </a:tabLst>
              <a:defRPr/>
            </a:pPr>
            <a:r>
              <a:rPr lang="de-AT" dirty="0" smtClean="0">
                <a:solidFill>
                  <a:srgbClr val="3E3E3E"/>
                </a:solidFill>
              </a:rPr>
              <a:t>Erwartete Verzinsung bei Ausfallrisiko</a:t>
            </a:r>
          </a:p>
          <a:p>
            <a:pPr marL="539750" lvl="1" indent="-250825" defTabSz="735013" eaLnBrk="0" hangingPunct="0">
              <a:spcAft>
                <a:spcPts val="600"/>
              </a:spcAft>
              <a:buClr>
                <a:srgbClr val="E49956"/>
              </a:buClr>
              <a:buSzPct val="70000"/>
              <a:buFont typeface="Symbol" panose="05050102010706020507" pitchFamily="18" charset="2"/>
              <a:buChar char="-"/>
              <a:tabLst>
                <a:tab pos="760413" algn="l"/>
              </a:tabLst>
              <a:defRPr/>
            </a:pPr>
            <a:r>
              <a:rPr lang="de-AT" dirty="0" smtClean="0">
                <a:solidFill>
                  <a:srgbClr val="3E3E3E"/>
                </a:solidFill>
              </a:rPr>
              <a:t>Die zu diskontierenden künftigen finanziellen Überschüsse sollen Erwartungswerte repräsentieren. (</a:t>
            </a:r>
            <a:r>
              <a:rPr lang="de-AT" dirty="0" err="1" smtClean="0">
                <a:solidFill>
                  <a:srgbClr val="3E3E3E"/>
                </a:solidFill>
              </a:rPr>
              <a:t>Rz</a:t>
            </a:r>
            <a:r>
              <a:rPr lang="de-AT" dirty="0" smtClean="0">
                <a:solidFill>
                  <a:srgbClr val="3E3E3E"/>
                </a:solidFill>
              </a:rPr>
              <a:t> 66 KFS/BW 1)</a:t>
            </a:r>
          </a:p>
          <a:p>
            <a:pPr marL="286787" lvl="2" indent="-285750" defTabSz="735013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786860"/>
              </a:buClr>
              <a:buSzPct val="70000"/>
              <a:buBlip>
                <a:blip r:embed="rId3"/>
              </a:buBlip>
              <a:tabLst>
                <a:tab pos="266700" algn="l"/>
              </a:tabLst>
              <a:defRPr/>
            </a:pPr>
            <a:r>
              <a:rPr lang="de-AT" sz="2000" b="1" dirty="0" smtClean="0">
                <a:solidFill>
                  <a:srgbClr val="3E3E3E"/>
                </a:solidFill>
              </a:rPr>
              <a:t>In der Praxis gilt häufig: </a:t>
            </a:r>
            <a:r>
              <a:rPr lang="de-AT" sz="2000" b="1" dirty="0" err="1" smtClean="0">
                <a:solidFill>
                  <a:srgbClr val="3E3E3E"/>
                </a:solidFill>
              </a:rPr>
              <a:t>i</a:t>
            </a:r>
            <a:r>
              <a:rPr lang="de-AT" sz="2000" b="1" baseline="-25000" dirty="0" err="1" smtClean="0">
                <a:solidFill>
                  <a:srgbClr val="3E3E3E"/>
                </a:solidFill>
              </a:rPr>
              <a:t>FK</a:t>
            </a:r>
            <a:r>
              <a:rPr lang="de-AT" sz="2000" b="1" dirty="0" smtClean="0">
                <a:solidFill>
                  <a:srgbClr val="3E3E3E"/>
                </a:solidFill>
              </a:rPr>
              <a:t> ≠ </a:t>
            </a:r>
            <a:r>
              <a:rPr lang="de-AT" sz="2000" b="1" dirty="0" err="1" smtClean="0">
                <a:solidFill>
                  <a:srgbClr val="3E3E3E"/>
                </a:solidFill>
              </a:rPr>
              <a:t>r</a:t>
            </a:r>
            <a:r>
              <a:rPr lang="de-AT" sz="2000" b="1" baseline="-25000" dirty="0" err="1" smtClean="0">
                <a:solidFill>
                  <a:srgbClr val="3E3E3E"/>
                </a:solidFill>
              </a:rPr>
              <a:t>FK</a:t>
            </a:r>
            <a:r>
              <a:rPr lang="de-AT" sz="2000" b="1" baseline="-25000" dirty="0" smtClean="0">
                <a:solidFill>
                  <a:srgbClr val="3E3E3E"/>
                </a:solidFill>
              </a:rPr>
              <a:t> </a:t>
            </a:r>
            <a:r>
              <a:rPr lang="de-AT" sz="2000" b="1" dirty="0" smtClean="0">
                <a:solidFill>
                  <a:srgbClr val="3E3E3E"/>
                </a:solidFill>
              </a:rPr>
              <a:t>und E(</a:t>
            </a:r>
            <a:r>
              <a:rPr lang="de-AT" sz="2000" b="1" dirty="0" err="1" smtClean="0">
                <a:solidFill>
                  <a:srgbClr val="3E3E3E"/>
                </a:solidFill>
              </a:rPr>
              <a:t>i</a:t>
            </a:r>
            <a:r>
              <a:rPr lang="de-AT" sz="2000" b="1" baseline="-25000" dirty="0" err="1" smtClean="0">
                <a:solidFill>
                  <a:srgbClr val="3E3E3E"/>
                </a:solidFill>
              </a:rPr>
              <a:t>FK</a:t>
            </a:r>
            <a:r>
              <a:rPr lang="de-AT" sz="2000" b="1" dirty="0" smtClean="0">
                <a:solidFill>
                  <a:srgbClr val="3E3E3E"/>
                </a:solidFill>
              </a:rPr>
              <a:t>) ≠ </a:t>
            </a:r>
            <a:r>
              <a:rPr lang="de-AT" sz="2000" b="1" dirty="0" err="1" smtClean="0">
                <a:solidFill>
                  <a:srgbClr val="3E3E3E"/>
                </a:solidFill>
              </a:rPr>
              <a:t>r</a:t>
            </a:r>
            <a:r>
              <a:rPr lang="de-AT" sz="2000" b="1" baseline="-25000" dirty="0" err="1" smtClean="0">
                <a:solidFill>
                  <a:srgbClr val="3E3E3E"/>
                </a:solidFill>
              </a:rPr>
              <a:t>FK</a:t>
            </a:r>
            <a:endParaRPr lang="de-AT" sz="2000" b="1" dirty="0" smtClean="0">
              <a:solidFill>
                <a:srgbClr val="3E3E3E"/>
              </a:solidFill>
            </a:endParaRPr>
          </a:p>
          <a:p>
            <a:pPr>
              <a:tabLst>
                <a:tab pos="273050" algn="l"/>
              </a:tabLst>
            </a:pPr>
            <a:endParaRPr lang="de-AT" sz="2200" dirty="0">
              <a:solidFill>
                <a:srgbClr val="3E3E3E"/>
              </a:solidFill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8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200400" y="2336800"/>
          <a:ext cx="2514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3" name="Formel" r:id="rId4" imgW="1218960" imgH="241200" progId="Equation.3">
                  <p:embed/>
                </p:oleObj>
              </mc:Choice>
              <mc:Fallback>
                <p:oleObj name="Formel" r:id="rId4" imgW="121896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336800"/>
                        <a:ext cx="2514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3"/>
          <p:cNvSpPr txBox="1">
            <a:spLocks/>
          </p:cNvSpPr>
          <p:nvPr/>
        </p:nvSpPr>
        <p:spPr>
          <a:xfrm>
            <a:off x="793596" y="729264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04800" algn="l"/>
              </a:tabLst>
            </a:pPr>
            <a:r>
              <a:rPr lang="de-AT" sz="2200" dirty="0">
                <a:solidFill>
                  <a:srgbClr val="E49956"/>
                </a:solidFill>
                <a:sym typeface="Wingdings" panose="05000000000000000000" pitchFamily="2" charset="2"/>
              </a:rPr>
              <a:t>Fremdkapitalzinsen vs. Fremdkapitalkosten (1)</a:t>
            </a:r>
            <a:endParaRPr lang="de-DE" sz="2200" kern="0" dirty="0">
              <a:solidFill>
                <a:srgbClr val="E49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4325" y="341925"/>
            <a:ext cx="9220200" cy="378600"/>
          </a:xfrm>
        </p:spPr>
        <p:txBody>
          <a:bodyPr/>
          <a:lstStyle/>
          <a:p>
            <a:pPr>
              <a:tabLst>
                <a:tab pos="266700" algn="l"/>
              </a:tabLst>
            </a:pPr>
            <a:r>
              <a:rPr lang="de-DE" dirty="0" smtClean="0">
                <a:solidFill>
                  <a:srgbClr val="003E6B"/>
                </a:solidFill>
              </a:rPr>
              <a:t>3. Ermittlung der Fremdkapitalkosten (</a:t>
            </a:r>
            <a:r>
              <a:rPr lang="de-DE" dirty="0" err="1" smtClean="0">
                <a:solidFill>
                  <a:srgbClr val="003E6B"/>
                </a:solidFill>
              </a:rPr>
              <a:t>Debt</a:t>
            </a:r>
            <a:r>
              <a:rPr lang="de-DE" dirty="0" smtClean="0">
                <a:solidFill>
                  <a:srgbClr val="003E6B"/>
                </a:solidFill>
              </a:rPr>
              <a:t> Beta)</a:t>
            </a:r>
            <a:endParaRPr lang="de-DE" sz="2200" dirty="0" smtClean="0">
              <a:solidFill>
                <a:srgbClr val="E49956"/>
              </a:solidFill>
              <a:sym typeface="Wingdings" panose="05000000000000000000" pitchFamily="2" charset="2"/>
            </a:endParaRPr>
          </a:p>
        </p:txBody>
      </p:sp>
      <p:sp>
        <p:nvSpPr>
          <p:cNvPr id="8" name="Foliennummernplatzhalter 6"/>
          <p:cNvSpPr txBox="1">
            <a:spLocks/>
          </p:cNvSpPr>
          <p:nvPr/>
        </p:nvSpPr>
        <p:spPr>
          <a:xfrm>
            <a:off x="316800" y="6480000"/>
            <a:ext cx="400496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D80D8-A1EB-4B0C-A941-8FA0C01766F5}" type="slidenum">
              <a:rPr lang="de-DE" smtClean="0">
                <a:solidFill>
                  <a:schemeClr val="bg1"/>
                </a:solidFill>
              </a:rPr>
              <a:pPr/>
              <a:t>9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5"/>
          <p:cNvSpPr txBox="1">
            <a:spLocks/>
          </p:cNvSpPr>
          <p:nvPr/>
        </p:nvSpPr>
        <p:spPr>
          <a:xfrm>
            <a:off x="1" y="6480000"/>
            <a:ext cx="9906000" cy="1692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© MMag. Alexander Enzinger – Rabel &amp; Partner GmbH</a:t>
            </a:r>
          </a:p>
        </p:txBody>
      </p:sp>
      <p:sp>
        <p:nvSpPr>
          <p:cNvPr id="7" name="Rechteck 6"/>
          <p:cNvSpPr/>
          <p:nvPr/>
        </p:nvSpPr>
        <p:spPr>
          <a:xfrm rot="16200000">
            <a:off x="-603972" y="3321414"/>
            <a:ext cx="3507385" cy="900962"/>
          </a:xfrm>
          <a:prstGeom prst="rect">
            <a:avLst/>
          </a:prstGeom>
          <a:solidFill>
            <a:srgbClr val="E9AD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b="1" dirty="0" smtClean="0">
                <a:solidFill>
                  <a:schemeClr val="tx2"/>
                </a:solidFill>
              </a:rPr>
              <a:t>Vertragszins</a:t>
            </a:r>
            <a:endParaRPr lang="de-DE" sz="2000" b="1" dirty="0">
              <a:solidFill>
                <a:schemeClr val="tx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752600" y="2743200"/>
            <a:ext cx="914400" cy="2782388"/>
          </a:xfrm>
          <a:prstGeom prst="rect">
            <a:avLst/>
          </a:prstGeom>
          <a:solidFill>
            <a:srgbClr val="3365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erwarteter FK-Zins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752600" y="2018203"/>
            <a:ext cx="902629" cy="648798"/>
          </a:xfrm>
          <a:prstGeom prst="rect">
            <a:avLst/>
          </a:prstGeom>
          <a:noFill/>
          <a:ln>
            <a:solidFill>
              <a:srgbClr val="336587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 smtClean="0">
                <a:solidFill>
                  <a:srgbClr val="3E3E3E"/>
                </a:solidFill>
              </a:rPr>
              <a:t>Ausfalls-risiko</a:t>
            </a:r>
            <a:endParaRPr lang="de-DE" sz="1200" dirty="0">
              <a:solidFill>
                <a:srgbClr val="3E3E3E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853794" y="4495799"/>
            <a:ext cx="914400" cy="1040823"/>
          </a:xfrm>
          <a:prstGeom prst="rect">
            <a:avLst/>
          </a:prstGeom>
          <a:solidFill>
            <a:srgbClr val="668B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Basiszins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854203" y="3733800"/>
            <a:ext cx="914400" cy="684936"/>
          </a:xfrm>
          <a:prstGeom prst="rect">
            <a:avLst/>
          </a:prstGeom>
          <a:solidFill>
            <a:srgbClr val="668B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System. Risiken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862378" y="2971800"/>
            <a:ext cx="914400" cy="684936"/>
          </a:xfrm>
          <a:prstGeom prst="rect">
            <a:avLst/>
          </a:prstGeom>
          <a:solidFill>
            <a:srgbClr val="668B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 err="1" smtClean="0">
                <a:solidFill>
                  <a:schemeClr val="bg1"/>
                </a:solidFill>
              </a:rPr>
              <a:t>Unsystem</a:t>
            </a:r>
            <a:r>
              <a:rPr lang="de-DE" sz="1200" b="1" dirty="0" smtClean="0">
                <a:solidFill>
                  <a:schemeClr val="bg1"/>
                </a:solidFill>
              </a:rPr>
              <a:t>. Risiken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862995" y="2001253"/>
            <a:ext cx="914400" cy="906247"/>
          </a:xfrm>
          <a:prstGeom prst="rect">
            <a:avLst/>
          </a:prstGeom>
          <a:solidFill>
            <a:srgbClr val="668B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Kosten und Gewinn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6" name="Geschweifte Klammer rechts 15"/>
          <p:cNvSpPr/>
          <p:nvPr/>
        </p:nvSpPr>
        <p:spPr>
          <a:xfrm>
            <a:off x="3832717" y="2001253"/>
            <a:ext cx="205883" cy="2477597"/>
          </a:xfrm>
          <a:prstGeom prst="rightBrace">
            <a:avLst/>
          </a:prstGeom>
          <a:ln>
            <a:solidFill>
              <a:srgbClr val="003E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extfeld 16"/>
          <p:cNvSpPr txBox="1"/>
          <p:nvPr/>
        </p:nvSpPr>
        <p:spPr>
          <a:xfrm rot="16200000">
            <a:off x="3328600" y="3116043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smtClean="0">
                <a:solidFill>
                  <a:srgbClr val="3E3E3E"/>
                </a:solidFill>
              </a:rPr>
              <a:t>Credit </a:t>
            </a:r>
            <a:r>
              <a:rPr lang="de-AT" sz="1200" b="1" dirty="0" err="1" smtClean="0">
                <a:solidFill>
                  <a:srgbClr val="3E3E3E"/>
                </a:solidFill>
              </a:rPr>
              <a:t>Spread</a:t>
            </a:r>
            <a:endParaRPr lang="de-AT" sz="1200" b="1" dirty="0">
              <a:solidFill>
                <a:srgbClr val="3E3E3E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343400" y="3775906"/>
            <a:ext cx="914400" cy="1760716"/>
          </a:xfrm>
          <a:prstGeom prst="rect">
            <a:avLst/>
          </a:prstGeom>
          <a:solidFill>
            <a:srgbClr val="003E6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9382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38764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08147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77529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46911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16293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85676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55058" algn="l" defTabSz="269382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FK-Kosten lt. CAPM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172200" y="2029361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1813" algn="l"/>
              </a:tabLst>
            </a:pPr>
            <a:r>
              <a:rPr lang="de-AT" sz="1600" b="1" dirty="0" err="1" smtClean="0">
                <a:solidFill>
                  <a:srgbClr val="3E3E3E"/>
                </a:solidFill>
              </a:rPr>
              <a:t>i</a:t>
            </a:r>
            <a:r>
              <a:rPr lang="de-AT" sz="1600" b="1" baseline="-25000" dirty="0" err="1" smtClean="0">
                <a:solidFill>
                  <a:srgbClr val="3E3E3E"/>
                </a:solidFill>
              </a:rPr>
              <a:t>FK</a:t>
            </a:r>
            <a:r>
              <a:rPr lang="de-AT" sz="1600" dirty="0" smtClean="0">
                <a:solidFill>
                  <a:srgbClr val="3E3E3E"/>
                </a:solidFill>
              </a:rPr>
              <a:t>	vertraglich vereinbarte 	Fremdkapitalzinsen 	(Vertragszins)</a:t>
            </a:r>
          </a:p>
          <a:p>
            <a:pPr>
              <a:tabLst>
                <a:tab pos="531813" algn="l"/>
              </a:tabLst>
            </a:pPr>
            <a:r>
              <a:rPr lang="de-AT" sz="1600" b="1" dirty="0" smtClean="0">
                <a:solidFill>
                  <a:srgbClr val="3E3E3E"/>
                </a:solidFill>
              </a:rPr>
              <a:t>E(</a:t>
            </a:r>
            <a:r>
              <a:rPr lang="de-AT" sz="1600" b="1" dirty="0" err="1" smtClean="0">
                <a:solidFill>
                  <a:srgbClr val="3E3E3E"/>
                </a:solidFill>
              </a:rPr>
              <a:t>i</a:t>
            </a:r>
            <a:r>
              <a:rPr lang="de-AT" sz="1600" b="1" baseline="-25000" dirty="0" err="1" smtClean="0">
                <a:solidFill>
                  <a:srgbClr val="3E3E3E"/>
                </a:solidFill>
              </a:rPr>
              <a:t>FK</a:t>
            </a:r>
            <a:r>
              <a:rPr lang="de-AT" sz="1600" b="1" dirty="0" smtClean="0">
                <a:solidFill>
                  <a:srgbClr val="3E3E3E"/>
                </a:solidFill>
              </a:rPr>
              <a:t>)</a:t>
            </a:r>
            <a:r>
              <a:rPr lang="de-AT" sz="1600" dirty="0" smtClean="0">
                <a:solidFill>
                  <a:srgbClr val="3E3E3E"/>
                </a:solidFill>
              </a:rPr>
              <a:t>	Erwartungswert der 		Fremdkapitalzinsen</a:t>
            </a:r>
          </a:p>
          <a:p>
            <a:pPr>
              <a:tabLst>
                <a:tab pos="531813" algn="l"/>
              </a:tabLst>
            </a:pPr>
            <a:r>
              <a:rPr lang="de-AT" sz="1600" b="1" dirty="0" err="1" smtClean="0">
                <a:solidFill>
                  <a:srgbClr val="3E3E3E"/>
                </a:solidFill>
              </a:rPr>
              <a:t>r</a:t>
            </a:r>
            <a:r>
              <a:rPr lang="de-AT" sz="1600" b="1" baseline="-25000" dirty="0" err="1" smtClean="0">
                <a:solidFill>
                  <a:srgbClr val="3E3E3E"/>
                </a:solidFill>
              </a:rPr>
              <a:t>FK</a:t>
            </a:r>
            <a:r>
              <a:rPr lang="de-AT" sz="1600" dirty="0" smtClean="0">
                <a:solidFill>
                  <a:srgbClr val="3E3E3E"/>
                </a:solidFill>
              </a:rPr>
              <a:t>	Fremdkapitalkosten lt. CAPM</a:t>
            </a:r>
            <a:endParaRPr lang="de-AT" sz="1600" dirty="0">
              <a:solidFill>
                <a:srgbClr val="3E3E3E"/>
              </a:solidFill>
            </a:endParaRPr>
          </a:p>
        </p:txBody>
      </p:sp>
      <p:sp>
        <p:nvSpPr>
          <p:cNvPr id="20" name="Titel 3"/>
          <p:cNvSpPr txBox="1">
            <a:spLocks/>
          </p:cNvSpPr>
          <p:nvPr/>
        </p:nvSpPr>
        <p:spPr>
          <a:xfrm>
            <a:off x="793596" y="729264"/>
            <a:ext cx="9220200" cy="3786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04800" algn="l"/>
              </a:tabLst>
            </a:pPr>
            <a:r>
              <a:rPr lang="de-AT" sz="2200" dirty="0">
                <a:solidFill>
                  <a:srgbClr val="E49956"/>
                </a:solidFill>
                <a:sym typeface="Wingdings" panose="05000000000000000000" pitchFamily="2" charset="2"/>
              </a:rPr>
              <a:t>Fremdkapitalzinsen vs. Fremdkapitalkosten </a:t>
            </a:r>
            <a:r>
              <a:rPr lang="de-AT" sz="2200" dirty="0" smtClean="0">
                <a:solidFill>
                  <a:srgbClr val="E49956"/>
                </a:solidFill>
                <a:sym typeface="Wingdings" panose="05000000000000000000" pitchFamily="2" charset="2"/>
              </a:rPr>
              <a:t>(2)</a:t>
            </a:r>
            <a:endParaRPr lang="de-DE" sz="2200" kern="0" dirty="0">
              <a:solidFill>
                <a:srgbClr val="E49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master Rabel">
  <a:themeElements>
    <a:clrScheme name="Rabel">
      <a:dk1>
        <a:srgbClr val="6F6F6F"/>
      </a:dk1>
      <a:lt1>
        <a:sysClr val="window" lastClr="FFFFFF"/>
      </a:lt1>
      <a:dk2>
        <a:srgbClr val="3E3E3E"/>
      </a:dk2>
      <a:lt2>
        <a:srgbClr val="EEECE1"/>
      </a:lt2>
      <a:accent1>
        <a:srgbClr val="4F81BD"/>
      </a:accent1>
      <a:accent2>
        <a:srgbClr val="E4995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F6F6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2601</Words>
  <Application>Microsoft Office PowerPoint</Application>
  <PresentationFormat>A4-Papier (210x297 mm)</PresentationFormat>
  <Paragraphs>364</Paragraphs>
  <Slides>34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45" baseType="lpstr">
      <vt:lpstr>Arial</vt:lpstr>
      <vt:lpstr>Calibri</vt:lpstr>
      <vt:lpstr>Cambria Math</vt:lpstr>
      <vt:lpstr>Symbol</vt:lpstr>
      <vt:lpstr>Times New Roman</vt:lpstr>
      <vt:lpstr>Trebuchet MS</vt:lpstr>
      <vt:lpstr>Wingdings</vt:lpstr>
      <vt:lpstr>Wingdings 3</vt:lpstr>
      <vt:lpstr>Folienmaster Rabel</vt:lpstr>
      <vt:lpstr>Formel</vt:lpstr>
      <vt:lpstr>Vergelijking</vt:lpstr>
      <vt:lpstr>„DCF-Baukasten“ Lösungsvorschläge für die Praxis Forschungsinitiative Business Valuation WU Wien</vt:lpstr>
      <vt:lpstr>DCF-Verfahren: Herausforderungen für die Praxis</vt:lpstr>
      <vt:lpstr>1. Wahl des DCF-Verfahrens </vt:lpstr>
      <vt:lpstr>1. Wahl des DCF-Verfahrens  </vt:lpstr>
      <vt:lpstr>2. Wahl der Beta-Anpassungsformel</vt:lpstr>
      <vt:lpstr>2. Wahl der Beta-Anpassungsformel</vt:lpstr>
      <vt:lpstr>2. Wahl der Beta-Anpassungsformel</vt:lpstr>
      <vt:lpstr>3. Ermittlung der Fremdkapitalkosten (Debt Beta)   </vt:lpstr>
      <vt:lpstr>3. Ermittlung der Fremdkapitalkosten (Debt Beta)</vt:lpstr>
      <vt:lpstr>3. Ermittlung der Fremdkapitalkosten (Debt Beta)</vt:lpstr>
      <vt:lpstr>3. Ermittlung der Fremdkapitalkosten (Debt Beta)</vt:lpstr>
      <vt:lpstr>3. Ermittlung der Fremdkapitalkosten (Debt Beta)</vt:lpstr>
      <vt:lpstr>3. Ermittlung der Fremdkapitalkosten (Debt Beta)</vt:lpstr>
      <vt:lpstr>3. Ermittlung der Fremdkapitalkosten (Debt Beta)</vt:lpstr>
      <vt:lpstr>3. Ermittlung der Fremdkapitalkosten (Debt Beta)</vt:lpstr>
      <vt:lpstr>4. Erzielung konsistenter Bewertungsergebnisse</vt:lpstr>
      <vt:lpstr>4. Erzielung konsistenter Bewertungsergebnisse</vt:lpstr>
      <vt:lpstr>4. Erzielung konsistenter Bewertungsergebnisse </vt:lpstr>
      <vt:lpstr>4. Erzielung konsistenter Bewertungsergebnisse</vt:lpstr>
      <vt:lpstr>4. Erzielung konsistenter Bewertungsergebnisse</vt:lpstr>
      <vt:lpstr>4. Erzielung konsistenter Bewertungsergebnisse</vt:lpstr>
      <vt:lpstr>4. Erzielung konsistenter Bewertungsergebnisse</vt:lpstr>
      <vt:lpstr>5. Fallbeispiel DCF-Bewertung  </vt:lpstr>
      <vt:lpstr>5. Fallbeispiel DCF-Bewertung  </vt:lpstr>
      <vt:lpstr>5. Fallbeispiel DCF-Bewertung  </vt:lpstr>
      <vt:lpstr>5. Fallbeispiel DCF-Bewertung </vt:lpstr>
      <vt:lpstr>5. Fallbeispiel DCF-Bewertung  </vt:lpstr>
      <vt:lpstr>5. Fallbeispiel DCF-Bewertung </vt:lpstr>
      <vt:lpstr>5. Fallbeispiel DCF-Bewertung </vt:lpstr>
      <vt:lpstr>Resümee   </vt:lpstr>
      <vt:lpstr>Verwendete Literatur   </vt:lpstr>
      <vt:lpstr>Nomenklatur   </vt:lpstr>
      <vt:lpstr>Anhang   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2016-12-21 Rabel Powerpoint Layout.indd</dc:title>
  <dc:creator>vflisar</dc:creator>
  <cp:lastModifiedBy>Wiesbauer, Julia</cp:lastModifiedBy>
  <cp:revision>548</cp:revision>
  <cp:lastPrinted>2017-10-17T09:40:56Z</cp:lastPrinted>
  <dcterms:created xsi:type="dcterms:W3CDTF">2016-12-22T16:48:36Z</dcterms:created>
  <dcterms:modified xsi:type="dcterms:W3CDTF">2017-10-17T10:05:43Z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2016-12-22T00:00:00Z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2016-12-22T00:00:00Z</vt:filetime>
  </property>
</Properties>
</file>