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15"/>
  </p:notesMasterIdLst>
  <p:handoutMasterIdLst>
    <p:handoutMasterId r:id="rId16"/>
  </p:handoutMasterIdLst>
  <p:sldIdLst>
    <p:sldId id="278" r:id="rId5"/>
    <p:sldId id="375" r:id="rId6"/>
    <p:sldId id="380" r:id="rId7"/>
    <p:sldId id="379" r:id="rId8"/>
    <p:sldId id="381" r:id="rId9"/>
    <p:sldId id="382" r:id="rId10"/>
    <p:sldId id="378" r:id="rId11"/>
    <p:sldId id="383" r:id="rId12"/>
    <p:sldId id="384" r:id="rId13"/>
    <p:sldId id="277" r:id="rId14"/>
  </p:sldIdLst>
  <p:sldSz cx="9144000" cy="5715000" type="screen16x10"/>
  <p:notesSz cx="6858000" cy="9144000"/>
  <p:custDataLst>
    <p:tags r:id="rId1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23" userDrawn="1">
          <p15:clr>
            <a:srgbClr val="A4A3A4"/>
          </p15:clr>
        </p15:guide>
        <p15:guide id="2" pos="5465">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1"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2" autoAdjust="0"/>
    <p:restoredTop sz="91570" autoAdjust="0"/>
  </p:normalViewPr>
  <p:slideViewPr>
    <p:cSldViewPr snapToGrid="0" showGuides="1">
      <p:cViewPr varScale="1">
        <p:scale>
          <a:sx n="138" d="100"/>
          <a:sy n="138" d="100"/>
        </p:scale>
        <p:origin x="624" y="126"/>
      </p:cViewPr>
      <p:guideLst>
        <p:guide orient="horz" pos="1823"/>
        <p:guide pos="5465"/>
        <p:guide pos="4241"/>
        <p:guide pos="469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AT"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de-AT" sz="1000" smtClean="0">
                <a:latin typeface="Verdana" pitchFamily="34" charset="0"/>
                <a:ea typeface="Verdana" pitchFamily="34" charset="0"/>
                <a:cs typeface="Verdana" pitchFamily="34" charset="0"/>
              </a:rPr>
              <a:t>22.10.2018</a:t>
            </a:fld>
            <a:endParaRPr lang="de-AT"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AT"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de-AT" sz="1000" smtClean="0">
                <a:latin typeface="Verdana" pitchFamily="34" charset="0"/>
                <a:ea typeface="Verdana" pitchFamily="34" charset="0"/>
                <a:cs typeface="Verdana" pitchFamily="34" charset="0"/>
              </a:rPr>
              <a:t>‹Nr.›</a:t>
            </a:fld>
            <a:endParaRPr lang="de-AT"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de-AT"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de-AT" smtClean="0"/>
              <a:pPr/>
              <a:t>22.10.2018</a:t>
            </a:fld>
            <a:endParaRPr lang="de-AT"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dirty="0"/>
              <a:t>Textmasterformat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de-AT"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de-AT" smtClean="0"/>
              <a:pPr/>
              <a:t>‹Nr.›</a:t>
            </a:fld>
            <a:endParaRPr lang="de-AT"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a:t>
            </a:fld>
            <a:endParaRPr lang="de-AT" dirty="0"/>
          </a:p>
        </p:txBody>
      </p:sp>
    </p:spTree>
    <p:extLst>
      <p:ext uri="{BB962C8B-B14F-4D97-AF65-F5344CB8AC3E}">
        <p14:creationId xmlns:p14="http://schemas.microsoft.com/office/powerpoint/2010/main" val="395659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de-AT">
                <a:latin typeface="Arial" pitchFamily="34" charset="0"/>
              </a:rPr>
              <a:t>Dr. Christoph Fröhlich</a:t>
            </a:r>
            <a:endParaRPr lang="de-DE">
              <a:latin typeface="Arial" pitchFamily="34" charset="0"/>
            </a:endParaRPr>
          </a:p>
        </p:txBody>
      </p:sp>
      <p:sp>
        <p:nvSpPr>
          <p:cNvPr id="44035" name="Rectangle 7"/>
          <p:cNvSpPr>
            <a:spLocks noGrp="1" noChangeArrowheads="1"/>
          </p:cNvSpPr>
          <p:nvPr>
            <p:ph type="sldNum" sz="quarter" idx="5"/>
          </p:nvPr>
        </p:nvSpPr>
        <p:spPr>
          <a:noFill/>
        </p:spPr>
        <p:txBody>
          <a:bodyPr/>
          <a:lstStyle/>
          <a:p>
            <a:fld id="{CD15A1E3-23A7-4571-ABC7-358208F88A5F}" type="slidenum">
              <a:rPr lang="de-DE" smtClean="0">
                <a:latin typeface="Arial" pitchFamily="34" charset="0"/>
              </a:rPr>
              <a:pPr/>
              <a:t>3</a:t>
            </a:fld>
            <a:endParaRPr lang="de-DE">
              <a:latin typeface="Arial" pitchFamily="34" charset="0"/>
            </a:endParaRPr>
          </a:p>
        </p:txBody>
      </p:sp>
      <p:sp>
        <p:nvSpPr>
          <p:cNvPr id="44036" name="Rectangle 2"/>
          <p:cNvSpPr>
            <a:spLocks noGrp="1" noRot="1" noChangeAspect="1" noChangeArrowheads="1" noTextEdit="1"/>
          </p:cNvSpPr>
          <p:nvPr>
            <p:ph type="sldImg"/>
          </p:nvPr>
        </p:nvSpPr>
        <p:spPr>
          <a:xfrm>
            <a:off x="-1862138" y="336550"/>
            <a:ext cx="7200901" cy="4502150"/>
          </a:xfrm>
          <a:ln/>
        </p:spPr>
      </p:sp>
      <p:sp>
        <p:nvSpPr>
          <p:cNvPr id="44037" name="Rectangle 3"/>
          <p:cNvSpPr>
            <a:spLocks noGrp="1" noChangeArrowheads="1"/>
          </p:cNvSpPr>
          <p:nvPr>
            <p:ph type="body" idx="1"/>
          </p:nvPr>
        </p:nvSpPr>
        <p:spPr>
          <a:xfrm>
            <a:off x="3422287" y="553358"/>
            <a:ext cx="3479975" cy="4456768"/>
          </a:xfrm>
          <a:noFill/>
          <a:ln/>
        </p:spPr>
        <p:txBody>
          <a:bodyPr/>
          <a:lstStyle/>
          <a:p>
            <a:pPr eaLnBrk="1" hangingPunct="1"/>
            <a:endParaRPr lang="de-AT">
              <a:latin typeface="Arial" pitchFamily="34" charset="0"/>
            </a:endParaRPr>
          </a:p>
        </p:txBody>
      </p:sp>
      <p:sp>
        <p:nvSpPr>
          <p:cNvPr id="2" name="Datumsplatzhalter 1"/>
          <p:cNvSpPr>
            <a:spLocks noGrp="1"/>
          </p:cNvSpPr>
          <p:nvPr>
            <p:ph type="dt" idx="10"/>
          </p:nvPr>
        </p:nvSpPr>
        <p:spPr/>
        <p:txBody>
          <a:bodyPr/>
          <a:lstStyle/>
          <a:p>
            <a:r>
              <a:rPr lang="de-DE"/>
              <a:t>2016</a:t>
            </a:r>
            <a:endParaRPr lang="de-AT"/>
          </a:p>
        </p:txBody>
      </p:sp>
      <p:sp>
        <p:nvSpPr>
          <p:cNvPr id="3" name="Kopfzeilenplatzhalter 2"/>
          <p:cNvSpPr>
            <a:spLocks noGrp="1"/>
          </p:cNvSpPr>
          <p:nvPr>
            <p:ph type="hdr" sz="quarter" idx="11"/>
          </p:nvPr>
        </p:nvSpPr>
        <p:spPr/>
        <p:txBody>
          <a:bodyPr/>
          <a:lstStyle/>
          <a:p>
            <a:r>
              <a:rPr lang="de-AT"/>
              <a:t>Stichprobenverfahren</a:t>
            </a:r>
          </a:p>
        </p:txBody>
      </p:sp>
    </p:spTree>
    <p:extLst>
      <p:ext uri="{BB962C8B-B14F-4D97-AF65-F5344CB8AC3E}">
        <p14:creationId xmlns:p14="http://schemas.microsoft.com/office/powerpoint/2010/main" val="424776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219CC2FD-B32F-4992-A15B-F95E2E35C81B}" type="slidenum">
              <a:rPr lang="de-AT" smtClean="0"/>
              <a:pPr/>
              <a:t>6</a:t>
            </a:fld>
            <a:endParaRPr lang="de-AT" dirty="0"/>
          </a:p>
        </p:txBody>
      </p:sp>
    </p:spTree>
    <p:extLst>
      <p:ext uri="{BB962C8B-B14F-4D97-AF65-F5344CB8AC3E}">
        <p14:creationId xmlns:p14="http://schemas.microsoft.com/office/powerpoint/2010/main" val="155335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de-AT">
                <a:latin typeface="Arial" pitchFamily="34" charset="0"/>
              </a:rPr>
              <a:t>Dr. Christoph Fröhlich</a:t>
            </a:r>
            <a:endParaRPr lang="de-DE">
              <a:latin typeface="Arial" pitchFamily="34" charset="0"/>
            </a:endParaRPr>
          </a:p>
        </p:txBody>
      </p:sp>
      <p:sp>
        <p:nvSpPr>
          <p:cNvPr id="44035" name="Rectangle 7"/>
          <p:cNvSpPr>
            <a:spLocks noGrp="1" noChangeArrowheads="1"/>
          </p:cNvSpPr>
          <p:nvPr>
            <p:ph type="sldNum" sz="quarter" idx="5"/>
          </p:nvPr>
        </p:nvSpPr>
        <p:spPr>
          <a:noFill/>
        </p:spPr>
        <p:txBody>
          <a:bodyPr/>
          <a:lstStyle/>
          <a:p>
            <a:fld id="{CD15A1E3-23A7-4571-ABC7-358208F88A5F}" type="slidenum">
              <a:rPr lang="de-DE" smtClean="0">
                <a:latin typeface="Arial" pitchFamily="34" charset="0"/>
              </a:rPr>
              <a:pPr/>
              <a:t>7</a:t>
            </a:fld>
            <a:endParaRPr lang="de-DE">
              <a:latin typeface="Arial" pitchFamily="34" charset="0"/>
            </a:endParaRPr>
          </a:p>
        </p:txBody>
      </p:sp>
      <p:sp>
        <p:nvSpPr>
          <p:cNvPr id="44036" name="Rectangle 2"/>
          <p:cNvSpPr>
            <a:spLocks noGrp="1" noRot="1" noChangeAspect="1" noChangeArrowheads="1" noTextEdit="1"/>
          </p:cNvSpPr>
          <p:nvPr>
            <p:ph type="sldImg"/>
          </p:nvPr>
        </p:nvSpPr>
        <p:spPr>
          <a:xfrm>
            <a:off x="-1862138" y="336550"/>
            <a:ext cx="7200901" cy="4502150"/>
          </a:xfrm>
          <a:ln/>
        </p:spPr>
      </p:sp>
      <p:sp>
        <p:nvSpPr>
          <p:cNvPr id="44037" name="Rectangle 3"/>
          <p:cNvSpPr>
            <a:spLocks noGrp="1" noChangeArrowheads="1"/>
          </p:cNvSpPr>
          <p:nvPr>
            <p:ph type="body" idx="1"/>
          </p:nvPr>
        </p:nvSpPr>
        <p:spPr>
          <a:xfrm>
            <a:off x="3422287" y="553358"/>
            <a:ext cx="3479975" cy="4456768"/>
          </a:xfrm>
          <a:noFill/>
          <a:ln/>
        </p:spPr>
        <p:txBody>
          <a:bodyPr/>
          <a:lstStyle/>
          <a:p>
            <a:pPr eaLnBrk="1" hangingPunct="1"/>
            <a:endParaRPr lang="de-AT">
              <a:latin typeface="Arial" pitchFamily="34" charset="0"/>
            </a:endParaRPr>
          </a:p>
        </p:txBody>
      </p:sp>
      <p:sp>
        <p:nvSpPr>
          <p:cNvPr id="2" name="Datumsplatzhalter 1"/>
          <p:cNvSpPr>
            <a:spLocks noGrp="1"/>
          </p:cNvSpPr>
          <p:nvPr>
            <p:ph type="dt" idx="10"/>
          </p:nvPr>
        </p:nvSpPr>
        <p:spPr/>
        <p:txBody>
          <a:bodyPr/>
          <a:lstStyle/>
          <a:p>
            <a:r>
              <a:rPr lang="de-DE"/>
              <a:t>2016</a:t>
            </a:r>
            <a:endParaRPr lang="de-AT"/>
          </a:p>
        </p:txBody>
      </p:sp>
      <p:sp>
        <p:nvSpPr>
          <p:cNvPr id="3" name="Kopfzeilenplatzhalter 2"/>
          <p:cNvSpPr>
            <a:spLocks noGrp="1"/>
          </p:cNvSpPr>
          <p:nvPr>
            <p:ph type="hdr" sz="quarter" idx="11"/>
          </p:nvPr>
        </p:nvSpPr>
        <p:spPr/>
        <p:txBody>
          <a:bodyPr/>
          <a:lstStyle/>
          <a:p>
            <a:r>
              <a:rPr lang="de-AT"/>
              <a:t>Stichprobenverfahren</a:t>
            </a:r>
          </a:p>
        </p:txBody>
      </p:sp>
    </p:spTree>
    <p:extLst>
      <p:ext uri="{BB962C8B-B14F-4D97-AF65-F5344CB8AC3E}">
        <p14:creationId xmlns:p14="http://schemas.microsoft.com/office/powerpoint/2010/main" val="3247951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de-AT">
                <a:latin typeface="Arial" pitchFamily="34" charset="0"/>
              </a:rPr>
              <a:t>Dr. Christoph Fröhlich</a:t>
            </a:r>
            <a:endParaRPr lang="de-DE">
              <a:latin typeface="Arial" pitchFamily="34" charset="0"/>
            </a:endParaRPr>
          </a:p>
        </p:txBody>
      </p:sp>
      <p:sp>
        <p:nvSpPr>
          <p:cNvPr id="44035" name="Rectangle 7"/>
          <p:cNvSpPr>
            <a:spLocks noGrp="1" noChangeArrowheads="1"/>
          </p:cNvSpPr>
          <p:nvPr>
            <p:ph type="sldNum" sz="quarter" idx="5"/>
          </p:nvPr>
        </p:nvSpPr>
        <p:spPr>
          <a:noFill/>
        </p:spPr>
        <p:txBody>
          <a:bodyPr/>
          <a:lstStyle/>
          <a:p>
            <a:fld id="{CD15A1E3-23A7-4571-ABC7-358208F88A5F}" type="slidenum">
              <a:rPr lang="de-DE" smtClean="0">
                <a:latin typeface="Arial" pitchFamily="34" charset="0"/>
              </a:rPr>
              <a:pPr/>
              <a:t>8</a:t>
            </a:fld>
            <a:endParaRPr lang="de-DE">
              <a:latin typeface="Arial" pitchFamily="34" charset="0"/>
            </a:endParaRPr>
          </a:p>
        </p:txBody>
      </p:sp>
      <p:sp>
        <p:nvSpPr>
          <p:cNvPr id="44036" name="Rectangle 2"/>
          <p:cNvSpPr>
            <a:spLocks noGrp="1" noRot="1" noChangeAspect="1" noChangeArrowheads="1" noTextEdit="1"/>
          </p:cNvSpPr>
          <p:nvPr>
            <p:ph type="sldImg"/>
          </p:nvPr>
        </p:nvSpPr>
        <p:spPr>
          <a:xfrm>
            <a:off x="-1862138" y="336550"/>
            <a:ext cx="7200901" cy="4502150"/>
          </a:xfrm>
          <a:ln/>
        </p:spPr>
      </p:sp>
      <p:sp>
        <p:nvSpPr>
          <p:cNvPr id="44037" name="Rectangle 3"/>
          <p:cNvSpPr>
            <a:spLocks noGrp="1" noChangeArrowheads="1"/>
          </p:cNvSpPr>
          <p:nvPr>
            <p:ph type="body" idx="1"/>
          </p:nvPr>
        </p:nvSpPr>
        <p:spPr>
          <a:xfrm>
            <a:off x="3422287" y="553358"/>
            <a:ext cx="3479975" cy="4456768"/>
          </a:xfrm>
          <a:noFill/>
          <a:ln/>
        </p:spPr>
        <p:txBody>
          <a:bodyPr/>
          <a:lstStyle/>
          <a:p>
            <a:pPr eaLnBrk="1" hangingPunct="1"/>
            <a:endParaRPr lang="de-AT">
              <a:latin typeface="Arial" pitchFamily="34" charset="0"/>
            </a:endParaRPr>
          </a:p>
        </p:txBody>
      </p:sp>
      <p:sp>
        <p:nvSpPr>
          <p:cNvPr id="2" name="Datumsplatzhalter 1"/>
          <p:cNvSpPr>
            <a:spLocks noGrp="1"/>
          </p:cNvSpPr>
          <p:nvPr>
            <p:ph type="dt" idx="10"/>
          </p:nvPr>
        </p:nvSpPr>
        <p:spPr/>
        <p:txBody>
          <a:bodyPr/>
          <a:lstStyle/>
          <a:p>
            <a:r>
              <a:rPr lang="de-DE"/>
              <a:t>2016</a:t>
            </a:r>
            <a:endParaRPr lang="de-AT"/>
          </a:p>
        </p:txBody>
      </p:sp>
      <p:sp>
        <p:nvSpPr>
          <p:cNvPr id="3" name="Kopfzeilenplatzhalter 2"/>
          <p:cNvSpPr>
            <a:spLocks noGrp="1"/>
          </p:cNvSpPr>
          <p:nvPr>
            <p:ph type="hdr" sz="quarter" idx="11"/>
          </p:nvPr>
        </p:nvSpPr>
        <p:spPr/>
        <p:txBody>
          <a:bodyPr/>
          <a:lstStyle/>
          <a:p>
            <a:r>
              <a:rPr lang="de-AT"/>
              <a:t>Stichprobenverfahren</a:t>
            </a:r>
          </a:p>
        </p:txBody>
      </p:sp>
    </p:spTree>
    <p:extLst>
      <p:ext uri="{BB962C8B-B14F-4D97-AF65-F5344CB8AC3E}">
        <p14:creationId xmlns:p14="http://schemas.microsoft.com/office/powerpoint/2010/main" val="271732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p:spPr>
        <p:txBody>
          <a:bodyPr/>
          <a:lstStyle/>
          <a:p>
            <a:r>
              <a:rPr lang="de-AT">
                <a:latin typeface="Arial" pitchFamily="34" charset="0"/>
              </a:rPr>
              <a:t>Dr. Christoph Fröhlich</a:t>
            </a:r>
            <a:endParaRPr lang="de-DE">
              <a:latin typeface="Arial" pitchFamily="34" charset="0"/>
            </a:endParaRPr>
          </a:p>
        </p:txBody>
      </p:sp>
      <p:sp>
        <p:nvSpPr>
          <p:cNvPr id="44035" name="Rectangle 7"/>
          <p:cNvSpPr>
            <a:spLocks noGrp="1" noChangeArrowheads="1"/>
          </p:cNvSpPr>
          <p:nvPr>
            <p:ph type="sldNum" sz="quarter" idx="5"/>
          </p:nvPr>
        </p:nvSpPr>
        <p:spPr>
          <a:noFill/>
        </p:spPr>
        <p:txBody>
          <a:bodyPr/>
          <a:lstStyle/>
          <a:p>
            <a:fld id="{CD15A1E3-23A7-4571-ABC7-358208F88A5F}" type="slidenum">
              <a:rPr lang="de-DE" smtClean="0">
                <a:latin typeface="Arial" pitchFamily="34" charset="0"/>
              </a:rPr>
              <a:pPr/>
              <a:t>9</a:t>
            </a:fld>
            <a:endParaRPr lang="de-DE">
              <a:latin typeface="Arial" pitchFamily="34" charset="0"/>
            </a:endParaRPr>
          </a:p>
        </p:txBody>
      </p:sp>
      <p:sp>
        <p:nvSpPr>
          <p:cNvPr id="44036" name="Rectangle 2"/>
          <p:cNvSpPr>
            <a:spLocks noGrp="1" noRot="1" noChangeAspect="1" noChangeArrowheads="1" noTextEdit="1"/>
          </p:cNvSpPr>
          <p:nvPr>
            <p:ph type="sldImg"/>
          </p:nvPr>
        </p:nvSpPr>
        <p:spPr>
          <a:xfrm>
            <a:off x="-1862138" y="336550"/>
            <a:ext cx="7200901" cy="4502150"/>
          </a:xfrm>
          <a:ln/>
        </p:spPr>
      </p:sp>
      <p:sp>
        <p:nvSpPr>
          <p:cNvPr id="44037" name="Rectangle 3"/>
          <p:cNvSpPr>
            <a:spLocks noGrp="1" noChangeArrowheads="1"/>
          </p:cNvSpPr>
          <p:nvPr>
            <p:ph type="body" idx="1"/>
          </p:nvPr>
        </p:nvSpPr>
        <p:spPr>
          <a:xfrm>
            <a:off x="3422287" y="553358"/>
            <a:ext cx="3479975" cy="4456768"/>
          </a:xfrm>
          <a:noFill/>
          <a:ln/>
        </p:spPr>
        <p:txBody>
          <a:bodyPr/>
          <a:lstStyle/>
          <a:p>
            <a:pPr eaLnBrk="1" hangingPunct="1"/>
            <a:endParaRPr lang="de-AT">
              <a:latin typeface="Arial" pitchFamily="34" charset="0"/>
            </a:endParaRPr>
          </a:p>
        </p:txBody>
      </p:sp>
      <p:sp>
        <p:nvSpPr>
          <p:cNvPr id="2" name="Datumsplatzhalter 1"/>
          <p:cNvSpPr>
            <a:spLocks noGrp="1"/>
          </p:cNvSpPr>
          <p:nvPr>
            <p:ph type="dt" idx="10"/>
          </p:nvPr>
        </p:nvSpPr>
        <p:spPr/>
        <p:txBody>
          <a:bodyPr/>
          <a:lstStyle/>
          <a:p>
            <a:r>
              <a:rPr lang="de-DE"/>
              <a:t>2016</a:t>
            </a:r>
            <a:endParaRPr lang="de-AT"/>
          </a:p>
        </p:txBody>
      </p:sp>
      <p:sp>
        <p:nvSpPr>
          <p:cNvPr id="3" name="Kopfzeilenplatzhalter 2"/>
          <p:cNvSpPr>
            <a:spLocks noGrp="1"/>
          </p:cNvSpPr>
          <p:nvPr>
            <p:ph type="hdr" sz="quarter" idx="11"/>
          </p:nvPr>
        </p:nvSpPr>
        <p:spPr/>
        <p:txBody>
          <a:bodyPr/>
          <a:lstStyle/>
          <a:p>
            <a:r>
              <a:rPr lang="de-AT"/>
              <a:t>Stichprobenverfahren</a:t>
            </a:r>
          </a:p>
        </p:txBody>
      </p:sp>
    </p:spTree>
    <p:extLst>
      <p:ext uri="{BB962C8B-B14F-4D97-AF65-F5344CB8AC3E}">
        <p14:creationId xmlns:p14="http://schemas.microsoft.com/office/powerpoint/2010/main" val="25601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19CC2FD-B32F-4992-A15B-F95E2E35C81B}" type="slidenum">
              <a:rPr lang="de-AT" smtClean="0"/>
              <a:pPr/>
              <a:t>10</a:t>
            </a:fld>
            <a:endParaRPr lang="de-AT" dirty="0"/>
          </a:p>
        </p:txBody>
      </p:sp>
    </p:spTree>
    <p:extLst>
      <p:ext uri="{BB962C8B-B14F-4D97-AF65-F5344CB8AC3E}">
        <p14:creationId xmlns:p14="http://schemas.microsoft.com/office/powerpoint/2010/main" val="33519644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userDrawn="1"/>
        </p:nvPicPr>
        <p:blipFill>
          <a:blip r:embed="rId3"/>
          <a:stretch>
            <a:fillRect/>
          </a:stretch>
        </p:blipFill>
        <p:spPr>
          <a:xfrm>
            <a:off x="6579375" y="1065910"/>
            <a:ext cx="1849165" cy="975600"/>
          </a:xfrm>
          <a:prstGeom prst="rect">
            <a:avLst/>
          </a:prstGeom>
        </p:spPr>
      </p:pic>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577A3717-F920-47F5-9A6A-43B4555D24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3238BECD-F1C3-4A64-A089-6C618B59277E}" type="datetime1">
              <a:rPr lang="de-AT" smtClean="0"/>
              <a:t>22.10.2018</a:t>
            </a:fld>
            <a:endParaRPr lang="de-AT" dirty="0"/>
          </a:p>
        </p:txBody>
      </p:sp>
      <p:sp>
        <p:nvSpPr>
          <p:cNvPr id="3" name="Fußzeilenplatzhalter 2"/>
          <p:cNvSpPr>
            <a:spLocks noGrp="1"/>
          </p:cNvSpPr>
          <p:nvPr>
            <p:ph type="ftr" sz="quarter" idx="14"/>
          </p:nvPr>
        </p:nvSpPr>
        <p:spPr/>
        <p:txBody>
          <a:bodyPr/>
          <a:lstStyle/>
          <a:p>
            <a:r>
              <a:rPr lang="de-AT"/>
              <a:t>Währungsumrechnung und Wertminderungstest</a:t>
            </a:r>
            <a:endParaRPr lang="de-AT" dirty="0"/>
          </a:p>
        </p:txBody>
      </p:sp>
      <p:sp>
        <p:nvSpPr>
          <p:cNvPr id="6" name="Foliennummernplatzhalter 5"/>
          <p:cNvSpPr>
            <a:spLocks noGrp="1"/>
          </p:cNvSpPr>
          <p:nvPr>
            <p:ph type="sldNum" sz="quarter" idx="15"/>
          </p:nvPr>
        </p:nvSpPr>
        <p:spPr/>
        <p:txBody>
          <a:bodyPr/>
          <a:lstStyle/>
          <a:p>
            <a:r>
              <a:rPr lang="de-AT" dirty="0"/>
              <a:t>SEITE </a:t>
            </a:r>
            <a:fld id="{BE3DC40E-DBBE-4E2D-9EEC-FBF0DA0E9179}" type="slidenum">
              <a:rPr lang="de-AT" smtClean="0"/>
              <a:pPr/>
              <a:t>‹Nr.›</a:t>
            </a:fld>
            <a:endParaRPr lang="de-AT" dirty="0"/>
          </a:p>
        </p:txBody>
      </p:sp>
      <p:pic>
        <p:nvPicPr>
          <p:cNvPr id="15" name="Grafik 14">
            <a:extLst>
              <a:ext uri="{FF2B5EF4-FFF2-40B4-BE49-F238E27FC236}">
                <a16:creationId xmlns:a16="http://schemas.microsoft.com/office/drawing/2014/main" id="{181D7EAB-0BA7-4E01-91B2-EC9EF18DB6A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E0998BC-97DF-4E25-87DA-15ED5E16C4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4" name="Date Placeholder 3"/>
          <p:cNvSpPr>
            <a:spLocks noGrp="1"/>
          </p:cNvSpPr>
          <p:nvPr>
            <p:ph type="dt" sz="half" idx="12"/>
          </p:nvPr>
        </p:nvSpPr>
        <p:spPr/>
        <p:txBody>
          <a:bodyPr/>
          <a:lstStyle/>
          <a:p>
            <a:fld id="{0D71D0F2-1C1B-4378-B357-04FFF562C00C}" type="datetime1">
              <a:rPr lang="de-AT" smtClean="0"/>
              <a:t>22.10.2018</a:t>
            </a:fld>
            <a:endParaRPr lang="de-AT" dirty="0"/>
          </a:p>
        </p:txBody>
      </p:sp>
      <p:sp>
        <p:nvSpPr>
          <p:cNvPr id="5" name="Footer Placeholder 4"/>
          <p:cNvSpPr>
            <a:spLocks noGrp="1"/>
          </p:cNvSpPr>
          <p:nvPr>
            <p:ph type="ftr" sz="quarter" idx="13"/>
          </p:nvPr>
        </p:nvSpPr>
        <p:spPr/>
        <p:txBody>
          <a:bodyPr/>
          <a:lstStyle/>
          <a:p>
            <a:r>
              <a:rPr lang="de-AT"/>
              <a:t>Währungsumrechnung und Wertminderungstest</a:t>
            </a:r>
            <a:endParaRPr lang="de-AT" dirty="0"/>
          </a:p>
        </p:txBody>
      </p:sp>
      <p:sp>
        <p:nvSpPr>
          <p:cNvPr id="6" name="Slide Number Placeholder 5"/>
          <p:cNvSpPr>
            <a:spLocks noGrp="1"/>
          </p:cNvSpPr>
          <p:nvPr>
            <p:ph type="sldNum" sz="quarter" idx="14"/>
          </p:nvPr>
        </p:nvSpPr>
        <p:spPr/>
        <p:txBody>
          <a:bodyPr/>
          <a:lstStyle/>
          <a:p>
            <a:r>
              <a:rPr lang="de-AT" dirty="0"/>
              <a:t>SEITE </a:t>
            </a:r>
            <a:fld id="{BE3DC40E-DBBE-4E2D-9EEC-FBF0DA0E9179}" type="slidenum">
              <a:rPr lang="de-AT" smtClean="0"/>
              <a:pPr/>
              <a:t>‹Nr.›</a:t>
            </a:fld>
            <a:endParaRPr lang="de-AT" dirty="0"/>
          </a:p>
        </p:txBody>
      </p:sp>
      <p:pic>
        <p:nvPicPr>
          <p:cNvPr id="16" name="Grafik 15">
            <a:extLst>
              <a:ext uri="{FF2B5EF4-FFF2-40B4-BE49-F238E27FC236}">
                <a16:creationId xmlns:a16="http://schemas.microsoft.com/office/drawing/2014/main" id="{8CE3C7E9-F05D-4DB6-844F-097DC39A0AE4}"/>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0DCF4C52-7450-4216-AD35-23E4508F8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de-AT" dirty="0"/>
              <a:t>Platzhalter für Objekte</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C89C738F-D540-4A0C-BCB6-544FDE39C690}" type="datetime1">
              <a:rPr lang="de-AT" smtClean="0"/>
              <a:t>22.10.2018</a:t>
            </a:fld>
            <a:endParaRPr lang="de-AT" dirty="0"/>
          </a:p>
        </p:txBody>
      </p:sp>
      <p:sp>
        <p:nvSpPr>
          <p:cNvPr id="9" name="Fußzeilenplatzhalter 8"/>
          <p:cNvSpPr>
            <a:spLocks noGrp="1"/>
          </p:cNvSpPr>
          <p:nvPr>
            <p:ph type="ftr" sz="quarter" idx="11"/>
          </p:nvPr>
        </p:nvSpPr>
        <p:spPr/>
        <p:txBody>
          <a:bodyPr/>
          <a:lstStyle/>
          <a:p>
            <a:r>
              <a:rPr lang="de-AT"/>
              <a:t>Währungsumrechnung und Wertminderungstest</a:t>
            </a:r>
            <a:endParaRPr lang="de-AT" dirty="0"/>
          </a:p>
        </p:txBody>
      </p:sp>
      <p:sp>
        <p:nvSpPr>
          <p:cNvPr id="10" name="Foliennummernplatzhalter 9"/>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
        <p:nvSpPr>
          <p:cNvPr id="5" name="Datumsplatzhalter 4"/>
          <p:cNvSpPr>
            <a:spLocks noGrp="1"/>
          </p:cNvSpPr>
          <p:nvPr>
            <p:ph type="dt" sz="half" idx="14"/>
          </p:nvPr>
        </p:nvSpPr>
        <p:spPr/>
        <p:txBody>
          <a:bodyPr/>
          <a:lstStyle/>
          <a:p>
            <a:fld id="{18697455-B066-424D-BEE9-9F0EC1C6A48C}" type="datetime1">
              <a:rPr lang="de-AT" smtClean="0"/>
              <a:t>22.10.2018</a:t>
            </a:fld>
            <a:endParaRPr lang="de-AT" dirty="0"/>
          </a:p>
        </p:txBody>
      </p:sp>
      <p:sp>
        <p:nvSpPr>
          <p:cNvPr id="11" name="Fußzeilenplatzhalter 10"/>
          <p:cNvSpPr>
            <a:spLocks noGrp="1"/>
          </p:cNvSpPr>
          <p:nvPr>
            <p:ph type="ftr" sz="quarter" idx="15"/>
          </p:nvPr>
        </p:nvSpPr>
        <p:spPr/>
        <p:txBody>
          <a:bodyPr/>
          <a:lstStyle/>
          <a:p>
            <a:r>
              <a:rPr lang="de-AT"/>
              <a:t>Währungsumrechnung und Wertminderungstest</a:t>
            </a:r>
            <a:endParaRPr lang="de-AT" dirty="0"/>
          </a:p>
        </p:txBody>
      </p:sp>
      <p:sp>
        <p:nvSpPr>
          <p:cNvPr id="12" name="Foliennummernplatzhalter 11"/>
          <p:cNvSpPr>
            <a:spLocks noGrp="1"/>
          </p:cNvSpPr>
          <p:nvPr>
            <p:ph type="sldNum" sz="quarter" idx="16"/>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de-AT" dirty="0"/>
              <a:t>Text hier einfügen</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de-AT"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0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3C377C33-F304-4DAE-AADD-8F4FB0D09006}" type="datetime1">
              <a:rPr lang="de-AT" smtClean="0"/>
              <a:t>22.10.2018</a:t>
            </a:fld>
            <a:endParaRPr lang="de-AT" dirty="0"/>
          </a:p>
        </p:txBody>
      </p:sp>
      <p:sp>
        <p:nvSpPr>
          <p:cNvPr id="9" name="Fußzeilenplatzhalter 8"/>
          <p:cNvSpPr>
            <a:spLocks noGrp="1"/>
          </p:cNvSpPr>
          <p:nvPr>
            <p:ph type="ftr" sz="quarter" idx="12"/>
          </p:nvPr>
        </p:nvSpPr>
        <p:spPr/>
        <p:txBody>
          <a:bodyPr/>
          <a:lstStyle/>
          <a:p>
            <a:r>
              <a:rPr lang="de-AT"/>
              <a:t>Währungsumrechnung und Wertminderungstest</a:t>
            </a:r>
            <a:endParaRPr lang="de-AT" dirty="0"/>
          </a:p>
        </p:txBody>
      </p:sp>
      <p:sp>
        <p:nvSpPr>
          <p:cNvPr id="10" name="Foliennummernplatzhalter 9"/>
          <p:cNvSpPr>
            <a:spLocks noGrp="1"/>
          </p:cNvSpPr>
          <p:nvPr>
            <p:ph type="sldNum" sz="quarter" idx="13"/>
          </p:nvPr>
        </p:nvSpPr>
        <p:spPr/>
        <p:txBody>
          <a:bodyPr/>
          <a:lstStyle/>
          <a:p>
            <a:r>
              <a:rPr lang="de-AT" dirty="0"/>
              <a:t>SEITE </a:t>
            </a:r>
            <a:fld id="{BE3DC40E-DBBE-4E2D-9EEC-FBF0DA0E9179}" type="slidenum">
              <a:rPr lang="de-AT" smtClean="0"/>
              <a:t>‹Nr.›</a:t>
            </a:fld>
            <a:endParaRPr lang="de-AT"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userDrawn="1"/>
        </p:nvGrpSpPr>
        <p:grpSpPr>
          <a:xfrm>
            <a:off x="287338" y="603319"/>
            <a:ext cx="8552850" cy="1731679"/>
            <a:chOff x="287338" y="603319"/>
            <a:chExt cx="8552850" cy="1731679"/>
          </a:xfrm>
        </p:grpSpPr>
        <p:sp>
          <p:nvSpPr>
            <p:cNvPr id="13" name="Rechteck 12"/>
            <p:cNvSpPr/>
            <p:nvPr userDrawn="1"/>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5" name="Rechteck 14"/>
            <p:cNvSpPr/>
            <p:nvPr userDrawn="1"/>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userDrawn="1">
            <p:ph type="ctrTitle" hasCustomPrompt="1"/>
          </p:nvPr>
        </p:nvSpPr>
        <p:spPr bwMode="black">
          <a:xfrm>
            <a:off x="605408" y="1296154"/>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userDrawn="1">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userDrawn="1">
            <p:ph type="body" sz="quarter" idx="11"/>
          </p:nvPr>
        </p:nvSpPr>
        <p:spPr bwMode="white">
          <a:xfrm>
            <a:off x="287338" y="2642906"/>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userDrawn="1">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59234A93-CFFB-4237-9659-D02118469D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DB841124-3D73-4629-B9A2-22FFD97817A6}" type="datetime1">
              <a:rPr lang="de-AT" smtClean="0"/>
              <a:t>22.10.2018</a:t>
            </a:fld>
            <a:endParaRPr lang="de-AT" dirty="0"/>
          </a:p>
        </p:txBody>
      </p:sp>
      <p:sp>
        <p:nvSpPr>
          <p:cNvPr id="8" name="Fußzeilenplatzhalter 7"/>
          <p:cNvSpPr>
            <a:spLocks noGrp="1"/>
          </p:cNvSpPr>
          <p:nvPr>
            <p:ph type="ftr" sz="quarter" idx="11"/>
          </p:nvPr>
        </p:nvSpPr>
        <p:spPr/>
        <p:txBody>
          <a:bodyPr/>
          <a:lstStyle/>
          <a:p>
            <a:r>
              <a:rPr lang="de-AT"/>
              <a:t>Währungsumrechnung und Wertminderungstest</a:t>
            </a:r>
            <a:endParaRPr lang="de-AT" dirty="0"/>
          </a:p>
        </p:txBody>
      </p:sp>
      <p:sp>
        <p:nvSpPr>
          <p:cNvPr id="9" name="Foliennummernplatzhalter 8"/>
          <p:cNvSpPr>
            <a:spLocks noGrp="1"/>
          </p:cNvSpPr>
          <p:nvPr>
            <p:ph type="sldNum" sz="quarter" idx="12"/>
          </p:nvPr>
        </p:nvSpPr>
        <p:spPr/>
        <p:txBody>
          <a:bodyPr/>
          <a:lstStyle/>
          <a:p>
            <a:r>
              <a:rPr lang="de-AT" dirty="0"/>
              <a:t>SEITE </a:t>
            </a:r>
            <a:fld id="{BE3DC40E-DBBE-4E2D-9EEC-FBF0DA0E9179}" type="slidenum">
              <a:rPr lang="de-AT" smtClean="0"/>
              <a:t>‹Nr.›</a:t>
            </a:fld>
            <a:endParaRPr lang="de-AT" dirty="0"/>
          </a:p>
        </p:txBody>
      </p:sp>
      <p:sp>
        <p:nvSpPr>
          <p:cNvPr id="2" name="Titel 1"/>
          <p:cNvSpPr>
            <a:spLocks noGrp="1"/>
          </p:cNvSpPr>
          <p:nvPr>
            <p:ph type="title"/>
          </p:nvPr>
        </p:nvSpPr>
        <p:spPr/>
        <p:txBody>
          <a:bodyPr/>
          <a:lstStyle/>
          <a:p>
            <a:r>
              <a:rPr lang="de-DE"/>
              <a:t>Titelmasterformat durch Klicken bearbeiten</a:t>
            </a:r>
            <a:endParaRPr lang="de-AT"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4"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7CB48493-A0F2-468C-986D-2A150B5DEF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extLst mod="1">
    <p:ext uri="{DCECCB84-F9BA-43D5-87BE-67443E8EF086}">
      <p15:sldGuideLst xmlns:p15="http://schemas.microsoft.com/office/powerpoint/2012/main">
        <p15:guide id="1" pos="413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003EC835-F8EC-46FF-A7D8-2C72534AF7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2037600"/>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2C9326-2A46-4857-9E76-0DB2F283D6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D71C56E8-CA3B-4481-B593-3FAEA5B8938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userDrawn="1"/>
        </p:nvGrpSpPr>
        <p:grpSpPr>
          <a:xfrm>
            <a:off x="287338" y="603319"/>
            <a:ext cx="8552850" cy="2037600"/>
            <a:chOff x="287338" y="603319"/>
            <a:chExt cx="8552850" cy="2037600"/>
          </a:xfrm>
        </p:grpSpPr>
        <p:sp>
          <p:nvSpPr>
            <p:cNvPr id="17" name="Rechteck 16"/>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8" name="Rechteck 17"/>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10" name="Textplatzhalter 9"/>
          <p:cNvSpPr>
            <a:spLocks noGrp="1"/>
          </p:cNvSpPr>
          <p:nvPr>
            <p:ph type="body" sz="quarter" idx="1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B6EC7758-8011-47AD-A756-F263091D5B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sp>
          <p:nvSpPr>
            <p:cNvPr id="17" name="Rechteck 1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dirty="0"/>
            </a:p>
          </p:txBody>
        </p:sp>
      </p:grpSp>
      <p:sp>
        <p:nvSpPr>
          <p:cNvPr id="2" name="Titel 1"/>
          <p:cNvSpPr>
            <a:spLocks noGrp="1"/>
          </p:cNvSpPr>
          <p:nvPr>
            <p:ph type="ctrTitle" hasCustomPrompt="1"/>
          </p:nvPr>
        </p:nvSpPr>
        <p:spPr bwMode="black">
          <a:xfrm>
            <a:off x="605407" y="1296154"/>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pPr marL="0" lvl="0" defTabSz="914400"/>
            <a:r>
              <a:rPr lang="de-DE"/>
              <a:t>Textmasterformat bearbeiten</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E00495DC-0F57-4304-BBFD-BB5FA5288F7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userDrawn="1"/>
        </p:nvPicPr>
        <p:blipFill>
          <a:blip r:embed="rId17"/>
          <a:stretch>
            <a:fillRect/>
          </a:stretch>
        </p:blipFill>
        <p:spPr>
          <a:xfrm>
            <a:off x="7711621" y="288569"/>
            <a:ext cx="1170000" cy="617280"/>
          </a:xfrm>
          <a:prstGeom prst="rect">
            <a:avLst/>
          </a:prstGeom>
        </p:spPr>
      </p:pic>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de-AT"/>
              <a:t>Währungsumrechnung und Wertminderungstest</a:t>
            </a:r>
            <a:endParaRPr lang="de-AT"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de-AT" dirty="0"/>
              <a:t>SEITE </a:t>
            </a:r>
            <a:fld id="{BE3DC40E-DBBE-4E2D-9EEC-FBF0DA0E9179}" type="slidenum">
              <a:rPr lang="de-AT" smtClean="0"/>
              <a:pPr/>
              <a:t>‹Nr.›</a:t>
            </a:fld>
            <a:endParaRPr lang="de-AT"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DAA95CBE-1B6A-47F5-9567-0D4C0220B841}" type="datetime1">
              <a:rPr lang="de-AT" smtClean="0"/>
              <a:t>22.10.2018</a:t>
            </a:fld>
            <a:endParaRPr lang="de-AT"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2" name="Grafik 11">
            <a:extLst>
              <a:ext uri="{FF2B5EF4-FFF2-40B4-BE49-F238E27FC236}">
                <a16:creationId xmlns:a16="http://schemas.microsoft.com/office/drawing/2014/main" id="{229F41FE-2827-48CB-9F30-E0C597752410}"/>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oehlichl@wu.ac.at"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www.wu.ac.at/revis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a:t>Währungsumrechnung in der externen Rechnungslegung</a:t>
            </a:r>
            <a:br>
              <a:rPr lang="de-DE" dirty="0"/>
            </a:br>
            <a:endParaRPr lang="de-AT" dirty="0"/>
          </a:p>
        </p:txBody>
      </p:sp>
      <p:sp>
        <p:nvSpPr>
          <p:cNvPr id="7" name="Textplatzhalter 6"/>
          <p:cNvSpPr>
            <a:spLocks noGrp="1"/>
          </p:cNvSpPr>
          <p:nvPr>
            <p:ph type="body" sz="quarter" idx="11"/>
          </p:nvPr>
        </p:nvSpPr>
        <p:spPr>
          <a:xfrm>
            <a:off x="287338" y="2941638"/>
            <a:ext cx="4284662" cy="620885"/>
          </a:xfrm>
        </p:spPr>
        <p:txBody>
          <a:bodyPr/>
          <a:lstStyle/>
          <a:p>
            <a:r>
              <a:rPr lang="de-AT" dirty="0"/>
              <a:t>Dr. Christoph Fröhlich</a:t>
            </a:r>
          </a:p>
        </p:txBody>
      </p:sp>
      <p:sp>
        <p:nvSpPr>
          <p:cNvPr id="8" name="Textplatzhalter 7"/>
          <p:cNvSpPr>
            <a:spLocks noGrp="1"/>
          </p:cNvSpPr>
          <p:nvPr>
            <p:ph type="body" sz="quarter" idx="12"/>
          </p:nvPr>
        </p:nvSpPr>
        <p:spPr/>
        <p:txBody>
          <a:bodyPr/>
          <a:lstStyle/>
          <a:p>
            <a:r>
              <a:rPr lang="de-AT" dirty="0"/>
              <a:t>Stand: Oktober 2017</a:t>
            </a:r>
          </a:p>
        </p:txBody>
      </p:sp>
    </p:spTree>
    <p:extLst>
      <p:ext uri="{BB962C8B-B14F-4D97-AF65-F5344CB8AC3E}">
        <p14:creationId xmlns:p14="http://schemas.microsoft.com/office/powerpoint/2010/main" val="19872310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3"/>
          <p:cNvSpPr txBox="1">
            <a:spLocks noGrp="1"/>
          </p:cNvSpPr>
          <p:nvPr>
            <p:ph type="body" sz="quarter" idx="10"/>
          </p:nvPr>
        </p:nvSpPr>
        <p:spPr>
          <a:xfrm>
            <a:off x="1691680" y="2559843"/>
            <a:ext cx="2756266" cy="1811291"/>
          </a:xfrm>
        </p:spPr>
        <p:txBody>
          <a:bodyPr>
            <a:normAutofit fontScale="92500" lnSpcReduction="10000"/>
          </a:bodyPr>
          <a:lstStyle/>
          <a:p>
            <a:r>
              <a:rPr lang="de-AT" dirty="0"/>
              <a:t>Institute </a:t>
            </a:r>
            <a:r>
              <a:rPr lang="de-AT" dirty="0" err="1"/>
              <a:t>for</a:t>
            </a:r>
            <a:r>
              <a:rPr lang="de-AT" dirty="0"/>
              <a:t> Accounting </a:t>
            </a:r>
            <a:r>
              <a:rPr lang="de-AT" dirty="0" err="1"/>
              <a:t>and</a:t>
            </a:r>
            <a:r>
              <a:rPr lang="de-AT" dirty="0"/>
              <a:t> Auditing</a:t>
            </a:r>
          </a:p>
          <a:p>
            <a:r>
              <a:rPr lang="de-AT" dirty="0"/>
              <a:t>Abteilung für Unternehmensrechnung und Revision Welthandelsplatz 1, 1020 </a:t>
            </a:r>
            <a:r>
              <a:rPr lang="de-DE" dirty="0"/>
              <a:t>Vienna, Austria</a:t>
            </a:r>
          </a:p>
          <a:p>
            <a:pPr lvl="0"/>
            <a:endParaRPr lang="de-DE" dirty="0"/>
          </a:p>
          <a:p>
            <a:pPr lvl="0"/>
            <a:endParaRPr lang="de-DE" dirty="0"/>
          </a:p>
          <a:p>
            <a:pPr lvl="0"/>
            <a:endParaRPr lang="de-DE" dirty="0"/>
          </a:p>
          <a:p>
            <a:pPr lvl="0"/>
            <a:r>
              <a:rPr lang="de-DE" b="1" dirty="0"/>
              <a:t>Dr. Christoph Fröhlich</a:t>
            </a:r>
          </a:p>
          <a:p>
            <a:pPr lvl="0"/>
            <a:endParaRPr lang="de-DE" dirty="0"/>
          </a:p>
          <a:p>
            <a:pPr lvl="0"/>
            <a:r>
              <a:rPr lang="de-DE" dirty="0"/>
              <a:t>T +43-1-313 36-4603</a:t>
            </a:r>
          </a:p>
          <a:p>
            <a:pPr lvl="0"/>
            <a:r>
              <a:rPr lang="en-US" u="sng" dirty="0">
                <a:solidFill>
                  <a:schemeClr val="tx2">
                    <a:lumMod val="90000"/>
                    <a:lumOff val="10000"/>
                  </a:schemeClr>
                </a:solidFill>
              </a:rPr>
              <a:t>christoph.fr</a:t>
            </a:r>
            <a:r>
              <a:rPr lang="en-US" u="sng" dirty="0">
                <a:solidFill>
                  <a:schemeClr val="tx2">
                    <a:lumMod val="90000"/>
                    <a:lumOff val="10000"/>
                  </a:schemeClr>
                </a:solidFill>
                <a:hlinkClick r:id="rId3"/>
              </a:rPr>
              <a:t>oehlichl@wu.ac.at</a:t>
            </a:r>
            <a:endParaRPr lang="en-US" u="sng" dirty="0">
              <a:solidFill>
                <a:schemeClr val="tx2">
                  <a:lumMod val="90000"/>
                  <a:lumOff val="10000"/>
                </a:schemeClr>
              </a:solidFill>
            </a:endParaRPr>
          </a:p>
          <a:p>
            <a:pPr lvl="0"/>
            <a:r>
              <a:rPr lang="en-US" u="sng" dirty="0">
                <a:solidFill>
                  <a:schemeClr val="tx2">
                    <a:lumMod val="90000"/>
                    <a:lumOff val="10000"/>
                  </a:schemeClr>
                </a:solidFill>
                <a:hlinkClick r:id="rId4"/>
              </a:rPr>
              <a:t>www.wu.ac.at/revision</a:t>
            </a:r>
            <a:endParaRPr lang="de-AT" dirty="0">
              <a:solidFill>
                <a:schemeClr val="tx2">
                  <a:lumMod val="90000"/>
                  <a:lumOff val="10000"/>
                </a:schemeClr>
              </a:solidFill>
            </a:endParaRPr>
          </a:p>
          <a:p>
            <a:pPr lvl="0"/>
            <a:endParaRPr lang="de-AT" noProof="0" dirty="0"/>
          </a:p>
        </p:txBody>
      </p:sp>
      <p:sp>
        <p:nvSpPr>
          <p:cNvPr id="7" name="Titel 6"/>
          <p:cNvSpPr>
            <a:spLocks noGrp="1"/>
          </p:cNvSpPr>
          <p:nvPr>
            <p:ph type="title" idx="4294967295"/>
          </p:nvPr>
        </p:nvSpPr>
        <p:spPr>
          <a:xfrm>
            <a:off x="462407" y="301626"/>
            <a:ext cx="6990906" cy="496799"/>
          </a:xfrm>
        </p:spPr>
        <p:txBody>
          <a:bodyPr/>
          <a:lstStyle/>
          <a:p>
            <a:r>
              <a:rPr lang="de-AT" dirty="0"/>
              <a:t> </a:t>
            </a:r>
          </a:p>
        </p:txBody>
      </p:sp>
      <p:sp>
        <p:nvSpPr>
          <p:cNvPr id="4" name="Fußzeilenplatzhalter 3"/>
          <p:cNvSpPr>
            <a:spLocks noGrp="1"/>
          </p:cNvSpPr>
          <p:nvPr>
            <p:ph type="ftr" sz="quarter" idx="12"/>
          </p:nvPr>
        </p:nvSpPr>
        <p:spPr/>
        <p:txBody>
          <a:bodyPr/>
          <a:lstStyle/>
          <a:p>
            <a:r>
              <a:rPr lang="de-AT"/>
              <a:t>Währungsumrechnung und Wertminderungstest</a:t>
            </a:r>
            <a:endParaRPr lang="de-AT" dirty="0"/>
          </a:p>
        </p:txBody>
      </p:sp>
      <p:sp>
        <p:nvSpPr>
          <p:cNvPr id="3" name="Foliennummernplatzhalter 2"/>
          <p:cNvSpPr>
            <a:spLocks noGrp="1"/>
          </p:cNvSpPr>
          <p:nvPr>
            <p:ph type="sldNum" sz="quarter" idx="13"/>
          </p:nvPr>
        </p:nvSpPr>
        <p:spPr/>
        <p:txBody>
          <a:bodyPr/>
          <a:lstStyle/>
          <a:p>
            <a:r>
              <a:rPr lang="de-AT" dirty="0"/>
              <a:t>Seite </a:t>
            </a:r>
            <a:fld id="{680737D9-CC42-4855-ABAC-B759A1A9D624}" type="slidenum">
              <a:rPr lang="de-AT" smtClean="0"/>
              <a:pPr/>
              <a:t>10</a:t>
            </a:fld>
            <a:endParaRPr lang="de-AT" dirty="0"/>
          </a:p>
        </p:txBody>
      </p:sp>
    </p:spTree>
    <p:extLst>
      <p:ext uri="{BB962C8B-B14F-4D97-AF65-F5344CB8AC3E}">
        <p14:creationId xmlns:p14="http://schemas.microsoft.com/office/powerpoint/2010/main" val="17020639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p:txBody>
          <a:bodyPr>
            <a:normAutofit/>
          </a:bodyPr>
          <a:lstStyle/>
          <a:p>
            <a:r>
              <a:rPr lang="de-AT" dirty="0"/>
              <a:t>Vergangenheitsbezogen</a:t>
            </a:r>
          </a:p>
          <a:p>
            <a:pPr lvl="1"/>
            <a:r>
              <a:rPr lang="de-DE" dirty="0"/>
              <a:t>Durchschnittermittlung</a:t>
            </a:r>
          </a:p>
          <a:p>
            <a:pPr lvl="1"/>
            <a:r>
              <a:rPr lang="de-DE" dirty="0"/>
              <a:t>Kumulierte </a:t>
            </a:r>
            <a:r>
              <a:rPr lang="de-DE" dirty="0" err="1"/>
              <a:t>vs</a:t>
            </a:r>
            <a:r>
              <a:rPr lang="de-DE" dirty="0"/>
              <a:t> periodenbezogene Umrechnung von Teilperioden</a:t>
            </a:r>
          </a:p>
          <a:p>
            <a:pPr lvl="1"/>
            <a:r>
              <a:rPr lang="de-DE" dirty="0"/>
              <a:t>Differenzen aus konzerninternen Geschäften</a:t>
            </a:r>
          </a:p>
        </p:txBody>
      </p:sp>
      <p:sp>
        <p:nvSpPr>
          <p:cNvPr id="4" name="Inhaltsplatzhalter 3">
            <a:extLst>
              <a:ext uri="{FF2B5EF4-FFF2-40B4-BE49-F238E27FC236}">
                <a16:creationId xmlns:a16="http://schemas.microsoft.com/office/drawing/2014/main" id="{01DCC8C0-9ECA-40DF-B116-059DE6F781B7}"/>
              </a:ext>
            </a:extLst>
          </p:cNvPr>
          <p:cNvSpPr>
            <a:spLocks noGrp="1"/>
          </p:cNvSpPr>
          <p:nvPr>
            <p:ph sz="half" idx="2"/>
          </p:nvPr>
        </p:nvSpPr>
        <p:spPr/>
        <p:txBody>
          <a:bodyPr/>
          <a:lstStyle/>
          <a:p>
            <a:r>
              <a:rPr lang="de-DE" dirty="0"/>
              <a:t>Zukunftsbezogen</a:t>
            </a:r>
          </a:p>
          <a:p>
            <a:pPr lvl="1"/>
            <a:r>
              <a:rPr lang="de-DE" dirty="0"/>
              <a:t>Stichtagskurs </a:t>
            </a:r>
            <a:r>
              <a:rPr lang="de-DE" dirty="0" err="1"/>
              <a:t>vs</a:t>
            </a:r>
            <a:r>
              <a:rPr lang="de-DE" dirty="0"/>
              <a:t> </a:t>
            </a:r>
            <a:r>
              <a:rPr lang="de-DE" dirty="0" err="1"/>
              <a:t>Forwardkurs</a:t>
            </a:r>
            <a:r>
              <a:rPr lang="de-DE" dirty="0"/>
              <a:t> </a:t>
            </a:r>
            <a:r>
              <a:rPr lang="de-DE" dirty="0" err="1"/>
              <a:t>vs</a:t>
            </a:r>
            <a:r>
              <a:rPr lang="de-DE" dirty="0"/>
              <a:t> prognostizierter Kurs</a:t>
            </a:r>
          </a:p>
          <a:p>
            <a:pPr lvl="1"/>
            <a:r>
              <a:rPr lang="de-DE" dirty="0"/>
              <a:t>Zinskurve</a:t>
            </a:r>
          </a:p>
          <a:p>
            <a:pPr lvl="1"/>
            <a:r>
              <a:rPr lang="de-DE" dirty="0"/>
              <a:t>Inflationserwartung</a:t>
            </a:r>
          </a:p>
          <a:p>
            <a:pPr lvl="1"/>
            <a:r>
              <a:rPr lang="de-DE" dirty="0"/>
              <a:t>Währungsspezifische Risikozuschläge</a:t>
            </a:r>
            <a:endParaRPr lang="de-AT" dirty="0"/>
          </a:p>
        </p:txBody>
      </p:sp>
      <p:sp>
        <p:nvSpPr>
          <p:cNvPr id="2" name="Titel 1"/>
          <p:cNvSpPr>
            <a:spLocks noGrp="1"/>
          </p:cNvSpPr>
          <p:nvPr>
            <p:ph type="title"/>
          </p:nvPr>
        </p:nvSpPr>
        <p:spPr/>
        <p:txBody>
          <a:bodyPr>
            <a:normAutofit fontScale="90000"/>
          </a:bodyPr>
          <a:lstStyle/>
          <a:p>
            <a:pPr algn="l"/>
            <a:r>
              <a:rPr lang="de-AT" sz="3200" dirty="0"/>
              <a:t>Währungsumrechnung in der externen Rechnungslegung</a:t>
            </a:r>
          </a:p>
        </p:txBody>
      </p:sp>
      <p:sp>
        <p:nvSpPr>
          <p:cNvPr id="5" name="Fußzeilenplatzhalter 4"/>
          <p:cNvSpPr>
            <a:spLocks noGrp="1"/>
          </p:cNvSpPr>
          <p:nvPr>
            <p:ph type="ftr" sz="quarter" idx="11"/>
          </p:nvPr>
        </p:nvSpPr>
        <p:spPr/>
        <p:txBody>
          <a:bodyPr/>
          <a:lstStyle/>
          <a:p>
            <a:r>
              <a:rPr lang="de-AT"/>
              <a:t>Währungsumrechnung und Wertminderungstest</a:t>
            </a:r>
            <a:endParaRPr lang="de-AT" dirty="0"/>
          </a:p>
        </p:txBody>
      </p:sp>
      <p:sp>
        <p:nvSpPr>
          <p:cNvPr id="6" name="Foliennummernplatzhalter 5"/>
          <p:cNvSpPr>
            <a:spLocks noGrp="1"/>
          </p:cNvSpPr>
          <p:nvPr>
            <p:ph type="sldNum" sz="quarter" idx="12"/>
          </p:nvPr>
        </p:nvSpPr>
        <p:spPr/>
        <p:txBody>
          <a:bodyPr/>
          <a:lstStyle/>
          <a:p>
            <a:r>
              <a:rPr lang="de-AT"/>
              <a:t>SEITE </a:t>
            </a:r>
            <a:fld id="{BE3DC40E-DBBE-4E2D-9EEC-FBF0DA0E9179}" type="slidenum">
              <a:rPr lang="de-AT" smtClean="0"/>
              <a:t>2</a:t>
            </a:fld>
            <a:endParaRPr lang="de-AT" dirty="0"/>
          </a:p>
        </p:txBody>
      </p:sp>
    </p:spTree>
    <p:extLst>
      <p:ext uri="{BB962C8B-B14F-4D97-AF65-F5344CB8AC3E}">
        <p14:creationId xmlns:p14="http://schemas.microsoft.com/office/powerpoint/2010/main" val="118537655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dirty="0"/>
              <a:t>Währungsumrechnung und Wertminderungstest</a:t>
            </a:r>
            <a:endParaRPr lang="de-AT" dirty="0"/>
          </a:p>
        </p:txBody>
      </p:sp>
      <p:sp>
        <p:nvSpPr>
          <p:cNvPr id="11267" name="Rectangle 3"/>
          <p:cNvSpPr>
            <a:spLocks noGrp="1" noChangeArrowheads="1"/>
          </p:cNvSpPr>
          <p:nvPr>
            <p:ph idx="1"/>
          </p:nvPr>
        </p:nvSpPr>
        <p:spPr bwMode="auto">
          <a:xfrm>
            <a:off x="462019" y="1353491"/>
            <a:ext cx="7759644" cy="3853905"/>
          </a:xfrm>
          <a:noFill/>
          <a:ln>
            <a:miter lim="800000"/>
            <a:headEnd/>
            <a:tailEnd/>
          </a:ln>
        </p:spPr>
        <p:txBody>
          <a:bodyPr vert="horz" wrap="square" numCol="1" anchor="t" anchorCtr="0" compatLnSpc="1">
            <a:prstTxWarp prst="textNoShape">
              <a:avLst/>
            </a:prstTxWarp>
          </a:bodyPr>
          <a:lstStyle/>
          <a:p>
            <a:pPr lvl="1"/>
            <a:endParaRPr lang="de-AT" sz="1750" dirty="0"/>
          </a:p>
          <a:p>
            <a:pPr lvl="1"/>
            <a:endParaRPr lang="de-AT" sz="1750" dirty="0"/>
          </a:p>
          <a:p>
            <a:pPr lvl="1"/>
            <a:endParaRPr lang="de-AT" sz="1750" dirty="0"/>
          </a:p>
          <a:p>
            <a:pPr lvl="1"/>
            <a:endParaRPr lang="de-AT" sz="1750" dirty="0"/>
          </a:p>
          <a:p>
            <a:pPr lvl="1"/>
            <a:endParaRPr lang="de-AT" sz="1750" dirty="0"/>
          </a:p>
          <a:p>
            <a:pPr lvl="1"/>
            <a:r>
              <a:rPr lang="de-AT" sz="1750" dirty="0"/>
              <a:t>IAS 21.8</a:t>
            </a:r>
          </a:p>
          <a:p>
            <a:pPr lvl="1"/>
            <a:r>
              <a:rPr lang="de-AT" sz="1750" dirty="0"/>
              <a:t>Die Funktionale Währung ist die Währung des primären Wirtschaftsumfelds, in dem das Unternehmen tätig ist.</a:t>
            </a:r>
          </a:p>
          <a:p>
            <a:pPr lvl="1"/>
            <a:endParaRPr lang="de-AT" sz="1750" dirty="0"/>
          </a:p>
          <a:p>
            <a:pPr lvl="1" eaLnBrk="1" hangingPunct="1"/>
            <a:endParaRPr lang="de-AT" sz="1750" dirty="0"/>
          </a:p>
          <a:p>
            <a:pPr lvl="2" eaLnBrk="1" hangingPunct="1"/>
            <a:endParaRPr lang="de-AT" sz="1500" dirty="0"/>
          </a:p>
          <a:p>
            <a:pPr lvl="2" eaLnBrk="1" hangingPunct="1"/>
            <a:endParaRPr lang="de-AT" sz="1750" dirty="0"/>
          </a:p>
          <a:p>
            <a:pPr lvl="1" eaLnBrk="1" hangingPunct="1"/>
            <a:endParaRPr lang="de-AT" sz="1750" dirty="0"/>
          </a:p>
        </p:txBody>
      </p:sp>
      <p:sp>
        <p:nvSpPr>
          <p:cNvPr id="11269" name="Fußzeilenplatzhalter 4"/>
          <p:cNvSpPr>
            <a:spLocks noGrp="1"/>
          </p:cNvSpPr>
          <p:nvPr>
            <p:ph type="ftr" sz="quarter" idx="4294967295"/>
          </p:nvPr>
        </p:nvSpPr>
        <p:spPr bwMode="auto">
          <a:xfrm>
            <a:off x="762000" y="5270500"/>
            <a:ext cx="1477698" cy="144198"/>
          </a:xfrm>
          <a:prstGeom prst="rect">
            <a:avLst/>
          </a:prstGeom>
          <a:noFill/>
          <a:ln algn="ctr">
            <a:miter lim="800000"/>
            <a:headEnd/>
            <a:tailEnd/>
          </a:ln>
        </p:spPr>
        <p:txBody>
          <a:bodyPr vert="horz" lIns="66789" tIns="33395" rIns="66789" bIns="33395" rtlCol="0" anchor="ctr"/>
          <a:lstStyle/>
          <a:p>
            <a:pPr defTabSz="727001"/>
            <a:r>
              <a:rPr lang="de-DE" sz="833">
                <a:solidFill>
                  <a:schemeClr val="bg1"/>
                </a:solidFill>
              </a:rPr>
              <a:t>Währungsumrechnung und Wertminderungstest</a:t>
            </a:r>
          </a:p>
        </p:txBody>
      </p:sp>
      <p:sp>
        <p:nvSpPr>
          <p:cNvPr id="5" name="Rechteck 4">
            <a:extLst>
              <a:ext uri="{FF2B5EF4-FFF2-40B4-BE49-F238E27FC236}">
                <a16:creationId xmlns:a16="http://schemas.microsoft.com/office/drawing/2014/main" id="{FDA63239-EFB7-421A-86F5-92B7308382D9}"/>
              </a:ext>
            </a:extLst>
          </p:cNvPr>
          <p:cNvSpPr/>
          <p:nvPr/>
        </p:nvSpPr>
        <p:spPr>
          <a:xfrm>
            <a:off x="666205" y="1344613"/>
            <a:ext cx="7785337" cy="1292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CGU „Nordamerika“:</a:t>
            </a:r>
            <a:br>
              <a:rPr lang="de-DE" dirty="0"/>
            </a:br>
            <a:r>
              <a:rPr lang="de-DE" dirty="0"/>
              <a:t>Buchwerte in USD</a:t>
            </a:r>
          </a:p>
          <a:p>
            <a:pPr algn="ctr"/>
            <a:r>
              <a:rPr lang="de-DE" dirty="0"/>
              <a:t>Cash-</a:t>
            </a:r>
            <a:r>
              <a:rPr lang="de-DE" dirty="0" err="1"/>
              <a:t>Inflows</a:t>
            </a:r>
            <a:r>
              <a:rPr lang="de-DE" dirty="0"/>
              <a:t>: USD</a:t>
            </a:r>
          </a:p>
          <a:p>
            <a:pPr algn="ctr"/>
            <a:r>
              <a:rPr lang="de-DE" dirty="0"/>
              <a:t>Cash-</a:t>
            </a:r>
            <a:r>
              <a:rPr lang="de-DE" dirty="0" err="1"/>
              <a:t>Outflows</a:t>
            </a:r>
            <a:r>
              <a:rPr lang="de-DE" dirty="0"/>
              <a:t>: USD</a:t>
            </a:r>
            <a:endParaRPr lang="de-AT" dirty="0"/>
          </a:p>
        </p:txBody>
      </p:sp>
      <p:sp>
        <p:nvSpPr>
          <p:cNvPr id="2" name="Foliennummernplatzhalter 1"/>
          <p:cNvSpPr>
            <a:spLocks noGrp="1"/>
          </p:cNvSpPr>
          <p:nvPr>
            <p:ph type="sldNum" sz="quarter" idx="12"/>
          </p:nvPr>
        </p:nvSpPr>
        <p:spPr/>
        <p:txBody>
          <a:bodyPr/>
          <a:lstStyle/>
          <a:p>
            <a:r>
              <a:rPr lang="de-AT"/>
              <a:t>SEITE </a:t>
            </a:r>
            <a:fld id="{BE3DC40E-DBBE-4E2D-9EEC-FBF0DA0E9179}" type="slidenum">
              <a:rPr lang="de-AT" smtClean="0"/>
              <a:t>3</a:t>
            </a:fld>
            <a:endParaRPr lang="de-AT" dirty="0"/>
          </a:p>
        </p:txBody>
      </p:sp>
    </p:spTree>
    <p:extLst>
      <p:ext uri="{BB962C8B-B14F-4D97-AF65-F5344CB8AC3E}">
        <p14:creationId xmlns:p14="http://schemas.microsoft.com/office/powerpoint/2010/main" val="1003378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7A813723-78C9-426F-8191-4B91EA2B3D40}"/>
              </a:ext>
            </a:extLst>
          </p:cNvPr>
          <p:cNvSpPr>
            <a:spLocks noGrp="1"/>
          </p:cNvSpPr>
          <p:nvPr>
            <p:ph type="ftr" sz="quarter" idx="11"/>
          </p:nvPr>
        </p:nvSpPr>
        <p:spPr/>
        <p:txBody>
          <a:bodyPr/>
          <a:lstStyle/>
          <a:p>
            <a:r>
              <a:rPr lang="de-AT"/>
              <a:t>Währungsumrechnung und Wertminderungstest</a:t>
            </a:r>
            <a:endParaRPr lang="de-AT" dirty="0"/>
          </a:p>
        </p:txBody>
      </p:sp>
      <p:sp>
        <p:nvSpPr>
          <p:cNvPr id="4" name="Foliennummernplatzhalter 3">
            <a:extLst>
              <a:ext uri="{FF2B5EF4-FFF2-40B4-BE49-F238E27FC236}">
                <a16:creationId xmlns:a16="http://schemas.microsoft.com/office/drawing/2014/main" id="{51712B69-0845-4B8E-BF11-92EEE746206B}"/>
              </a:ext>
            </a:extLst>
          </p:cNvPr>
          <p:cNvSpPr>
            <a:spLocks noGrp="1"/>
          </p:cNvSpPr>
          <p:nvPr>
            <p:ph type="sldNum" sz="quarter" idx="12"/>
          </p:nvPr>
        </p:nvSpPr>
        <p:spPr/>
        <p:txBody>
          <a:bodyPr/>
          <a:lstStyle/>
          <a:p>
            <a:r>
              <a:rPr lang="de-AT"/>
              <a:t>SEITE </a:t>
            </a:r>
            <a:fld id="{BE3DC40E-DBBE-4E2D-9EEC-FBF0DA0E9179}" type="slidenum">
              <a:rPr lang="de-AT" smtClean="0"/>
              <a:t>4</a:t>
            </a:fld>
            <a:endParaRPr lang="de-AT" dirty="0"/>
          </a:p>
        </p:txBody>
      </p:sp>
      <p:sp>
        <p:nvSpPr>
          <p:cNvPr id="5" name="Titel 4">
            <a:extLst>
              <a:ext uri="{FF2B5EF4-FFF2-40B4-BE49-F238E27FC236}">
                <a16:creationId xmlns:a16="http://schemas.microsoft.com/office/drawing/2014/main" id="{2C1AFD4C-1E66-478D-8733-46EFB77BA4E3}"/>
              </a:ext>
            </a:extLst>
          </p:cNvPr>
          <p:cNvSpPr>
            <a:spLocks noGrp="1"/>
          </p:cNvSpPr>
          <p:nvPr>
            <p:ph type="title"/>
          </p:nvPr>
        </p:nvSpPr>
        <p:spPr/>
        <p:txBody>
          <a:bodyPr/>
          <a:lstStyle/>
          <a:p>
            <a:r>
              <a:rPr lang="de-DE" dirty="0"/>
              <a:t>Währungsumrechnung und Wertminderungstest</a:t>
            </a:r>
            <a:endParaRPr lang="de-AT" dirty="0"/>
          </a:p>
        </p:txBody>
      </p:sp>
      <p:sp>
        <p:nvSpPr>
          <p:cNvPr id="6" name="Rechteck 5">
            <a:extLst>
              <a:ext uri="{FF2B5EF4-FFF2-40B4-BE49-F238E27FC236}">
                <a16:creationId xmlns:a16="http://schemas.microsoft.com/office/drawing/2014/main" id="{FDA63239-EFB7-421A-86F5-92B7308382D9}"/>
              </a:ext>
            </a:extLst>
          </p:cNvPr>
          <p:cNvSpPr/>
          <p:nvPr/>
        </p:nvSpPr>
        <p:spPr>
          <a:xfrm>
            <a:off x="462407" y="1614055"/>
            <a:ext cx="3022011"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Geschätzter Cashflow fremder Währung</a:t>
            </a:r>
            <a:endParaRPr lang="de-AT" dirty="0"/>
          </a:p>
        </p:txBody>
      </p:sp>
      <p:sp>
        <p:nvSpPr>
          <p:cNvPr id="7" name="Pfeil: nach rechts 6">
            <a:extLst>
              <a:ext uri="{FF2B5EF4-FFF2-40B4-BE49-F238E27FC236}">
                <a16:creationId xmlns:a16="http://schemas.microsoft.com/office/drawing/2014/main" id="{F162ED64-188D-45F4-969D-5AD4006D2934}"/>
              </a:ext>
            </a:extLst>
          </p:cNvPr>
          <p:cNvSpPr/>
          <p:nvPr/>
        </p:nvSpPr>
        <p:spPr>
          <a:xfrm>
            <a:off x="4024949" y="1614055"/>
            <a:ext cx="1039091" cy="4710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8" name="Rechteck 7">
            <a:extLst>
              <a:ext uri="{FF2B5EF4-FFF2-40B4-BE49-F238E27FC236}">
                <a16:creationId xmlns:a16="http://schemas.microsoft.com/office/drawing/2014/main" id="{AAD74FA6-216E-4323-AC21-665494872695}"/>
              </a:ext>
            </a:extLst>
          </p:cNvPr>
          <p:cNvSpPr/>
          <p:nvPr/>
        </p:nvSpPr>
        <p:spPr>
          <a:xfrm>
            <a:off x="5498534" y="1614055"/>
            <a:ext cx="3022011" cy="976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Geschätzter Cashflow in Euro</a:t>
            </a:r>
            <a:endParaRPr lang="de-AT" dirty="0">
              <a:solidFill>
                <a:schemeClr val="tx1"/>
              </a:solidFill>
            </a:endParaRPr>
          </a:p>
        </p:txBody>
      </p:sp>
      <p:sp>
        <p:nvSpPr>
          <p:cNvPr id="9" name="Textfeld 8">
            <a:extLst>
              <a:ext uri="{FF2B5EF4-FFF2-40B4-BE49-F238E27FC236}">
                <a16:creationId xmlns:a16="http://schemas.microsoft.com/office/drawing/2014/main" id="{95FA138D-E5EB-4D5B-BEFE-D22C5F3E9CBE}"/>
              </a:ext>
            </a:extLst>
          </p:cNvPr>
          <p:cNvSpPr txBox="1"/>
          <p:nvPr/>
        </p:nvSpPr>
        <p:spPr>
          <a:xfrm>
            <a:off x="3636589" y="2060618"/>
            <a:ext cx="1661032" cy="923330"/>
          </a:xfrm>
          <a:prstGeom prst="rect">
            <a:avLst/>
          </a:prstGeom>
          <a:noFill/>
        </p:spPr>
        <p:txBody>
          <a:bodyPr wrap="none" rtlCol="0">
            <a:spAutoFit/>
          </a:bodyPr>
          <a:lstStyle/>
          <a:p>
            <a:pPr algn="ctr"/>
            <a:r>
              <a:rPr lang="de-DE" dirty="0"/>
              <a:t>Umrechnung</a:t>
            </a:r>
            <a:br>
              <a:rPr lang="de-DE" dirty="0"/>
            </a:br>
            <a:r>
              <a:rPr lang="de-DE" dirty="0"/>
              <a:t>zukünftiger</a:t>
            </a:r>
            <a:br>
              <a:rPr lang="de-DE" dirty="0"/>
            </a:br>
            <a:r>
              <a:rPr lang="de-DE" dirty="0"/>
              <a:t>FX-Kurs</a:t>
            </a:r>
            <a:endParaRPr lang="de-AT" dirty="0"/>
          </a:p>
        </p:txBody>
      </p:sp>
      <p:sp>
        <p:nvSpPr>
          <p:cNvPr id="10" name="Pfeil: nach unten 9">
            <a:extLst>
              <a:ext uri="{FF2B5EF4-FFF2-40B4-BE49-F238E27FC236}">
                <a16:creationId xmlns:a16="http://schemas.microsoft.com/office/drawing/2014/main" id="{02C64685-5FEC-4D14-8A36-3AE09A4D0DB6}"/>
              </a:ext>
            </a:extLst>
          </p:cNvPr>
          <p:cNvSpPr/>
          <p:nvPr/>
        </p:nvSpPr>
        <p:spPr>
          <a:xfrm>
            <a:off x="462407" y="2950885"/>
            <a:ext cx="678872" cy="103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Textfeld 10">
            <a:extLst>
              <a:ext uri="{FF2B5EF4-FFF2-40B4-BE49-F238E27FC236}">
                <a16:creationId xmlns:a16="http://schemas.microsoft.com/office/drawing/2014/main" id="{3140AC41-CBF0-43FF-AC35-003B509CAB13}"/>
              </a:ext>
            </a:extLst>
          </p:cNvPr>
          <p:cNvSpPr txBox="1"/>
          <p:nvPr/>
        </p:nvSpPr>
        <p:spPr>
          <a:xfrm>
            <a:off x="1292551" y="2917592"/>
            <a:ext cx="2153154" cy="923330"/>
          </a:xfrm>
          <a:prstGeom prst="rect">
            <a:avLst/>
          </a:prstGeom>
          <a:noFill/>
        </p:spPr>
        <p:txBody>
          <a:bodyPr wrap="none" rtlCol="0">
            <a:spAutoFit/>
          </a:bodyPr>
          <a:lstStyle/>
          <a:p>
            <a:r>
              <a:rPr lang="de-DE" dirty="0"/>
              <a:t>Abzinsung</a:t>
            </a:r>
          </a:p>
          <a:p>
            <a:r>
              <a:rPr lang="de-DE" dirty="0"/>
              <a:t>Fremdwährungs-</a:t>
            </a:r>
            <a:br>
              <a:rPr lang="de-DE" dirty="0"/>
            </a:br>
            <a:r>
              <a:rPr lang="de-DE" dirty="0" err="1"/>
              <a:t>zinssatz</a:t>
            </a:r>
            <a:endParaRPr lang="de-AT" dirty="0"/>
          </a:p>
        </p:txBody>
      </p:sp>
      <p:sp>
        <p:nvSpPr>
          <p:cNvPr id="12" name="Pfeil: nach unten 11">
            <a:extLst>
              <a:ext uri="{FF2B5EF4-FFF2-40B4-BE49-F238E27FC236}">
                <a16:creationId xmlns:a16="http://schemas.microsoft.com/office/drawing/2014/main" id="{19425D0E-592E-48CE-BA41-CBEBCABB1A1A}"/>
              </a:ext>
            </a:extLst>
          </p:cNvPr>
          <p:cNvSpPr/>
          <p:nvPr/>
        </p:nvSpPr>
        <p:spPr>
          <a:xfrm>
            <a:off x="7886085" y="2917592"/>
            <a:ext cx="678872" cy="103216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a:extLst>
              <a:ext uri="{FF2B5EF4-FFF2-40B4-BE49-F238E27FC236}">
                <a16:creationId xmlns:a16="http://schemas.microsoft.com/office/drawing/2014/main" id="{12CDECB3-960A-4683-A9A3-B88E74214A69}"/>
              </a:ext>
            </a:extLst>
          </p:cNvPr>
          <p:cNvSpPr/>
          <p:nvPr/>
        </p:nvSpPr>
        <p:spPr>
          <a:xfrm>
            <a:off x="462407" y="4167714"/>
            <a:ext cx="3022011"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Barwert </a:t>
            </a:r>
            <a:br>
              <a:rPr lang="de-DE" dirty="0"/>
            </a:br>
            <a:r>
              <a:rPr lang="de-DE" dirty="0"/>
              <a:t>fremde Währung</a:t>
            </a:r>
            <a:endParaRPr lang="de-AT" dirty="0"/>
          </a:p>
        </p:txBody>
      </p:sp>
      <p:sp>
        <p:nvSpPr>
          <p:cNvPr id="14" name="Pfeil: nach rechts 13">
            <a:extLst>
              <a:ext uri="{FF2B5EF4-FFF2-40B4-BE49-F238E27FC236}">
                <a16:creationId xmlns:a16="http://schemas.microsoft.com/office/drawing/2014/main" id="{382DDBBE-D69E-4A4E-9CF6-F667AC4DD6BF}"/>
              </a:ext>
            </a:extLst>
          </p:cNvPr>
          <p:cNvSpPr/>
          <p:nvPr/>
        </p:nvSpPr>
        <p:spPr>
          <a:xfrm>
            <a:off x="4052454" y="4130740"/>
            <a:ext cx="1039091" cy="4710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Rechteck 14">
            <a:extLst>
              <a:ext uri="{FF2B5EF4-FFF2-40B4-BE49-F238E27FC236}">
                <a16:creationId xmlns:a16="http://schemas.microsoft.com/office/drawing/2014/main" id="{445594F5-F076-4B63-B009-76AB77D40CF0}"/>
              </a:ext>
            </a:extLst>
          </p:cNvPr>
          <p:cNvSpPr/>
          <p:nvPr/>
        </p:nvSpPr>
        <p:spPr>
          <a:xfrm>
            <a:off x="5498534" y="4167714"/>
            <a:ext cx="3022011" cy="976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Barwert Euro</a:t>
            </a:r>
            <a:endParaRPr lang="de-AT" dirty="0">
              <a:solidFill>
                <a:schemeClr val="tx1"/>
              </a:solidFill>
            </a:endParaRPr>
          </a:p>
        </p:txBody>
      </p:sp>
      <p:sp>
        <p:nvSpPr>
          <p:cNvPr id="16" name="Textfeld 15">
            <a:extLst>
              <a:ext uri="{FF2B5EF4-FFF2-40B4-BE49-F238E27FC236}">
                <a16:creationId xmlns:a16="http://schemas.microsoft.com/office/drawing/2014/main" id="{375D3546-3D9A-4292-9FB7-6DF4D6BCB4B9}"/>
              </a:ext>
            </a:extLst>
          </p:cNvPr>
          <p:cNvSpPr txBox="1"/>
          <p:nvPr/>
        </p:nvSpPr>
        <p:spPr>
          <a:xfrm>
            <a:off x="3645466" y="4546229"/>
            <a:ext cx="1798056" cy="646331"/>
          </a:xfrm>
          <a:prstGeom prst="rect">
            <a:avLst/>
          </a:prstGeom>
          <a:noFill/>
        </p:spPr>
        <p:txBody>
          <a:bodyPr wrap="none" rtlCol="0">
            <a:spAutoFit/>
          </a:bodyPr>
          <a:lstStyle/>
          <a:p>
            <a:r>
              <a:rPr lang="de-DE" dirty="0"/>
              <a:t>Umrechnung</a:t>
            </a:r>
            <a:br>
              <a:rPr lang="de-DE" dirty="0"/>
            </a:br>
            <a:r>
              <a:rPr lang="de-DE" dirty="0"/>
              <a:t>aktueller Kurs</a:t>
            </a:r>
            <a:endParaRPr lang="de-AT" dirty="0"/>
          </a:p>
        </p:txBody>
      </p:sp>
      <p:sp>
        <p:nvSpPr>
          <p:cNvPr id="17" name="Textfeld 16">
            <a:extLst>
              <a:ext uri="{FF2B5EF4-FFF2-40B4-BE49-F238E27FC236}">
                <a16:creationId xmlns:a16="http://schemas.microsoft.com/office/drawing/2014/main" id="{EB3FB811-AC32-4DE3-A895-633738E5A021}"/>
              </a:ext>
            </a:extLst>
          </p:cNvPr>
          <p:cNvSpPr txBox="1"/>
          <p:nvPr/>
        </p:nvSpPr>
        <p:spPr>
          <a:xfrm>
            <a:off x="6477355" y="2917592"/>
            <a:ext cx="1374094" cy="923330"/>
          </a:xfrm>
          <a:prstGeom prst="rect">
            <a:avLst/>
          </a:prstGeom>
          <a:noFill/>
        </p:spPr>
        <p:txBody>
          <a:bodyPr wrap="none" rtlCol="0">
            <a:spAutoFit/>
          </a:bodyPr>
          <a:lstStyle/>
          <a:p>
            <a:pPr algn="r"/>
            <a:r>
              <a:rPr lang="de-DE" dirty="0"/>
              <a:t>Abzinsung</a:t>
            </a:r>
          </a:p>
          <a:p>
            <a:pPr algn="r"/>
            <a:r>
              <a:rPr lang="de-DE" dirty="0"/>
              <a:t>Euro-</a:t>
            </a:r>
          </a:p>
          <a:p>
            <a:pPr algn="r"/>
            <a:r>
              <a:rPr lang="de-DE" dirty="0" err="1"/>
              <a:t>zinssatz</a:t>
            </a:r>
            <a:endParaRPr lang="de-AT" dirty="0"/>
          </a:p>
        </p:txBody>
      </p:sp>
    </p:spTree>
    <p:extLst>
      <p:ext uri="{BB962C8B-B14F-4D97-AF65-F5344CB8AC3E}">
        <p14:creationId xmlns:p14="http://schemas.microsoft.com/office/powerpoint/2010/main" val="15525219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Grp="1" noChangeArrowheads="1"/>
          </p:cNvSpPr>
          <p:nvPr>
            <p:ph idx="1"/>
          </p:nvPr>
        </p:nvSpPr>
        <p:spPr bwMode="auto">
          <a:xfrm>
            <a:off x="462019" y="1353491"/>
            <a:ext cx="7759644" cy="375973"/>
          </a:xfrm>
          <a:noFill/>
          <a:ln>
            <a:miter lim="800000"/>
            <a:headEnd/>
            <a:tailEnd/>
          </a:ln>
        </p:spPr>
        <p:txBody>
          <a:bodyPr vert="horz" wrap="square" numCol="1" anchor="t" anchorCtr="0" compatLnSpc="1">
            <a:prstTxWarp prst="textNoShape">
              <a:avLst/>
            </a:prstTxWarp>
            <a:normAutofit fontScale="92500" lnSpcReduction="10000"/>
          </a:bodyPr>
          <a:lstStyle/>
          <a:p>
            <a:pPr lvl="1"/>
            <a:r>
              <a:rPr lang="de-AT" sz="1750" dirty="0"/>
              <a:t>Werte vom Freitag 19.10. für 1 Jahr:</a:t>
            </a:r>
          </a:p>
          <a:p>
            <a:pPr lvl="1"/>
            <a:endParaRPr lang="de-AT" sz="1750" dirty="0"/>
          </a:p>
          <a:p>
            <a:pPr lvl="1" eaLnBrk="1" hangingPunct="1"/>
            <a:endParaRPr lang="de-AT" sz="1750" dirty="0"/>
          </a:p>
          <a:p>
            <a:pPr lvl="2" eaLnBrk="1" hangingPunct="1"/>
            <a:endParaRPr lang="de-AT" sz="1500" dirty="0"/>
          </a:p>
          <a:p>
            <a:pPr lvl="2" eaLnBrk="1" hangingPunct="1"/>
            <a:endParaRPr lang="de-AT" sz="1750" dirty="0"/>
          </a:p>
          <a:p>
            <a:pPr lvl="1" eaLnBrk="1" hangingPunct="1"/>
            <a:endParaRPr lang="de-AT" sz="1750" dirty="0"/>
          </a:p>
        </p:txBody>
      </p:sp>
      <p:sp>
        <p:nvSpPr>
          <p:cNvPr id="3" name="Fußzeilenplatzhalter 2">
            <a:extLst>
              <a:ext uri="{FF2B5EF4-FFF2-40B4-BE49-F238E27FC236}">
                <a16:creationId xmlns:a16="http://schemas.microsoft.com/office/drawing/2014/main" id="{7A813723-78C9-426F-8191-4B91EA2B3D40}"/>
              </a:ext>
            </a:extLst>
          </p:cNvPr>
          <p:cNvSpPr>
            <a:spLocks noGrp="1"/>
          </p:cNvSpPr>
          <p:nvPr>
            <p:ph type="ftr" sz="quarter" idx="11"/>
          </p:nvPr>
        </p:nvSpPr>
        <p:spPr/>
        <p:txBody>
          <a:bodyPr/>
          <a:lstStyle/>
          <a:p>
            <a:r>
              <a:rPr lang="de-AT"/>
              <a:t>Währungsumrechnung und Wertminderungstest</a:t>
            </a:r>
            <a:endParaRPr lang="de-AT" dirty="0"/>
          </a:p>
        </p:txBody>
      </p:sp>
      <p:sp>
        <p:nvSpPr>
          <p:cNvPr id="4" name="Foliennummernplatzhalter 3">
            <a:extLst>
              <a:ext uri="{FF2B5EF4-FFF2-40B4-BE49-F238E27FC236}">
                <a16:creationId xmlns:a16="http://schemas.microsoft.com/office/drawing/2014/main" id="{51712B69-0845-4B8E-BF11-92EEE746206B}"/>
              </a:ext>
            </a:extLst>
          </p:cNvPr>
          <p:cNvSpPr>
            <a:spLocks noGrp="1"/>
          </p:cNvSpPr>
          <p:nvPr>
            <p:ph type="sldNum" sz="quarter" idx="12"/>
          </p:nvPr>
        </p:nvSpPr>
        <p:spPr/>
        <p:txBody>
          <a:bodyPr/>
          <a:lstStyle/>
          <a:p>
            <a:r>
              <a:rPr lang="de-AT"/>
              <a:t>SEITE </a:t>
            </a:r>
            <a:fld id="{BE3DC40E-DBBE-4E2D-9EEC-FBF0DA0E9179}" type="slidenum">
              <a:rPr lang="de-AT" smtClean="0"/>
              <a:t>5</a:t>
            </a:fld>
            <a:endParaRPr lang="de-AT" dirty="0"/>
          </a:p>
        </p:txBody>
      </p:sp>
      <p:sp>
        <p:nvSpPr>
          <p:cNvPr id="5" name="Titel 4">
            <a:extLst>
              <a:ext uri="{FF2B5EF4-FFF2-40B4-BE49-F238E27FC236}">
                <a16:creationId xmlns:a16="http://schemas.microsoft.com/office/drawing/2014/main" id="{2C1AFD4C-1E66-478D-8733-46EFB77BA4E3}"/>
              </a:ext>
            </a:extLst>
          </p:cNvPr>
          <p:cNvSpPr>
            <a:spLocks noGrp="1"/>
          </p:cNvSpPr>
          <p:nvPr>
            <p:ph type="title"/>
          </p:nvPr>
        </p:nvSpPr>
        <p:spPr/>
        <p:txBody>
          <a:bodyPr/>
          <a:lstStyle/>
          <a:p>
            <a:r>
              <a:rPr lang="de-DE" dirty="0"/>
              <a:t>Währungsumrechnung und Wertminderungstest</a:t>
            </a:r>
            <a:endParaRPr lang="de-AT" dirty="0"/>
          </a:p>
        </p:txBody>
      </p:sp>
      <p:sp>
        <p:nvSpPr>
          <p:cNvPr id="6" name="Rechteck 5">
            <a:extLst>
              <a:ext uri="{FF2B5EF4-FFF2-40B4-BE49-F238E27FC236}">
                <a16:creationId xmlns:a16="http://schemas.microsoft.com/office/drawing/2014/main" id="{FDA63239-EFB7-421A-86F5-92B7308382D9}"/>
              </a:ext>
            </a:extLst>
          </p:cNvPr>
          <p:cNvSpPr/>
          <p:nvPr/>
        </p:nvSpPr>
        <p:spPr>
          <a:xfrm>
            <a:off x="462407" y="1729464"/>
            <a:ext cx="3022011"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USD 100</a:t>
            </a:r>
            <a:endParaRPr lang="de-AT" dirty="0"/>
          </a:p>
        </p:txBody>
      </p:sp>
      <p:sp>
        <p:nvSpPr>
          <p:cNvPr id="7" name="Pfeil: nach rechts 6">
            <a:extLst>
              <a:ext uri="{FF2B5EF4-FFF2-40B4-BE49-F238E27FC236}">
                <a16:creationId xmlns:a16="http://schemas.microsoft.com/office/drawing/2014/main" id="{F162ED64-188D-45F4-969D-5AD4006D2934}"/>
              </a:ext>
            </a:extLst>
          </p:cNvPr>
          <p:cNvSpPr/>
          <p:nvPr/>
        </p:nvSpPr>
        <p:spPr>
          <a:xfrm>
            <a:off x="4024949" y="1729464"/>
            <a:ext cx="1039091" cy="4710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8" name="Rechteck 7">
            <a:extLst>
              <a:ext uri="{FF2B5EF4-FFF2-40B4-BE49-F238E27FC236}">
                <a16:creationId xmlns:a16="http://schemas.microsoft.com/office/drawing/2014/main" id="{AAD74FA6-216E-4323-AC21-665494872695}"/>
              </a:ext>
            </a:extLst>
          </p:cNvPr>
          <p:cNvSpPr/>
          <p:nvPr/>
        </p:nvSpPr>
        <p:spPr>
          <a:xfrm>
            <a:off x="5498534" y="1729464"/>
            <a:ext cx="3022011" cy="976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EUR 83,875</a:t>
            </a:r>
            <a:endParaRPr lang="de-AT" dirty="0">
              <a:solidFill>
                <a:schemeClr val="tx1"/>
              </a:solidFill>
            </a:endParaRPr>
          </a:p>
        </p:txBody>
      </p:sp>
      <p:sp>
        <p:nvSpPr>
          <p:cNvPr id="9" name="Textfeld 8">
            <a:extLst>
              <a:ext uri="{FF2B5EF4-FFF2-40B4-BE49-F238E27FC236}">
                <a16:creationId xmlns:a16="http://schemas.microsoft.com/office/drawing/2014/main" id="{95FA138D-E5EB-4D5B-BEFE-D22C5F3E9CBE}"/>
              </a:ext>
            </a:extLst>
          </p:cNvPr>
          <p:cNvSpPr txBox="1"/>
          <p:nvPr/>
        </p:nvSpPr>
        <p:spPr>
          <a:xfrm>
            <a:off x="3645467" y="2176027"/>
            <a:ext cx="1824987" cy="646331"/>
          </a:xfrm>
          <a:prstGeom prst="rect">
            <a:avLst/>
          </a:prstGeom>
          <a:noFill/>
        </p:spPr>
        <p:txBody>
          <a:bodyPr wrap="none" rtlCol="0">
            <a:spAutoFit/>
          </a:bodyPr>
          <a:lstStyle/>
          <a:p>
            <a:r>
              <a:rPr lang="de-DE" dirty="0"/>
              <a:t>Forward Rate:</a:t>
            </a:r>
          </a:p>
          <a:p>
            <a:pPr algn="ctr"/>
            <a:r>
              <a:rPr lang="de-DE" dirty="0"/>
              <a:t>1,19225</a:t>
            </a:r>
            <a:endParaRPr lang="de-AT" dirty="0"/>
          </a:p>
        </p:txBody>
      </p:sp>
      <p:sp>
        <p:nvSpPr>
          <p:cNvPr id="10" name="Pfeil: nach unten 9">
            <a:extLst>
              <a:ext uri="{FF2B5EF4-FFF2-40B4-BE49-F238E27FC236}">
                <a16:creationId xmlns:a16="http://schemas.microsoft.com/office/drawing/2014/main" id="{02C64685-5FEC-4D14-8A36-3AE09A4D0DB6}"/>
              </a:ext>
            </a:extLst>
          </p:cNvPr>
          <p:cNvSpPr/>
          <p:nvPr/>
        </p:nvSpPr>
        <p:spPr>
          <a:xfrm>
            <a:off x="462407" y="3066294"/>
            <a:ext cx="678872" cy="103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Textfeld 10">
            <a:extLst>
              <a:ext uri="{FF2B5EF4-FFF2-40B4-BE49-F238E27FC236}">
                <a16:creationId xmlns:a16="http://schemas.microsoft.com/office/drawing/2014/main" id="{3140AC41-CBF0-43FF-AC35-003B509CAB13}"/>
              </a:ext>
            </a:extLst>
          </p:cNvPr>
          <p:cNvSpPr txBox="1"/>
          <p:nvPr/>
        </p:nvSpPr>
        <p:spPr>
          <a:xfrm>
            <a:off x="1292551" y="3033001"/>
            <a:ext cx="2579104" cy="646331"/>
          </a:xfrm>
          <a:prstGeom prst="rect">
            <a:avLst/>
          </a:prstGeom>
          <a:noFill/>
        </p:spPr>
        <p:txBody>
          <a:bodyPr wrap="none" rtlCol="0">
            <a:spAutoFit/>
          </a:bodyPr>
          <a:lstStyle/>
          <a:p>
            <a:r>
              <a:rPr lang="de-DE" dirty="0"/>
              <a:t>Basiszinskurve USD:</a:t>
            </a:r>
          </a:p>
          <a:p>
            <a:r>
              <a:rPr lang="de-DE" dirty="0"/>
              <a:t>2,54%</a:t>
            </a:r>
            <a:endParaRPr lang="de-AT" dirty="0"/>
          </a:p>
        </p:txBody>
      </p:sp>
      <p:sp>
        <p:nvSpPr>
          <p:cNvPr id="12" name="Pfeil: nach unten 11">
            <a:extLst>
              <a:ext uri="{FF2B5EF4-FFF2-40B4-BE49-F238E27FC236}">
                <a16:creationId xmlns:a16="http://schemas.microsoft.com/office/drawing/2014/main" id="{19425D0E-592E-48CE-BA41-CBEBCABB1A1A}"/>
              </a:ext>
            </a:extLst>
          </p:cNvPr>
          <p:cNvSpPr/>
          <p:nvPr/>
        </p:nvSpPr>
        <p:spPr>
          <a:xfrm>
            <a:off x="7886085" y="3033001"/>
            <a:ext cx="678872" cy="103216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a:extLst>
              <a:ext uri="{FF2B5EF4-FFF2-40B4-BE49-F238E27FC236}">
                <a16:creationId xmlns:a16="http://schemas.microsoft.com/office/drawing/2014/main" id="{12CDECB3-960A-4683-A9A3-B88E74214A69}"/>
              </a:ext>
            </a:extLst>
          </p:cNvPr>
          <p:cNvSpPr/>
          <p:nvPr/>
        </p:nvSpPr>
        <p:spPr>
          <a:xfrm>
            <a:off x="462407" y="4283123"/>
            <a:ext cx="3022011"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USD 97,523</a:t>
            </a:r>
            <a:endParaRPr lang="de-AT" dirty="0"/>
          </a:p>
        </p:txBody>
      </p:sp>
      <p:sp>
        <p:nvSpPr>
          <p:cNvPr id="14" name="Pfeil: nach rechts 13">
            <a:extLst>
              <a:ext uri="{FF2B5EF4-FFF2-40B4-BE49-F238E27FC236}">
                <a16:creationId xmlns:a16="http://schemas.microsoft.com/office/drawing/2014/main" id="{382DDBBE-D69E-4A4E-9CF6-F667AC4DD6BF}"/>
              </a:ext>
            </a:extLst>
          </p:cNvPr>
          <p:cNvSpPr/>
          <p:nvPr/>
        </p:nvSpPr>
        <p:spPr>
          <a:xfrm>
            <a:off x="4052454" y="4246149"/>
            <a:ext cx="1039091" cy="4710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Rechteck 14">
            <a:extLst>
              <a:ext uri="{FF2B5EF4-FFF2-40B4-BE49-F238E27FC236}">
                <a16:creationId xmlns:a16="http://schemas.microsoft.com/office/drawing/2014/main" id="{445594F5-F076-4B63-B009-76AB77D40CF0}"/>
              </a:ext>
            </a:extLst>
          </p:cNvPr>
          <p:cNvSpPr/>
          <p:nvPr/>
        </p:nvSpPr>
        <p:spPr>
          <a:xfrm>
            <a:off x="5498534" y="4274245"/>
            <a:ext cx="3022011" cy="976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EUR 84,424</a:t>
            </a:r>
          </a:p>
          <a:p>
            <a:pPr algn="ctr"/>
            <a:r>
              <a:rPr lang="de-DE" dirty="0">
                <a:solidFill>
                  <a:schemeClr val="tx1"/>
                </a:solidFill>
              </a:rPr>
              <a:t>EUR 84,597  </a:t>
            </a:r>
            <a:endParaRPr lang="de-AT" dirty="0">
              <a:solidFill>
                <a:schemeClr val="tx1"/>
              </a:solidFill>
            </a:endParaRPr>
          </a:p>
        </p:txBody>
      </p:sp>
      <p:sp>
        <p:nvSpPr>
          <p:cNvPr id="16" name="Textfeld 15">
            <a:extLst>
              <a:ext uri="{FF2B5EF4-FFF2-40B4-BE49-F238E27FC236}">
                <a16:creationId xmlns:a16="http://schemas.microsoft.com/office/drawing/2014/main" id="{375D3546-3D9A-4292-9FB7-6DF4D6BCB4B9}"/>
              </a:ext>
            </a:extLst>
          </p:cNvPr>
          <p:cNvSpPr txBox="1"/>
          <p:nvPr/>
        </p:nvSpPr>
        <p:spPr>
          <a:xfrm>
            <a:off x="3845104" y="4659703"/>
            <a:ext cx="1425711" cy="646331"/>
          </a:xfrm>
          <a:prstGeom prst="rect">
            <a:avLst/>
          </a:prstGeom>
          <a:noFill/>
        </p:spPr>
        <p:txBody>
          <a:bodyPr wrap="none" rtlCol="0">
            <a:spAutoFit/>
          </a:bodyPr>
          <a:lstStyle/>
          <a:p>
            <a:r>
              <a:rPr lang="de-DE" dirty="0"/>
              <a:t>Spot Rate:</a:t>
            </a:r>
          </a:p>
          <a:p>
            <a:pPr algn="ctr"/>
            <a:r>
              <a:rPr lang="de-DE" dirty="0"/>
              <a:t>1,1528</a:t>
            </a:r>
            <a:endParaRPr lang="de-AT" dirty="0"/>
          </a:p>
        </p:txBody>
      </p:sp>
      <p:sp>
        <p:nvSpPr>
          <p:cNvPr id="17" name="Textfeld 16">
            <a:extLst>
              <a:ext uri="{FF2B5EF4-FFF2-40B4-BE49-F238E27FC236}">
                <a16:creationId xmlns:a16="http://schemas.microsoft.com/office/drawing/2014/main" id="{EB3FB811-AC32-4DE3-A895-633738E5A021}"/>
              </a:ext>
            </a:extLst>
          </p:cNvPr>
          <p:cNvSpPr txBox="1"/>
          <p:nvPr/>
        </p:nvSpPr>
        <p:spPr>
          <a:xfrm>
            <a:off x="5301199" y="3033001"/>
            <a:ext cx="2550250" cy="646331"/>
          </a:xfrm>
          <a:prstGeom prst="rect">
            <a:avLst/>
          </a:prstGeom>
          <a:noFill/>
        </p:spPr>
        <p:txBody>
          <a:bodyPr wrap="none" rtlCol="0">
            <a:spAutoFit/>
          </a:bodyPr>
          <a:lstStyle/>
          <a:p>
            <a:pPr algn="r"/>
            <a:r>
              <a:rPr lang="de-DE" dirty="0"/>
              <a:t>Basiszinskurve EUR:</a:t>
            </a:r>
          </a:p>
          <a:p>
            <a:pPr algn="r"/>
            <a:r>
              <a:rPr lang="de-DE" dirty="0"/>
              <a:t>-0,65%</a:t>
            </a:r>
            <a:endParaRPr lang="de-AT" dirty="0"/>
          </a:p>
        </p:txBody>
      </p:sp>
    </p:spTree>
    <p:extLst>
      <p:ext uri="{BB962C8B-B14F-4D97-AF65-F5344CB8AC3E}">
        <p14:creationId xmlns:p14="http://schemas.microsoft.com/office/powerpoint/2010/main" val="9356250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p:cNvSpPr>
            <a:spLocks noGrp="1" noChangeArrowheads="1"/>
          </p:cNvSpPr>
          <p:nvPr>
            <p:ph idx="1"/>
          </p:nvPr>
        </p:nvSpPr>
        <p:spPr bwMode="auto">
          <a:xfrm>
            <a:off x="462019" y="1353491"/>
            <a:ext cx="7759644" cy="375973"/>
          </a:xfrm>
          <a:noFill/>
          <a:ln>
            <a:miter lim="800000"/>
            <a:headEnd/>
            <a:tailEnd/>
          </a:ln>
        </p:spPr>
        <p:txBody>
          <a:bodyPr vert="horz" wrap="square" numCol="1" anchor="t" anchorCtr="0" compatLnSpc="1">
            <a:prstTxWarp prst="textNoShape">
              <a:avLst/>
            </a:prstTxWarp>
            <a:normAutofit fontScale="92500" lnSpcReduction="10000"/>
          </a:bodyPr>
          <a:lstStyle/>
          <a:p>
            <a:pPr lvl="1"/>
            <a:r>
              <a:rPr lang="de-AT" sz="1750" dirty="0"/>
              <a:t>Werte vom Freitag 19.10. für 10 Jahre:</a:t>
            </a:r>
          </a:p>
          <a:p>
            <a:pPr lvl="1"/>
            <a:endParaRPr lang="de-AT" sz="1750" dirty="0"/>
          </a:p>
          <a:p>
            <a:pPr lvl="1" eaLnBrk="1" hangingPunct="1"/>
            <a:endParaRPr lang="de-AT" sz="1750" dirty="0"/>
          </a:p>
          <a:p>
            <a:pPr lvl="2" eaLnBrk="1" hangingPunct="1"/>
            <a:endParaRPr lang="de-AT" sz="1500" dirty="0"/>
          </a:p>
          <a:p>
            <a:pPr lvl="2" eaLnBrk="1" hangingPunct="1"/>
            <a:endParaRPr lang="de-AT" sz="1750" dirty="0"/>
          </a:p>
          <a:p>
            <a:pPr lvl="1" eaLnBrk="1" hangingPunct="1"/>
            <a:endParaRPr lang="de-AT" sz="1750" dirty="0"/>
          </a:p>
        </p:txBody>
      </p:sp>
      <p:sp>
        <p:nvSpPr>
          <p:cNvPr id="3" name="Fußzeilenplatzhalter 2">
            <a:extLst>
              <a:ext uri="{FF2B5EF4-FFF2-40B4-BE49-F238E27FC236}">
                <a16:creationId xmlns:a16="http://schemas.microsoft.com/office/drawing/2014/main" id="{7A813723-78C9-426F-8191-4B91EA2B3D40}"/>
              </a:ext>
            </a:extLst>
          </p:cNvPr>
          <p:cNvSpPr>
            <a:spLocks noGrp="1"/>
          </p:cNvSpPr>
          <p:nvPr>
            <p:ph type="ftr" sz="quarter" idx="11"/>
          </p:nvPr>
        </p:nvSpPr>
        <p:spPr/>
        <p:txBody>
          <a:bodyPr/>
          <a:lstStyle/>
          <a:p>
            <a:r>
              <a:rPr lang="de-AT"/>
              <a:t>Währungsumrechnung und Wertminderungstest</a:t>
            </a:r>
            <a:endParaRPr lang="de-AT" dirty="0"/>
          </a:p>
        </p:txBody>
      </p:sp>
      <p:sp>
        <p:nvSpPr>
          <p:cNvPr id="4" name="Foliennummernplatzhalter 3">
            <a:extLst>
              <a:ext uri="{FF2B5EF4-FFF2-40B4-BE49-F238E27FC236}">
                <a16:creationId xmlns:a16="http://schemas.microsoft.com/office/drawing/2014/main" id="{51712B69-0845-4B8E-BF11-92EEE746206B}"/>
              </a:ext>
            </a:extLst>
          </p:cNvPr>
          <p:cNvSpPr>
            <a:spLocks noGrp="1"/>
          </p:cNvSpPr>
          <p:nvPr>
            <p:ph type="sldNum" sz="quarter" idx="12"/>
          </p:nvPr>
        </p:nvSpPr>
        <p:spPr/>
        <p:txBody>
          <a:bodyPr/>
          <a:lstStyle/>
          <a:p>
            <a:r>
              <a:rPr lang="de-AT"/>
              <a:t>SEITE </a:t>
            </a:r>
            <a:fld id="{BE3DC40E-DBBE-4E2D-9EEC-FBF0DA0E9179}" type="slidenum">
              <a:rPr lang="de-AT" smtClean="0"/>
              <a:t>6</a:t>
            </a:fld>
            <a:endParaRPr lang="de-AT" dirty="0"/>
          </a:p>
        </p:txBody>
      </p:sp>
      <p:sp>
        <p:nvSpPr>
          <p:cNvPr id="5" name="Titel 4">
            <a:extLst>
              <a:ext uri="{FF2B5EF4-FFF2-40B4-BE49-F238E27FC236}">
                <a16:creationId xmlns:a16="http://schemas.microsoft.com/office/drawing/2014/main" id="{2C1AFD4C-1E66-478D-8733-46EFB77BA4E3}"/>
              </a:ext>
            </a:extLst>
          </p:cNvPr>
          <p:cNvSpPr>
            <a:spLocks noGrp="1"/>
          </p:cNvSpPr>
          <p:nvPr>
            <p:ph type="title"/>
          </p:nvPr>
        </p:nvSpPr>
        <p:spPr/>
        <p:txBody>
          <a:bodyPr/>
          <a:lstStyle/>
          <a:p>
            <a:r>
              <a:rPr lang="de-DE" dirty="0"/>
              <a:t>Währungsumrechnung und Wertminderungstest</a:t>
            </a:r>
            <a:endParaRPr lang="de-AT" dirty="0"/>
          </a:p>
        </p:txBody>
      </p:sp>
      <p:sp>
        <p:nvSpPr>
          <p:cNvPr id="6" name="Rechteck 5">
            <a:extLst>
              <a:ext uri="{FF2B5EF4-FFF2-40B4-BE49-F238E27FC236}">
                <a16:creationId xmlns:a16="http://schemas.microsoft.com/office/drawing/2014/main" id="{FDA63239-EFB7-421A-86F5-92B7308382D9}"/>
              </a:ext>
            </a:extLst>
          </p:cNvPr>
          <p:cNvSpPr/>
          <p:nvPr/>
        </p:nvSpPr>
        <p:spPr>
          <a:xfrm>
            <a:off x="462407" y="1729464"/>
            <a:ext cx="3022011"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USD 100</a:t>
            </a:r>
            <a:endParaRPr lang="de-AT" dirty="0"/>
          </a:p>
        </p:txBody>
      </p:sp>
      <p:sp>
        <p:nvSpPr>
          <p:cNvPr id="7" name="Pfeil: nach rechts 6">
            <a:extLst>
              <a:ext uri="{FF2B5EF4-FFF2-40B4-BE49-F238E27FC236}">
                <a16:creationId xmlns:a16="http://schemas.microsoft.com/office/drawing/2014/main" id="{F162ED64-188D-45F4-969D-5AD4006D2934}"/>
              </a:ext>
            </a:extLst>
          </p:cNvPr>
          <p:cNvSpPr/>
          <p:nvPr/>
        </p:nvSpPr>
        <p:spPr>
          <a:xfrm>
            <a:off x="4024949" y="1729464"/>
            <a:ext cx="1039091" cy="4710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8" name="Rechteck 7">
            <a:extLst>
              <a:ext uri="{FF2B5EF4-FFF2-40B4-BE49-F238E27FC236}">
                <a16:creationId xmlns:a16="http://schemas.microsoft.com/office/drawing/2014/main" id="{AAD74FA6-216E-4323-AC21-665494872695}"/>
              </a:ext>
            </a:extLst>
          </p:cNvPr>
          <p:cNvSpPr/>
          <p:nvPr/>
        </p:nvSpPr>
        <p:spPr>
          <a:xfrm>
            <a:off x="5498534" y="1729464"/>
            <a:ext cx="3022011" cy="976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EUR 67,912</a:t>
            </a:r>
            <a:endParaRPr lang="de-AT" dirty="0">
              <a:solidFill>
                <a:schemeClr val="tx1"/>
              </a:solidFill>
            </a:endParaRPr>
          </a:p>
        </p:txBody>
      </p:sp>
      <p:sp>
        <p:nvSpPr>
          <p:cNvPr id="9" name="Textfeld 8">
            <a:extLst>
              <a:ext uri="{FF2B5EF4-FFF2-40B4-BE49-F238E27FC236}">
                <a16:creationId xmlns:a16="http://schemas.microsoft.com/office/drawing/2014/main" id="{95FA138D-E5EB-4D5B-BEFE-D22C5F3E9CBE}"/>
              </a:ext>
            </a:extLst>
          </p:cNvPr>
          <p:cNvSpPr txBox="1"/>
          <p:nvPr/>
        </p:nvSpPr>
        <p:spPr>
          <a:xfrm>
            <a:off x="3645467" y="2176027"/>
            <a:ext cx="1824987" cy="646331"/>
          </a:xfrm>
          <a:prstGeom prst="rect">
            <a:avLst/>
          </a:prstGeom>
          <a:noFill/>
        </p:spPr>
        <p:txBody>
          <a:bodyPr wrap="none" rtlCol="0">
            <a:spAutoFit/>
          </a:bodyPr>
          <a:lstStyle/>
          <a:p>
            <a:r>
              <a:rPr lang="de-DE" dirty="0"/>
              <a:t>Forward Rate:</a:t>
            </a:r>
          </a:p>
          <a:p>
            <a:pPr algn="ctr"/>
            <a:r>
              <a:rPr lang="de-DE" dirty="0"/>
              <a:t>1</a:t>
            </a:r>
            <a:r>
              <a:rPr lang="de-AT" dirty="0"/>
              <a:t>,4725</a:t>
            </a:r>
            <a:endParaRPr lang="de-DE" dirty="0"/>
          </a:p>
        </p:txBody>
      </p:sp>
      <p:sp>
        <p:nvSpPr>
          <p:cNvPr id="10" name="Pfeil: nach unten 9">
            <a:extLst>
              <a:ext uri="{FF2B5EF4-FFF2-40B4-BE49-F238E27FC236}">
                <a16:creationId xmlns:a16="http://schemas.microsoft.com/office/drawing/2014/main" id="{02C64685-5FEC-4D14-8A36-3AE09A4D0DB6}"/>
              </a:ext>
            </a:extLst>
          </p:cNvPr>
          <p:cNvSpPr/>
          <p:nvPr/>
        </p:nvSpPr>
        <p:spPr>
          <a:xfrm>
            <a:off x="462407" y="3066294"/>
            <a:ext cx="678872" cy="1032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Textfeld 10">
            <a:extLst>
              <a:ext uri="{FF2B5EF4-FFF2-40B4-BE49-F238E27FC236}">
                <a16:creationId xmlns:a16="http://schemas.microsoft.com/office/drawing/2014/main" id="{3140AC41-CBF0-43FF-AC35-003B509CAB13}"/>
              </a:ext>
            </a:extLst>
          </p:cNvPr>
          <p:cNvSpPr txBox="1"/>
          <p:nvPr/>
        </p:nvSpPr>
        <p:spPr>
          <a:xfrm>
            <a:off x="1292551" y="3033001"/>
            <a:ext cx="2579104" cy="646331"/>
          </a:xfrm>
          <a:prstGeom prst="rect">
            <a:avLst/>
          </a:prstGeom>
          <a:noFill/>
        </p:spPr>
        <p:txBody>
          <a:bodyPr wrap="none" rtlCol="0">
            <a:spAutoFit/>
          </a:bodyPr>
          <a:lstStyle/>
          <a:p>
            <a:r>
              <a:rPr lang="de-DE" dirty="0"/>
              <a:t>Basiszinskurve USD:</a:t>
            </a:r>
          </a:p>
          <a:p>
            <a:r>
              <a:rPr lang="de-DE" dirty="0"/>
              <a:t>3,02%</a:t>
            </a:r>
            <a:endParaRPr lang="de-AT" dirty="0"/>
          </a:p>
        </p:txBody>
      </p:sp>
      <p:sp>
        <p:nvSpPr>
          <p:cNvPr id="12" name="Pfeil: nach unten 11">
            <a:extLst>
              <a:ext uri="{FF2B5EF4-FFF2-40B4-BE49-F238E27FC236}">
                <a16:creationId xmlns:a16="http://schemas.microsoft.com/office/drawing/2014/main" id="{19425D0E-592E-48CE-BA41-CBEBCABB1A1A}"/>
              </a:ext>
            </a:extLst>
          </p:cNvPr>
          <p:cNvSpPr/>
          <p:nvPr/>
        </p:nvSpPr>
        <p:spPr>
          <a:xfrm>
            <a:off x="7886085" y="3033001"/>
            <a:ext cx="678872" cy="103216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a:extLst>
              <a:ext uri="{FF2B5EF4-FFF2-40B4-BE49-F238E27FC236}">
                <a16:creationId xmlns:a16="http://schemas.microsoft.com/office/drawing/2014/main" id="{12CDECB3-960A-4683-A9A3-B88E74214A69}"/>
              </a:ext>
            </a:extLst>
          </p:cNvPr>
          <p:cNvSpPr/>
          <p:nvPr/>
        </p:nvSpPr>
        <p:spPr>
          <a:xfrm>
            <a:off x="462407" y="4283123"/>
            <a:ext cx="3022011" cy="976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USD 74,265</a:t>
            </a:r>
            <a:endParaRPr lang="de-AT" dirty="0"/>
          </a:p>
        </p:txBody>
      </p:sp>
      <p:sp>
        <p:nvSpPr>
          <p:cNvPr id="14" name="Pfeil: nach rechts 13">
            <a:extLst>
              <a:ext uri="{FF2B5EF4-FFF2-40B4-BE49-F238E27FC236}">
                <a16:creationId xmlns:a16="http://schemas.microsoft.com/office/drawing/2014/main" id="{382DDBBE-D69E-4A4E-9CF6-F667AC4DD6BF}"/>
              </a:ext>
            </a:extLst>
          </p:cNvPr>
          <p:cNvSpPr/>
          <p:nvPr/>
        </p:nvSpPr>
        <p:spPr>
          <a:xfrm>
            <a:off x="4052454" y="4246149"/>
            <a:ext cx="1039091" cy="47105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Rechteck 14">
            <a:extLst>
              <a:ext uri="{FF2B5EF4-FFF2-40B4-BE49-F238E27FC236}">
                <a16:creationId xmlns:a16="http://schemas.microsoft.com/office/drawing/2014/main" id="{445594F5-F076-4B63-B009-76AB77D40CF0}"/>
              </a:ext>
            </a:extLst>
          </p:cNvPr>
          <p:cNvSpPr/>
          <p:nvPr/>
        </p:nvSpPr>
        <p:spPr>
          <a:xfrm>
            <a:off x="5498534" y="4274245"/>
            <a:ext cx="3022011" cy="976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EUR 67,628</a:t>
            </a:r>
          </a:p>
          <a:p>
            <a:pPr algn="ctr"/>
            <a:r>
              <a:rPr lang="de-DE" dirty="0">
                <a:solidFill>
                  <a:schemeClr val="tx1"/>
                </a:solidFill>
              </a:rPr>
              <a:t>EUR 64,421 </a:t>
            </a:r>
            <a:endParaRPr lang="de-AT" dirty="0">
              <a:solidFill>
                <a:schemeClr val="tx1"/>
              </a:solidFill>
            </a:endParaRPr>
          </a:p>
        </p:txBody>
      </p:sp>
      <p:sp>
        <p:nvSpPr>
          <p:cNvPr id="16" name="Textfeld 15">
            <a:extLst>
              <a:ext uri="{FF2B5EF4-FFF2-40B4-BE49-F238E27FC236}">
                <a16:creationId xmlns:a16="http://schemas.microsoft.com/office/drawing/2014/main" id="{375D3546-3D9A-4292-9FB7-6DF4D6BCB4B9}"/>
              </a:ext>
            </a:extLst>
          </p:cNvPr>
          <p:cNvSpPr txBox="1"/>
          <p:nvPr/>
        </p:nvSpPr>
        <p:spPr>
          <a:xfrm>
            <a:off x="3845104" y="4659703"/>
            <a:ext cx="1425711" cy="646331"/>
          </a:xfrm>
          <a:prstGeom prst="rect">
            <a:avLst/>
          </a:prstGeom>
          <a:noFill/>
        </p:spPr>
        <p:txBody>
          <a:bodyPr wrap="none" rtlCol="0">
            <a:spAutoFit/>
          </a:bodyPr>
          <a:lstStyle/>
          <a:p>
            <a:r>
              <a:rPr lang="de-DE" dirty="0"/>
              <a:t>Spot Rate:</a:t>
            </a:r>
          </a:p>
          <a:p>
            <a:pPr algn="ctr"/>
            <a:r>
              <a:rPr lang="de-DE" dirty="0"/>
              <a:t>1,1528</a:t>
            </a:r>
            <a:endParaRPr lang="de-AT" dirty="0"/>
          </a:p>
        </p:txBody>
      </p:sp>
      <p:sp>
        <p:nvSpPr>
          <p:cNvPr id="17" name="Textfeld 16">
            <a:extLst>
              <a:ext uri="{FF2B5EF4-FFF2-40B4-BE49-F238E27FC236}">
                <a16:creationId xmlns:a16="http://schemas.microsoft.com/office/drawing/2014/main" id="{EB3FB811-AC32-4DE3-A895-633738E5A021}"/>
              </a:ext>
            </a:extLst>
          </p:cNvPr>
          <p:cNvSpPr txBox="1"/>
          <p:nvPr/>
        </p:nvSpPr>
        <p:spPr>
          <a:xfrm>
            <a:off x="5301199" y="3033001"/>
            <a:ext cx="2550250" cy="646331"/>
          </a:xfrm>
          <a:prstGeom prst="rect">
            <a:avLst/>
          </a:prstGeom>
          <a:noFill/>
        </p:spPr>
        <p:txBody>
          <a:bodyPr wrap="none" rtlCol="0">
            <a:spAutoFit/>
          </a:bodyPr>
          <a:lstStyle/>
          <a:p>
            <a:pPr algn="r"/>
            <a:r>
              <a:rPr lang="de-DE" dirty="0"/>
              <a:t>Basiszinskurve EUR:</a:t>
            </a:r>
          </a:p>
          <a:p>
            <a:pPr algn="r"/>
            <a:r>
              <a:rPr lang="de-DE" dirty="0"/>
              <a:t>0,42%</a:t>
            </a:r>
            <a:endParaRPr lang="de-AT" dirty="0"/>
          </a:p>
        </p:txBody>
      </p:sp>
    </p:spTree>
    <p:extLst>
      <p:ext uri="{BB962C8B-B14F-4D97-AF65-F5344CB8AC3E}">
        <p14:creationId xmlns:p14="http://schemas.microsoft.com/office/powerpoint/2010/main" val="12062946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dirty="0"/>
              <a:t>Währungsumrechnung und Wertminderungstest</a:t>
            </a:r>
            <a:endParaRPr lang="de-AT" dirty="0"/>
          </a:p>
        </p:txBody>
      </p:sp>
      <p:sp>
        <p:nvSpPr>
          <p:cNvPr id="11267" name="Rectangle 3"/>
          <p:cNvSpPr>
            <a:spLocks noGrp="1" noChangeArrowheads="1"/>
          </p:cNvSpPr>
          <p:nvPr>
            <p:ph idx="1"/>
          </p:nvPr>
        </p:nvSpPr>
        <p:spPr bwMode="auto">
          <a:noFill/>
          <a:ln>
            <a:miter lim="800000"/>
            <a:headEnd/>
            <a:tailEnd/>
          </a:ln>
        </p:spPr>
        <p:txBody>
          <a:bodyPr vert="horz" wrap="square" numCol="1" anchor="t" anchorCtr="0" compatLnSpc="1">
            <a:prstTxWarp prst="textNoShape">
              <a:avLst/>
            </a:prstTxWarp>
          </a:bodyPr>
          <a:lstStyle/>
          <a:p>
            <a:pPr lvl="1"/>
            <a:endParaRPr lang="de-AT" sz="1750" dirty="0"/>
          </a:p>
          <a:p>
            <a:pPr lvl="1"/>
            <a:endParaRPr lang="de-AT" sz="1750" dirty="0"/>
          </a:p>
          <a:p>
            <a:pPr lvl="1"/>
            <a:endParaRPr lang="de-AT" sz="1750" dirty="0"/>
          </a:p>
          <a:p>
            <a:pPr lvl="1"/>
            <a:endParaRPr lang="de-AT" sz="1750" dirty="0"/>
          </a:p>
          <a:p>
            <a:pPr lvl="1"/>
            <a:endParaRPr lang="de-AT" sz="1750" dirty="0"/>
          </a:p>
          <a:p>
            <a:pPr lvl="1"/>
            <a:r>
              <a:rPr lang="de-AT" sz="1750" dirty="0"/>
              <a:t>IAS 36.54 </a:t>
            </a:r>
            <a:br>
              <a:rPr lang="de-AT" sz="1750" dirty="0"/>
            </a:br>
            <a:r>
              <a:rPr lang="de-AT" sz="1750" dirty="0"/>
              <a:t>Künftige Cashflows werden in der Währung geschätzt, in der sie generiert werden und werden mit einem für diese Währung angemessenen Abzinsungssatz abgezinst. Ein Unternehmen rechnet den Barwert mithilfe des am Tag der Berechnung des Nutzungswerts geltenden Devisenkassakurses um.</a:t>
            </a:r>
          </a:p>
          <a:p>
            <a:pPr lvl="1"/>
            <a:endParaRPr lang="de-AT" sz="1750" dirty="0"/>
          </a:p>
          <a:p>
            <a:pPr lvl="1"/>
            <a:endParaRPr lang="de-AT" sz="1750" dirty="0"/>
          </a:p>
          <a:p>
            <a:pPr lvl="1" eaLnBrk="1" hangingPunct="1"/>
            <a:endParaRPr lang="de-AT" sz="1750" dirty="0"/>
          </a:p>
          <a:p>
            <a:pPr lvl="2" eaLnBrk="1" hangingPunct="1"/>
            <a:endParaRPr lang="de-AT" sz="1500" dirty="0"/>
          </a:p>
          <a:p>
            <a:pPr lvl="2" eaLnBrk="1" hangingPunct="1"/>
            <a:endParaRPr lang="de-AT" sz="1750" dirty="0"/>
          </a:p>
          <a:p>
            <a:pPr lvl="1" eaLnBrk="1" hangingPunct="1"/>
            <a:endParaRPr lang="de-AT" sz="1750" dirty="0"/>
          </a:p>
        </p:txBody>
      </p:sp>
      <p:sp>
        <p:nvSpPr>
          <p:cNvPr id="11269" name="Fußzeilenplatzhalter 4"/>
          <p:cNvSpPr>
            <a:spLocks noGrp="1"/>
          </p:cNvSpPr>
          <p:nvPr>
            <p:ph type="ftr" sz="quarter" idx="4294967295"/>
          </p:nvPr>
        </p:nvSpPr>
        <p:spPr bwMode="auto">
          <a:xfrm>
            <a:off x="762000" y="5270500"/>
            <a:ext cx="1477698" cy="144198"/>
          </a:xfrm>
          <a:prstGeom prst="rect">
            <a:avLst/>
          </a:prstGeom>
          <a:noFill/>
          <a:ln algn="ctr">
            <a:miter lim="800000"/>
            <a:headEnd/>
            <a:tailEnd/>
          </a:ln>
        </p:spPr>
        <p:txBody>
          <a:bodyPr vert="horz" lIns="66789" tIns="33395" rIns="66789" bIns="33395" rtlCol="0" anchor="ctr"/>
          <a:lstStyle/>
          <a:p>
            <a:pPr defTabSz="727001"/>
            <a:r>
              <a:rPr lang="de-DE" sz="833">
                <a:solidFill>
                  <a:schemeClr val="bg1"/>
                </a:solidFill>
              </a:rPr>
              <a:t>Währungsumrechnung und Wertminderungstest</a:t>
            </a:r>
          </a:p>
        </p:txBody>
      </p:sp>
      <p:sp>
        <p:nvSpPr>
          <p:cNvPr id="5" name="Rechteck 4">
            <a:extLst>
              <a:ext uri="{FF2B5EF4-FFF2-40B4-BE49-F238E27FC236}">
                <a16:creationId xmlns:a16="http://schemas.microsoft.com/office/drawing/2014/main" id="{FDA63239-EFB7-421A-86F5-92B7308382D9}"/>
              </a:ext>
            </a:extLst>
          </p:cNvPr>
          <p:cNvSpPr/>
          <p:nvPr/>
        </p:nvSpPr>
        <p:spPr>
          <a:xfrm>
            <a:off x="666015" y="1344613"/>
            <a:ext cx="7811970" cy="1292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CGU: Fabriken in Europa + USA</a:t>
            </a:r>
            <a:br>
              <a:rPr lang="de-DE" dirty="0"/>
            </a:br>
            <a:r>
              <a:rPr lang="de-DE" dirty="0"/>
              <a:t>Buchwerte in EUR + USD </a:t>
            </a:r>
          </a:p>
          <a:p>
            <a:pPr algn="ctr"/>
            <a:r>
              <a:rPr lang="de-DE" dirty="0"/>
              <a:t>Cash-</a:t>
            </a:r>
            <a:r>
              <a:rPr lang="de-DE" dirty="0" err="1"/>
              <a:t>Inflows</a:t>
            </a:r>
            <a:r>
              <a:rPr lang="de-DE" dirty="0"/>
              <a:t>: EUR + USD</a:t>
            </a:r>
          </a:p>
          <a:p>
            <a:pPr algn="ctr"/>
            <a:r>
              <a:rPr lang="de-DE" dirty="0"/>
              <a:t>Cash-</a:t>
            </a:r>
            <a:r>
              <a:rPr lang="de-DE" dirty="0" err="1"/>
              <a:t>Outflows</a:t>
            </a:r>
            <a:r>
              <a:rPr lang="de-DE" dirty="0"/>
              <a:t>: EUR + USD</a:t>
            </a:r>
            <a:endParaRPr lang="de-AT" dirty="0"/>
          </a:p>
        </p:txBody>
      </p:sp>
      <p:sp>
        <p:nvSpPr>
          <p:cNvPr id="2" name="Foliennummernplatzhalter 1"/>
          <p:cNvSpPr>
            <a:spLocks noGrp="1"/>
          </p:cNvSpPr>
          <p:nvPr>
            <p:ph type="sldNum" sz="quarter" idx="12"/>
          </p:nvPr>
        </p:nvSpPr>
        <p:spPr/>
        <p:txBody>
          <a:bodyPr/>
          <a:lstStyle/>
          <a:p>
            <a:r>
              <a:rPr lang="de-AT"/>
              <a:t>SEITE </a:t>
            </a:r>
            <a:fld id="{BE3DC40E-DBBE-4E2D-9EEC-FBF0DA0E9179}" type="slidenum">
              <a:rPr lang="de-AT" smtClean="0"/>
              <a:t>7</a:t>
            </a:fld>
            <a:endParaRPr lang="de-AT" dirty="0"/>
          </a:p>
        </p:txBody>
      </p:sp>
    </p:spTree>
    <p:extLst>
      <p:ext uri="{BB962C8B-B14F-4D97-AF65-F5344CB8AC3E}">
        <p14:creationId xmlns:p14="http://schemas.microsoft.com/office/powerpoint/2010/main" val="9043189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dirty="0"/>
              <a:t>Währungsumrechnung und Wertminderungstest</a:t>
            </a:r>
            <a:endParaRPr lang="de-AT" dirty="0"/>
          </a:p>
        </p:txBody>
      </p:sp>
      <p:sp>
        <p:nvSpPr>
          <p:cNvPr id="11267" name="Rectangle 3"/>
          <p:cNvSpPr>
            <a:spLocks noGrp="1" noChangeArrowheads="1"/>
          </p:cNvSpPr>
          <p:nvPr>
            <p:ph idx="1"/>
          </p:nvPr>
        </p:nvSpPr>
        <p:spPr bwMode="auto">
          <a:noFill/>
          <a:ln>
            <a:miter lim="800000"/>
            <a:headEnd/>
            <a:tailEnd/>
          </a:ln>
        </p:spPr>
        <p:txBody>
          <a:bodyPr vert="horz" wrap="square" numCol="1" anchor="t" anchorCtr="0" compatLnSpc="1">
            <a:prstTxWarp prst="textNoShape">
              <a:avLst/>
            </a:prstTxWarp>
          </a:bodyPr>
          <a:lstStyle/>
          <a:p>
            <a:pPr lvl="1"/>
            <a:endParaRPr lang="de-AT" sz="1750" dirty="0"/>
          </a:p>
          <a:p>
            <a:pPr lvl="1"/>
            <a:endParaRPr lang="de-AT" sz="1750" dirty="0"/>
          </a:p>
          <a:p>
            <a:pPr lvl="1"/>
            <a:endParaRPr lang="de-AT" sz="1750" dirty="0"/>
          </a:p>
          <a:p>
            <a:pPr lvl="1"/>
            <a:endParaRPr lang="de-AT" sz="1750" dirty="0"/>
          </a:p>
          <a:p>
            <a:pPr lvl="1"/>
            <a:endParaRPr lang="de-AT" sz="1750" dirty="0"/>
          </a:p>
          <a:p>
            <a:pPr lvl="1"/>
            <a:r>
              <a:rPr lang="de-AT" sz="1750" dirty="0"/>
              <a:t>IAS 36.54 verlangt gesonderte Abzinsung USD-Umsätze </a:t>
            </a:r>
            <a:r>
              <a:rPr lang="de-AT" sz="1750" dirty="0" err="1"/>
              <a:t>bzw</a:t>
            </a:r>
            <a:r>
              <a:rPr lang="de-AT" sz="1750" dirty="0"/>
              <a:t> USD-Einkäufe</a:t>
            </a:r>
          </a:p>
          <a:p>
            <a:pPr lvl="1"/>
            <a:endParaRPr lang="de-AT" sz="1750" dirty="0"/>
          </a:p>
        </p:txBody>
      </p:sp>
      <p:sp>
        <p:nvSpPr>
          <p:cNvPr id="11269" name="Fußzeilenplatzhalter 4"/>
          <p:cNvSpPr>
            <a:spLocks noGrp="1"/>
          </p:cNvSpPr>
          <p:nvPr>
            <p:ph type="ftr" sz="quarter" idx="4294967295"/>
          </p:nvPr>
        </p:nvSpPr>
        <p:spPr bwMode="auto">
          <a:xfrm>
            <a:off x="762000" y="5270500"/>
            <a:ext cx="1477698" cy="144198"/>
          </a:xfrm>
          <a:prstGeom prst="rect">
            <a:avLst/>
          </a:prstGeom>
          <a:noFill/>
          <a:ln algn="ctr">
            <a:miter lim="800000"/>
            <a:headEnd/>
            <a:tailEnd/>
          </a:ln>
        </p:spPr>
        <p:txBody>
          <a:bodyPr vert="horz" lIns="66789" tIns="33395" rIns="66789" bIns="33395" rtlCol="0" anchor="ctr"/>
          <a:lstStyle/>
          <a:p>
            <a:pPr defTabSz="727001"/>
            <a:r>
              <a:rPr lang="de-DE" sz="833">
                <a:solidFill>
                  <a:schemeClr val="bg1"/>
                </a:solidFill>
              </a:rPr>
              <a:t>Währungsumrechnung und Wertminderungstest</a:t>
            </a:r>
          </a:p>
        </p:txBody>
      </p:sp>
      <p:sp>
        <p:nvSpPr>
          <p:cNvPr id="5" name="Rechteck 4">
            <a:extLst>
              <a:ext uri="{FF2B5EF4-FFF2-40B4-BE49-F238E27FC236}">
                <a16:creationId xmlns:a16="http://schemas.microsoft.com/office/drawing/2014/main" id="{FDA63239-EFB7-421A-86F5-92B7308382D9}"/>
              </a:ext>
            </a:extLst>
          </p:cNvPr>
          <p:cNvSpPr/>
          <p:nvPr/>
        </p:nvSpPr>
        <p:spPr>
          <a:xfrm>
            <a:off x="666015" y="1344613"/>
            <a:ext cx="3737309"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CGU: Produktion Europa, Verkauf weltweit: </a:t>
            </a:r>
            <a:br>
              <a:rPr lang="de-DE" dirty="0"/>
            </a:br>
            <a:r>
              <a:rPr lang="de-DE" dirty="0"/>
              <a:t>Buchwerte in EUR</a:t>
            </a:r>
          </a:p>
          <a:p>
            <a:pPr algn="ctr"/>
            <a:r>
              <a:rPr lang="de-DE" dirty="0"/>
              <a:t>Cash-</a:t>
            </a:r>
            <a:r>
              <a:rPr lang="de-DE" dirty="0" err="1"/>
              <a:t>Inflows</a:t>
            </a:r>
            <a:r>
              <a:rPr lang="de-DE" dirty="0"/>
              <a:t>: EUR + USD</a:t>
            </a:r>
          </a:p>
          <a:p>
            <a:pPr algn="ctr"/>
            <a:r>
              <a:rPr lang="de-DE" dirty="0"/>
              <a:t>Cash-</a:t>
            </a:r>
            <a:r>
              <a:rPr lang="de-DE" dirty="0" err="1"/>
              <a:t>Outflows</a:t>
            </a:r>
            <a:r>
              <a:rPr lang="de-DE" dirty="0"/>
              <a:t>: EUR</a:t>
            </a:r>
            <a:endParaRPr lang="de-AT" dirty="0"/>
          </a:p>
        </p:txBody>
      </p:sp>
      <p:sp>
        <p:nvSpPr>
          <p:cNvPr id="2" name="Foliennummernplatzhalter 1"/>
          <p:cNvSpPr>
            <a:spLocks noGrp="1"/>
          </p:cNvSpPr>
          <p:nvPr>
            <p:ph type="sldNum" sz="quarter" idx="12"/>
          </p:nvPr>
        </p:nvSpPr>
        <p:spPr/>
        <p:txBody>
          <a:bodyPr/>
          <a:lstStyle/>
          <a:p>
            <a:r>
              <a:rPr lang="de-AT"/>
              <a:t>SEITE </a:t>
            </a:r>
            <a:fld id="{BE3DC40E-DBBE-4E2D-9EEC-FBF0DA0E9179}" type="slidenum">
              <a:rPr lang="de-AT" smtClean="0"/>
              <a:t>8</a:t>
            </a:fld>
            <a:endParaRPr lang="de-AT" dirty="0"/>
          </a:p>
        </p:txBody>
      </p:sp>
      <p:sp>
        <p:nvSpPr>
          <p:cNvPr id="7" name="Rechteck 6">
            <a:extLst>
              <a:ext uri="{FF2B5EF4-FFF2-40B4-BE49-F238E27FC236}">
                <a16:creationId xmlns:a16="http://schemas.microsoft.com/office/drawing/2014/main" id="{FDA63239-EFB7-421A-86F5-92B7308382D9}"/>
              </a:ext>
            </a:extLst>
          </p:cNvPr>
          <p:cNvSpPr/>
          <p:nvPr/>
        </p:nvSpPr>
        <p:spPr>
          <a:xfrm>
            <a:off x="4760101" y="1344613"/>
            <a:ext cx="3737309" cy="154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CGU: Produktion Europa, importierter Rohstoff:</a:t>
            </a:r>
            <a:br>
              <a:rPr lang="de-DE" dirty="0"/>
            </a:br>
            <a:r>
              <a:rPr lang="de-DE" dirty="0"/>
              <a:t>Buchwerte in EUR</a:t>
            </a:r>
          </a:p>
          <a:p>
            <a:pPr algn="ctr"/>
            <a:r>
              <a:rPr lang="de-DE" dirty="0"/>
              <a:t>Cash-</a:t>
            </a:r>
            <a:r>
              <a:rPr lang="de-DE" dirty="0" err="1"/>
              <a:t>Inflows</a:t>
            </a:r>
            <a:r>
              <a:rPr lang="de-DE" dirty="0"/>
              <a:t>: EUR</a:t>
            </a:r>
          </a:p>
          <a:p>
            <a:pPr algn="ctr"/>
            <a:r>
              <a:rPr lang="de-DE" dirty="0"/>
              <a:t>Cash-</a:t>
            </a:r>
            <a:r>
              <a:rPr lang="de-DE" dirty="0" err="1"/>
              <a:t>Outflows</a:t>
            </a:r>
            <a:r>
              <a:rPr lang="de-DE" dirty="0"/>
              <a:t>: EUR + USD</a:t>
            </a:r>
            <a:endParaRPr lang="de-AT" dirty="0"/>
          </a:p>
        </p:txBody>
      </p:sp>
    </p:spTree>
    <p:extLst>
      <p:ext uri="{BB962C8B-B14F-4D97-AF65-F5344CB8AC3E}">
        <p14:creationId xmlns:p14="http://schemas.microsoft.com/office/powerpoint/2010/main" val="24028852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dirty="0"/>
              <a:t>Währungsumrechnung und Wertminderungstest</a:t>
            </a:r>
            <a:endParaRPr lang="de-AT" dirty="0"/>
          </a:p>
        </p:txBody>
      </p:sp>
      <p:sp>
        <p:nvSpPr>
          <p:cNvPr id="11267" name="Rectangle 3"/>
          <p:cNvSpPr>
            <a:spLocks noGrp="1" noChangeArrowheads="1"/>
          </p:cNvSpPr>
          <p:nvPr>
            <p:ph idx="1"/>
          </p:nvPr>
        </p:nvSpPr>
        <p:spPr bwMode="auto">
          <a:noFill/>
          <a:ln>
            <a:miter lim="800000"/>
            <a:headEnd/>
            <a:tailEnd/>
          </a:ln>
        </p:spPr>
        <p:txBody>
          <a:bodyPr vert="horz" wrap="square" numCol="1" anchor="t" anchorCtr="0" compatLnSpc="1">
            <a:prstTxWarp prst="textNoShape">
              <a:avLst/>
            </a:prstTxWarp>
          </a:bodyPr>
          <a:lstStyle/>
          <a:p>
            <a:pPr lvl="1"/>
            <a:r>
              <a:rPr lang="de-DE" sz="1750" dirty="0"/>
              <a:t>Angemessener Zinssatz:</a:t>
            </a:r>
          </a:p>
          <a:p>
            <a:pPr lvl="2"/>
            <a:r>
              <a:rPr lang="de-DE" sz="1650" dirty="0"/>
              <a:t>Basiszinssatz Fremdwährung oder Euro?</a:t>
            </a:r>
          </a:p>
          <a:p>
            <a:pPr lvl="2"/>
            <a:r>
              <a:rPr lang="de-DE" sz="1650" dirty="0"/>
              <a:t>Spezielle Risiken eines Vermögenswertes: Standortabhängig?</a:t>
            </a:r>
          </a:p>
          <a:p>
            <a:pPr lvl="1"/>
            <a:endParaRPr lang="de-AT" sz="1750" dirty="0"/>
          </a:p>
          <a:p>
            <a:pPr lvl="1"/>
            <a:r>
              <a:rPr lang="de-AT" sz="1750" dirty="0"/>
              <a:t>Länderrisiko:</a:t>
            </a:r>
          </a:p>
          <a:p>
            <a:pPr lvl="2"/>
            <a:r>
              <a:rPr lang="de-AT" sz="1650" dirty="0"/>
              <a:t>Branchenneutral?</a:t>
            </a:r>
          </a:p>
          <a:p>
            <a:pPr lvl="2"/>
            <a:r>
              <a:rPr lang="de-AT" sz="1650" dirty="0"/>
              <a:t>Welches Länderrisiko ist im Branchen-Beta enthalten?</a:t>
            </a:r>
          </a:p>
          <a:p>
            <a:pPr lvl="2"/>
            <a:r>
              <a:rPr lang="de-AT" sz="1650" dirty="0"/>
              <a:t>Gleiches Länderrisiko für Produktion und Vertrieb?</a:t>
            </a:r>
          </a:p>
        </p:txBody>
      </p:sp>
      <p:sp>
        <p:nvSpPr>
          <p:cNvPr id="11269" name="Fußzeilenplatzhalter 4"/>
          <p:cNvSpPr>
            <a:spLocks noGrp="1"/>
          </p:cNvSpPr>
          <p:nvPr>
            <p:ph type="ftr" sz="quarter" idx="4294967295"/>
          </p:nvPr>
        </p:nvSpPr>
        <p:spPr bwMode="auto">
          <a:xfrm>
            <a:off x="762000" y="5270500"/>
            <a:ext cx="1477698" cy="144198"/>
          </a:xfrm>
          <a:prstGeom prst="rect">
            <a:avLst/>
          </a:prstGeom>
          <a:noFill/>
          <a:ln algn="ctr">
            <a:miter lim="800000"/>
            <a:headEnd/>
            <a:tailEnd/>
          </a:ln>
        </p:spPr>
        <p:txBody>
          <a:bodyPr vert="horz" lIns="66789" tIns="33395" rIns="66789" bIns="33395" rtlCol="0" anchor="ctr"/>
          <a:lstStyle/>
          <a:p>
            <a:pPr defTabSz="727001"/>
            <a:r>
              <a:rPr lang="de-DE" sz="833">
                <a:solidFill>
                  <a:schemeClr val="bg1"/>
                </a:solidFill>
              </a:rPr>
              <a:t>Währungsumrechnung und Wertminderungstest</a:t>
            </a:r>
          </a:p>
        </p:txBody>
      </p:sp>
      <p:sp>
        <p:nvSpPr>
          <p:cNvPr id="2" name="Foliennummernplatzhalter 1"/>
          <p:cNvSpPr>
            <a:spLocks noGrp="1"/>
          </p:cNvSpPr>
          <p:nvPr>
            <p:ph type="sldNum" sz="quarter" idx="12"/>
          </p:nvPr>
        </p:nvSpPr>
        <p:spPr/>
        <p:txBody>
          <a:bodyPr/>
          <a:lstStyle/>
          <a:p>
            <a:r>
              <a:rPr lang="de-AT"/>
              <a:t>SEITE </a:t>
            </a:r>
            <a:fld id="{BE3DC40E-DBBE-4E2D-9EEC-FBF0DA0E9179}" type="slidenum">
              <a:rPr lang="de-AT" smtClean="0"/>
              <a:t>9</a:t>
            </a:fld>
            <a:endParaRPr lang="de-AT" dirty="0"/>
          </a:p>
        </p:txBody>
      </p:sp>
    </p:spTree>
    <p:extLst>
      <p:ext uri="{BB962C8B-B14F-4D97-AF65-F5344CB8AC3E}">
        <p14:creationId xmlns:p14="http://schemas.microsoft.com/office/powerpoint/2010/main" val="48530477"/>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German Austria"/>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u 2017_WU Musterpräsentation 16x10" id="{41E62700-62E1-4D38-8346-CDA9BC3E21AF}" vid="{1BF0606A-8D6D-4D68-B6BD-95164AD53148}"/>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Musterpräsentation im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Props1.xml><?xml version="1.0" encoding="utf-8"?>
<ds:datastoreItem xmlns:ds="http://schemas.openxmlformats.org/officeDocument/2006/customXml" ds:itemID="{9346B3ED-06B1-4DE8-9648-0F78B5B453B2}">
  <ds:schemaRefs>
    <ds:schemaRef ds:uri="http://schemas.microsoft.com/sharepoint/v3/contenttype/forms"/>
  </ds:schemaRefs>
</ds:datastoreItem>
</file>

<file path=customXml/itemProps2.xml><?xml version="1.0" encoding="utf-8"?>
<ds:datastoreItem xmlns:ds="http://schemas.openxmlformats.org/officeDocument/2006/customXml" ds:itemID="{E1B19F04-C1AE-47E9-9133-474D1173C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58DFAF-C9AD-4CE5-A221-45D64FB05328}">
  <ds:schemaRefs>
    <ds:schemaRef ds:uri="dde413db-0745-4f3a-8dca-564dc7ff6f7d"/>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purl.org/dc/terms/"/>
    <ds:schemaRef ds:uri="08b0a3ee-3d2a-451c-9a1a-7e5d5b0c9c77"/>
    <ds:schemaRef ds:uri="1a8d9a65-8471-4209-a900-f8e11db75e0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Neu 2017_WU Musterpräsentation 16x10</Template>
  <TotalTime>0</TotalTime>
  <Words>365</Words>
  <Application>Microsoft Office PowerPoint</Application>
  <PresentationFormat>Bildschirmpräsentation (16:10)</PresentationFormat>
  <Paragraphs>159</Paragraphs>
  <Slides>10</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Georgia</vt:lpstr>
      <vt:lpstr>Verdana</vt:lpstr>
      <vt:lpstr>Wingdings</vt:lpstr>
      <vt:lpstr>WU 16:10</vt:lpstr>
      <vt:lpstr>Währungsumrechnung in der externen Rechnungslegung </vt:lpstr>
      <vt:lpstr>Währungsumrechnung in der externen Rechnungslegung</vt:lpstr>
      <vt:lpstr>Währungsumrechnung und Wertminderungstest</vt:lpstr>
      <vt:lpstr>Währungsumrechnung und Wertminderungstest</vt:lpstr>
      <vt:lpstr>Währungsumrechnung und Wertminderungstest</vt:lpstr>
      <vt:lpstr>Währungsumrechnung und Wertminderungstest</vt:lpstr>
      <vt:lpstr>Währungsumrechnung und Wertminderungstest</vt:lpstr>
      <vt:lpstr>Währungsumrechnung und Wertminderungstest</vt:lpstr>
      <vt:lpstr>Währungsumrechnung und Wertminderungstest</vt:lpstr>
      <vt:lpstr>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2017-10-04T08:59:42Z</dcterms:created>
  <dcterms:modified xsi:type="dcterms:W3CDTF">2018-10-22T15:04:54Z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