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Lst>
  <p:notesMasterIdLst>
    <p:notesMasterId r:id="rId22"/>
  </p:notesMasterIdLst>
  <p:handoutMasterIdLst>
    <p:handoutMasterId r:id="rId23"/>
  </p:handoutMasterIdLst>
  <p:sldIdLst>
    <p:sldId id="283" r:id="rId5"/>
    <p:sldId id="388" r:id="rId6"/>
    <p:sldId id="381" r:id="rId7"/>
    <p:sldId id="307" r:id="rId8"/>
    <p:sldId id="387" r:id="rId9"/>
    <p:sldId id="382" r:id="rId10"/>
    <p:sldId id="372" r:id="rId11"/>
    <p:sldId id="373" r:id="rId12"/>
    <p:sldId id="379" r:id="rId13"/>
    <p:sldId id="383" r:id="rId14"/>
    <p:sldId id="375" r:id="rId15"/>
    <p:sldId id="390" r:id="rId16"/>
    <p:sldId id="389" r:id="rId17"/>
    <p:sldId id="384" r:id="rId18"/>
    <p:sldId id="376" r:id="rId19"/>
    <p:sldId id="386" r:id="rId20"/>
    <p:sldId id="385" r:id="rId21"/>
  </p:sldIdLst>
  <p:sldSz cx="9144000" cy="5715000" type="screen16x10"/>
  <p:notesSz cx="6669088" cy="9872663"/>
  <p:custDataLst>
    <p:tags r:id="rId2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5" userDrawn="1">
          <p15:clr>
            <a:srgbClr val="A4A3A4"/>
          </p15:clr>
        </p15:guide>
        <p15:guide id="2" pos="5488" userDrawn="1">
          <p15:clr>
            <a:srgbClr val="A4A3A4"/>
          </p15:clr>
        </p15:guide>
        <p15:guide id="3" pos="4241" userDrawn="1">
          <p15:clr>
            <a:srgbClr val="A4A3A4"/>
          </p15:clr>
        </p15:guide>
        <p15:guide id="4" pos="4672"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3" name="Autor" initials="A" lastIdx="0" clrIdx="2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50"/>
    <a:srgbClr val="1D209B"/>
    <a:srgbClr val="FBFBF8"/>
    <a:srgbClr val="A6A6A6"/>
    <a:srgbClr val="F2F2F2"/>
    <a:srgbClr val="E7E8E9"/>
    <a:srgbClr val="CBCCD0"/>
    <a:srgbClr val="E7EFF7"/>
    <a:srgbClr val="CBDDEF"/>
    <a:srgbClr val="0096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63" autoAdjust="0"/>
    <p:restoredTop sz="93515" autoAdjust="0"/>
  </p:normalViewPr>
  <p:slideViewPr>
    <p:cSldViewPr snapToGrid="0" showGuides="1">
      <p:cViewPr varScale="1">
        <p:scale>
          <a:sx n="80" d="100"/>
          <a:sy n="80" d="100"/>
        </p:scale>
        <p:origin x="780" y="44"/>
      </p:cViewPr>
      <p:guideLst>
        <p:guide orient="horz" pos="575"/>
        <p:guide pos="5488"/>
        <p:guide pos="4241"/>
        <p:guide pos="4672"/>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4" d="100"/>
          <a:sy n="94" d="100"/>
        </p:scale>
        <p:origin x="2748" y="84"/>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de-AT" sz="1000" dirty="0">
              <a:latin typeface="Verdana" pitchFamily="34" charset="0"/>
              <a:ea typeface="Verdana" pitchFamily="34" charset="0"/>
              <a:cs typeface="Verdana" pitchFamily="34" charset="0"/>
            </a:endParaRPr>
          </a:p>
        </p:txBody>
      </p:sp>
      <p:sp>
        <p:nvSpPr>
          <p:cNvPr id="3" name="Datumsplatzhalt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868817FD-8155-4502-AF78-DBC2EA4B168F}" type="datetimeFigureOut">
              <a:rPr lang="de-AT" sz="1000" smtClean="0">
                <a:latin typeface="Verdana" pitchFamily="34" charset="0"/>
                <a:ea typeface="Verdana" pitchFamily="34" charset="0"/>
                <a:cs typeface="Verdana" pitchFamily="34" charset="0"/>
              </a:rPr>
              <a:t>21.05.2021</a:t>
            </a:fld>
            <a:endParaRPr lang="de-AT" sz="1000"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de-AT" sz="1000" dirty="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617F6F62-1C91-45E7-BAED-FBFBF67C82BC}" type="slidenum">
              <a:rPr lang="de-AT" sz="1000" smtClean="0">
                <a:latin typeface="Verdana" pitchFamily="34" charset="0"/>
                <a:ea typeface="Verdana" pitchFamily="34" charset="0"/>
                <a:cs typeface="Verdana" pitchFamily="34" charset="0"/>
              </a:rPr>
              <a:t>‹Nr.›</a:t>
            </a:fld>
            <a:endParaRPr lang="de-AT"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54345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3633"/>
          </a:xfrm>
          <a:prstGeom prst="rect">
            <a:avLst/>
          </a:prstGeom>
        </p:spPr>
        <p:txBody>
          <a:bodyPr vert="horz" lIns="91440" tIns="45720" rIns="91440" bIns="45720" rtlCol="0"/>
          <a:lstStyle>
            <a:lvl1pPr algn="l" eaLnBrk="1">
              <a:defRPr sz="1000">
                <a:latin typeface="Verdana" pitchFamily="34" charset="0"/>
                <a:ea typeface="Verdana" pitchFamily="34" charset="0"/>
                <a:cs typeface="Verdana" pitchFamily="34" charset="0"/>
              </a:defRPr>
            </a:lvl1pPr>
          </a:lstStyle>
          <a:p>
            <a:endParaRPr lang="en-US" dirty="0"/>
          </a:p>
        </p:txBody>
      </p:sp>
      <p:sp>
        <p:nvSpPr>
          <p:cNvPr id="3" name="Datumsplatzhalt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000">
                <a:latin typeface="Verdana" pitchFamily="34" charset="0"/>
                <a:ea typeface="Verdana" pitchFamily="34" charset="0"/>
                <a:cs typeface="Verdana" pitchFamily="34" charset="0"/>
              </a:defRPr>
            </a:lvl1pPr>
          </a:lstStyle>
          <a:p>
            <a:fld id="{C0A972FC-F5E0-4F80-B169-F0B5EFC71333}" type="datetimeFigureOut">
              <a:rPr lang="en-US" smtClean="0"/>
              <a:pPr/>
              <a:t>5/21/2021</a:t>
            </a:fld>
            <a:endParaRPr lang="en-US" dirty="0"/>
          </a:p>
        </p:txBody>
      </p:sp>
      <p:sp>
        <p:nvSpPr>
          <p:cNvPr id="4" name="Folienbildplatzhalter 3"/>
          <p:cNvSpPr>
            <a:spLocks noGrp="1" noRot="1" noChangeAspect="1"/>
          </p:cNvSpPr>
          <p:nvPr>
            <p:ph type="sldImg" idx="2"/>
          </p:nvPr>
        </p:nvSpPr>
        <p:spPr>
          <a:xfrm>
            <a:off x="373063" y="739775"/>
            <a:ext cx="5922962" cy="3703638"/>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6" name="Fußzeilenplatzhalt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eaLnBrk="1">
              <a:defRPr sz="1000">
                <a:latin typeface="Verdana" pitchFamily="34" charset="0"/>
                <a:ea typeface="Verdana" pitchFamily="34" charset="0"/>
                <a:cs typeface="Verdana" pitchFamily="34" charset="0"/>
              </a:defRPr>
            </a:lvl1pPr>
          </a:lstStyle>
          <a:p>
            <a:endParaRPr lang="en-US" dirty="0"/>
          </a:p>
        </p:txBody>
      </p:sp>
      <p:sp>
        <p:nvSpPr>
          <p:cNvPr id="7" name="Foliennummernplatzhalt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000">
                <a:latin typeface="Verdana" pitchFamily="34" charset="0"/>
                <a:ea typeface="Verdana" pitchFamily="34" charset="0"/>
                <a:cs typeface="Verdana" pitchFamily="34" charset="0"/>
              </a:defRPr>
            </a:lvl1pPr>
          </a:lstStyle>
          <a:p>
            <a:fld id="{219CC2FD-B32F-4992-A15B-F95E2E35C81B}" type="slidenum">
              <a:rPr lang="en-US" smtClean="0"/>
              <a:pPr/>
              <a:t>‹Nr.›</a:t>
            </a:fld>
            <a:endParaRPr lang="en-US" dirty="0"/>
          </a:p>
        </p:txBody>
      </p:sp>
    </p:spTree>
    <p:extLst>
      <p:ext uri="{BB962C8B-B14F-4D97-AF65-F5344CB8AC3E}">
        <p14:creationId xmlns:p14="http://schemas.microsoft.com/office/powerpoint/2010/main" val="91513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err="1"/>
              <a:t>Introduction</a:t>
            </a:r>
            <a:r>
              <a:rPr lang="de-DE" b="1" baseline="0" dirty="0"/>
              <a:t> .</a:t>
            </a:r>
            <a:r>
              <a:rPr lang="de-DE" b="1" baseline="0" dirty="0" err="1"/>
              <a:t>name</a:t>
            </a:r>
            <a:r>
              <a:rPr lang="de-DE" b="1" baseline="0" dirty="0"/>
              <a:t>, </a:t>
            </a:r>
            <a:r>
              <a:rPr lang="de-DE" b="1" baseline="0" dirty="0" err="1"/>
              <a:t>role</a:t>
            </a:r>
            <a:endParaRPr lang="de-DE" b="1" baseline="0" dirty="0"/>
          </a:p>
          <a:p>
            <a:r>
              <a:rPr lang="de-DE" b="1" baseline="0" dirty="0"/>
              <a:t>I </a:t>
            </a:r>
            <a:r>
              <a:rPr lang="de-DE" b="1" baseline="0" dirty="0" err="1"/>
              <a:t>have</a:t>
            </a:r>
            <a:r>
              <a:rPr lang="de-DE" b="1" baseline="0" dirty="0"/>
              <a:t> </a:t>
            </a:r>
            <a:r>
              <a:rPr lang="de-DE" b="1" baseline="0" dirty="0" err="1"/>
              <a:t>the</a:t>
            </a:r>
            <a:r>
              <a:rPr lang="de-DE" b="1" baseline="0" dirty="0"/>
              <a:t> </a:t>
            </a:r>
            <a:r>
              <a:rPr lang="de-DE" b="1" baseline="0" dirty="0" err="1"/>
              <a:t>pleasure</a:t>
            </a:r>
            <a:r>
              <a:rPr lang="de-DE" b="1" baseline="0" dirty="0"/>
              <a:t> </a:t>
            </a:r>
            <a:r>
              <a:rPr lang="de-DE" b="1" baseline="0" dirty="0" err="1"/>
              <a:t>to</a:t>
            </a:r>
            <a:r>
              <a:rPr lang="de-DE" b="1" baseline="0" dirty="0"/>
              <a:t> </a:t>
            </a:r>
            <a:r>
              <a:rPr lang="de-DE" b="1" baseline="0" dirty="0" err="1"/>
              <a:t>briefly</a:t>
            </a:r>
            <a:r>
              <a:rPr lang="de-DE" b="1" baseline="0" dirty="0"/>
              <a:t> </a:t>
            </a:r>
            <a:r>
              <a:rPr lang="de-DE" b="1" baseline="0" dirty="0" err="1"/>
              <a:t>introduce</a:t>
            </a:r>
            <a:r>
              <a:rPr lang="de-DE" b="1" baseline="0" dirty="0"/>
              <a:t> a </a:t>
            </a:r>
            <a:r>
              <a:rPr lang="de-DE" b="1" baseline="0" dirty="0" err="1"/>
              <a:t>b</a:t>
            </a:r>
            <a:r>
              <a:rPr lang="de-DE" b="1" dirty="0" err="1"/>
              <a:t>rand</a:t>
            </a:r>
            <a:r>
              <a:rPr lang="de-DE" b="1" dirty="0"/>
              <a:t> </a:t>
            </a:r>
            <a:r>
              <a:rPr lang="de-DE" b="1" dirty="0" err="1"/>
              <a:t>new</a:t>
            </a:r>
            <a:r>
              <a:rPr lang="de-DE" b="1" dirty="0"/>
              <a:t> SBWL </a:t>
            </a:r>
            <a:r>
              <a:rPr lang="de-DE" dirty="0"/>
              <a:t>– will launch </a:t>
            </a:r>
            <a:r>
              <a:rPr lang="de-DE" dirty="0" err="1"/>
              <a:t>for</a:t>
            </a:r>
            <a:r>
              <a:rPr lang="de-DE" dirty="0"/>
              <a:t> </a:t>
            </a:r>
            <a:r>
              <a:rPr lang="de-DE" dirty="0" err="1"/>
              <a:t>the</a:t>
            </a:r>
            <a:r>
              <a:rPr lang="de-DE" dirty="0"/>
              <a:t> </a:t>
            </a:r>
            <a:r>
              <a:rPr lang="de-DE" dirty="0" err="1"/>
              <a:t>first</a:t>
            </a:r>
            <a:r>
              <a:rPr lang="de-DE" dirty="0"/>
              <a:t> time in </a:t>
            </a:r>
            <a:r>
              <a:rPr lang="de-DE" dirty="0" err="1"/>
              <a:t>winter</a:t>
            </a:r>
            <a:r>
              <a:rPr lang="de-DE" dirty="0"/>
              <a:t> </a:t>
            </a:r>
            <a:r>
              <a:rPr lang="de-DE" dirty="0" err="1"/>
              <a:t>term</a:t>
            </a:r>
            <a:r>
              <a:rPr lang="de-DE" dirty="0"/>
              <a:t> 2018; </a:t>
            </a:r>
          </a:p>
          <a:p>
            <a:r>
              <a:rPr lang="en-US" b="1" dirty="0"/>
              <a:t>Why did we launch this SBWL </a:t>
            </a:r>
            <a:r>
              <a:rPr lang="en-US" dirty="0"/>
              <a:t>– because there are not many opportunities for BSc students to develop a comprehensive understanding of strategic and organizational challenges and how to address them.</a:t>
            </a:r>
          </a:p>
          <a:p>
            <a:r>
              <a:rPr lang="en-US" dirty="0"/>
              <a:t>Our SBWL fills this gap in the SBWL program and it provides you with state-of-the-art knowledge on strategic and </a:t>
            </a:r>
            <a:r>
              <a:rPr lang="en-US" dirty="0" err="1"/>
              <a:t>organizional</a:t>
            </a:r>
            <a:r>
              <a:rPr lang="en-US" dirty="0"/>
              <a:t> topics; at all the leading universities</a:t>
            </a:r>
            <a:r>
              <a:rPr lang="en-US" baseline="0" dirty="0"/>
              <a:t> I worked at in Europe and the US, students always asked for courses that offer a comprehensive understanding of strategy and organizational topics but there were few courses offered  - the same applies to WU; hence, we address the need and decided to launch this UNIQUE SBWL at the institute for organization design</a:t>
            </a:r>
            <a:endParaRPr lang="en-US" dirty="0"/>
          </a:p>
          <a:p>
            <a:r>
              <a:rPr lang="de-DE" b="1" dirty="0" err="1"/>
              <a:t>Taught</a:t>
            </a:r>
            <a:r>
              <a:rPr lang="de-DE" b="1" dirty="0"/>
              <a:t> in English </a:t>
            </a:r>
            <a:r>
              <a:rPr lang="de-DE" b="1" dirty="0" err="1"/>
              <a:t>to</a:t>
            </a:r>
            <a:r>
              <a:rPr lang="de-DE" b="1" dirty="0"/>
              <a:t> </a:t>
            </a:r>
            <a:r>
              <a:rPr lang="de-DE" b="1" dirty="0" err="1"/>
              <a:t>prepare</a:t>
            </a:r>
            <a:r>
              <a:rPr lang="de-DE" b="1" dirty="0"/>
              <a:t> </a:t>
            </a:r>
            <a:r>
              <a:rPr lang="de-DE" b="1" dirty="0" err="1"/>
              <a:t>you</a:t>
            </a:r>
            <a:r>
              <a:rPr lang="de-DE" b="1" dirty="0"/>
              <a:t> </a:t>
            </a:r>
            <a:r>
              <a:rPr lang="de-DE" b="1" dirty="0" err="1"/>
              <a:t>for</a:t>
            </a:r>
            <a:r>
              <a:rPr lang="de-DE" b="1" dirty="0"/>
              <a:t> </a:t>
            </a:r>
            <a:r>
              <a:rPr lang="de-DE" b="1" dirty="0" err="1"/>
              <a:t>the</a:t>
            </a:r>
            <a:r>
              <a:rPr lang="de-DE" b="1" dirty="0"/>
              <a:t> international and national </a:t>
            </a:r>
            <a:r>
              <a:rPr lang="de-DE" b="1" dirty="0" err="1"/>
              <a:t>jobmarket</a:t>
            </a:r>
            <a:r>
              <a:rPr lang="de-DE" b="1" dirty="0"/>
              <a:t> – </a:t>
            </a:r>
            <a:r>
              <a:rPr lang="de-DE" dirty="0"/>
              <a:t>I will </a:t>
            </a:r>
            <a:r>
              <a:rPr lang="de-DE" dirty="0" err="1"/>
              <a:t>therefore</a:t>
            </a:r>
            <a:r>
              <a:rPr lang="de-DE" dirty="0"/>
              <a:t> </a:t>
            </a:r>
            <a:r>
              <a:rPr lang="de-DE" dirty="0" err="1"/>
              <a:t>present</a:t>
            </a:r>
            <a:r>
              <a:rPr lang="de-DE" dirty="0"/>
              <a:t> </a:t>
            </a:r>
            <a:r>
              <a:rPr lang="de-DE" dirty="0" err="1"/>
              <a:t>the</a:t>
            </a:r>
            <a:r>
              <a:rPr lang="de-DE" dirty="0"/>
              <a:t> </a:t>
            </a:r>
            <a:r>
              <a:rPr lang="de-DE" dirty="0" err="1"/>
              <a:t>highlights</a:t>
            </a:r>
            <a:r>
              <a:rPr lang="de-DE" dirty="0"/>
              <a:t> </a:t>
            </a:r>
            <a:r>
              <a:rPr lang="de-DE" dirty="0" err="1"/>
              <a:t>of</a:t>
            </a:r>
            <a:r>
              <a:rPr lang="de-DE" dirty="0"/>
              <a:t> </a:t>
            </a:r>
            <a:r>
              <a:rPr lang="de-DE" dirty="0" err="1"/>
              <a:t>our</a:t>
            </a:r>
            <a:r>
              <a:rPr lang="de-DE" dirty="0"/>
              <a:t> SBWL in English</a:t>
            </a:r>
          </a:p>
        </p:txBody>
      </p:sp>
      <p:sp>
        <p:nvSpPr>
          <p:cNvPr id="4" name="Foliennummernplatzhalter 3"/>
          <p:cNvSpPr>
            <a:spLocks noGrp="1"/>
          </p:cNvSpPr>
          <p:nvPr>
            <p:ph type="sldNum" sz="quarter" idx="10"/>
          </p:nvPr>
        </p:nvSpPr>
        <p:spPr/>
        <p:txBody>
          <a:bodyPr/>
          <a:lstStyle/>
          <a:p>
            <a:fld id="{219CC2FD-B32F-4992-A15B-F95E2E35C81B}" type="slidenum">
              <a:rPr lang="en-US" smtClean="0"/>
              <a:pPr/>
              <a:t>1</a:t>
            </a:fld>
            <a:endParaRPr lang="en-US" dirty="0"/>
          </a:p>
        </p:txBody>
      </p:sp>
    </p:spTree>
    <p:extLst>
      <p:ext uri="{BB962C8B-B14F-4D97-AF65-F5344CB8AC3E}">
        <p14:creationId xmlns:p14="http://schemas.microsoft.com/office/powerpoint/2010/main" val="2470634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https://www.raconteur.net/business/agility-takes-the-lead-in-project-management</a:t>
            </a:r>
          </a:p>
          <a:p>
            <a:endParaRPr lang="en-US" dirty="0"/>
          </a:p>
          <a:p>
            <a:r>
              <a:rPr lang="en-US" dirty="0"/>
              <a:t>Learn to manage projects, how to structure a project,</a:t>
            </a:r>
            <a:r>
              <a:rPr lang="en-US" baseline="0" dirty="0"/>
              <a:t> how to work together as a team</a:t>
            </a:r>
            <a:endParaRPr lang="en-US" dirty="0"/>
          </a:p>
        </p:txBody>
      </p:sp>
      <p:sp>
        <p:nvSpPr>
          <p:cNvPr id="4" name="Slide Number Placeholder 3"/>
          <p:cNvSpPr>
            <a:spLocks noGrp="1"/>
          </p:cNvSpPr>
          <p:nvPr>
            <p:ph type="sldNum" sz="quarter" idx="10"/>
          </p:nvPr>
        </p:nvSpPr>
        <p:spPr/>
        <p:txBody>
          <a:bodyPr/>
          <a:lstStyle/>
          <a:p>
            <a:fld id="{219CC2FD-B32F-4992-A15B-F95E2E35C81B}" type="slidenum">
              <a:rPr lang="en-US" smtClean="0"/>
              <a:pPr/>
              <a:t>10</a:t>
            </a:fld>
            <a:endParaRPr lang="en-US" dirty="0"/>
          </a:p>
        </p:txBody>
      </p:sp>
    </p:spTree>
    <p:extLst>
      <p:ext uri="{BB962C8B-B14F-4D97-AF65-F5344CB8AC3E}">
        <p14:creationId xmlns:p14="http://schemas.microsoft.com/office/powerpoint/2010/main" val="950251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Pic: http://www.fullofficeservice.at/ueber-uns/team/</a:t>
            </a:r>
          </a:p>
          <a:p>
            <a:r>
              <a:rPr lang="en-US" dirty="0"/>
              <a:t>https://www.beewits.com/project-management-tools/</a:t>
            </a:r>
          </a:p>
        </p:txBody>
      </p:sp>
      <p:sp>
        <p:nvSpPr>
          <p:cNvPr id="4" name="Slide Number Placeholder 3"/>
          <p:cNvSpPr>
            <a:spLocks noGrp="1"/>
          </p:cNvSpPr>
          <p:nvPr>
            <p:ph type="sldNum" sz="quarter" idx="10"/>
          </p:nvPr>
        </p:nvSpPr>
        <p:spPr/>
        <p:txBody>
          <a:bodyPr/>
          <a:lstStyle/>
          <a:p>
            <a:fld id="{219CC2FD-B32F-4992-A15B-F95E2E35C81B}" type="slidenum">
              <a:rPr lang="en-US" smtClean="0"/>
              <a:pPr/>
              <a:t>11</a:t>
            </a:fld>
            <a:endParaRPr lang="en-US" dirty="0"/>
          </a:p>
        </p:txBody>
      </p:sp>
    </p:spTree>
    <p:extLst>
      <p:ext uri="{BB962C8B-B14F-4D97-AF65-F5344CB8AC3E}">
        <p14:creationId xmlns:p14="http://schemas.microsoft.com/office/powerpoint/2010/main" val="2802024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dirty="0"/>
          </a:p>
        </p:txBody>
      </p:sp>
      <p:sp>
        <p:nvSpPr>
          <p:cNvPr id="4" name="Foliennummernplatzhalter 3"/>
          <p:cNvSpPr>
            <a:spLocks noGrp="1"/>
          </p:cNvSpPr>
          <p:nvPr>
            <p:ph type="sldNum" sz="quarter" idx="10"/>
          </p:nvPr>
        </p:nvSpPr>
        <p:spPr/>
        <p:txBody>
          <a:bodyPr/>
          <a:lstStyle/>
          <a:p>
            <a:fld id="{219CC2FD-B32F-4992-A15B-F95E2E35C81B}" type="slidenum">
              <a:rPr lang="en-US" smtClean="0"/>
              <a:pPr/>
              <a:t>12</a:t>
            </a:fld>
            <a:endParaRPr lang="en-US" dirty="0"/>
          </a:p>
        </p:txBody>
      </p:sp>
    </p:spTree>
    <p:extLst>
      <p:ext uri="{BB962C8B-B14F-4D97-AF65-F5344CB8AC3E}">
        <p14:creationId xmlns:p14="http://schemas.microsoft.com/office/powerpoint/2010/main" val="1474564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9CC2FD-B32F-4992-A15B-F95E2E35C81B}" type="slidenum">
              <a:rPr lang="en-US" smtClean="0"/>
              <a:pPr/>
              <a:t>13</a:t>
            </a:fld>
            <a:endParaRPr lang="en-US" dirty="0"/>
          </a:p>
        </p:txBody>
      </p:sp>
    </p:spTree>
    <p:extLst>
      <p:ext uri="{BB962C8B-B14F-4D97-AF65-F5344CB8AC3E}">
        <p14:creationId xmlns:p14="http://schemas.microsoft.com/office/powerpoint/2010/main" val="2644415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1" dirty="0" err="1"/>
              <a:t>If</a:t>
            </a:r>
            <a:r>
              <a:rPr lang="de-AT" b="1" dirty="0"/>
              <a:t> </a:t>
            </a:r>
            <a:r>
              <a:rPr lang="de-AT" b="1" dirty="0" err="1"/>
              <a:t>you</a:t>
            </a:r>
            <a:r>
              <a:rPr lang="de-AT" b="1" dirty="0"/>
              <a:t> </a:t>
            </a:r>
            <a:r>
              <a:rPr lang="de-AT" b="1" dirty="0" err="1"/>
              <a:t>read</a:t>
            </a:r>
            <a:r>
              <a:rPr lang="de-AT" b="1" dirty="0"/>
              <a:t> </a:t>
            </a:r>
            <a:r>
              <a:rPr lang="de-AT" b="1" dirty="0" err="1"/>
              <a:t>the</a:t>
            </a:r>
            <a:r>
              <a:rPr lang="de-AT" b="1" dirty="0"/>
              <a:t> </a:t>
            </a:r>
            <a:r>
              <a:rPr lang="de-AT" b="1" dirty="0" err="1"/>
              <a:t>news</a:t>
            </a:r>
            <a:r>
              <a:rPr lang="de-AT" b="1" baseline="0" dirty="0"/>
              <a:t> </a:t>
            </a:r>
            <a:r>
              <a:rPr lang="de-AT" b="1" baseline="0" dirty="0" err="1"/>
              <a:t>about</a:t>
            </a:r>
            <a:r>
              <a:rPr lang="de-AT" b="1" baseline="0" dirty="0"/>
              <a:t> </a:t>
            </a:r>
            <a:r>
              <a:rPr lang="de-AT" b="1" baseline="0" dirty="0" err="1"/>
              <a:t>current</a:t>
            </a:r>
            <a:r>
              <a:rPr lang="de-AT" b="1" baseline="0" dirty="0"/>
              <a:t> </a:t>
            </a:r>
            <a:r>
              <a:rPr lang="de-AT" b="1" baseline="0" dirty="0" err="1"/>
              <a:t>company</a:t>
            </a:r>
            <a:r>
              <a:rPr lang="de-AT" b="1" baseline="0" dirty="0"/>
              <a:t> </a:t>
            </a:r>
            <a:r>
              <a:rPr lang="de-AT" b="1" baseline="0" dirty="0" err="1"/>
              <a:t>problems</a:t>
            </a:r>
            <a:r>
              <a:rPr lang="de-AT" b="1" baseline="0" dirty="0"/>
              <a:t> (ex: </a:t>
            </a:r>
            <a:r>
              <a:rPr lang="de-AT" b="1" baseline="0" dirty="0" err="1"/>
              <a:t>their</a:t>
            </a:r>
            <a:r>
              <a:rPr lang="de-AT" b="1" baseline="0" dirty="0"/>
              <a:t> </a:t>
            </a:r>
            <a:r>
              <a:rPr lang="de-AT" b="1" baseline="0" dirty="0" err="1"/>
              <a:t>performance</a:t>
            </a:r>
            <a:r>
              <a:rPr lang="de-AT" b="1" baseline="0" dirty="0"/>
              <a:t> </a:t>
            </a:r>
            <a:r>
              <a:rPr lang="de-AT" b="1" baseline="0" dirty="0" err="1"/>
              <a:t>drops</a:t>
            </a:r>
            <a:r>
              <a:rPr lang="de-AT" b="1" baseline="0" dirty="0"/>
              <a:t>, </a:t>
            </a:r>
            <a:r>
              <a:rPr lang="de-AT" b="1" baseline="0" dirty="0" err="1"/>
              <a:t>competitors</a:t>
            </a:r>
            <a:r>
              <a:rPr lang="de-AT" b="1" baseline="0" dirty="0"/>
              <a:t> </a:t>
            </a:r>
            <a:r>
              <a:rPr lang="de-AT" b="1" baseline="0" dirty="0" err="1"/>
              <a:t>steal</a:t>
            </a:r>
            <a:r>
              <a:rPr lang="de-AT" b="1" baseline="0" dirty="0"/>
              <a:t> </a:t>
            </a:r>
            <a:r>
              <a:rPr lang="de-AT" b="1" baseline="0" dirty="0" err="1"/>
              <a:t>their</a:t>
            </a:r>
            <a:r>
              <a:rPr lang="de-AT" b="1" baseline="0" dirty="0"/>
              <a:t> </a:t>
            </a:r>
            <a:r>
              <a:rPr lang="de-AT" b="1" baseline="0" dirty="0" err="1"/>
              <a:t>market</a:t>
            </a:r>
            <a:r>
              <a:rPr lang="de-AT" b="1" baseline="0" dirty="0"/>
              <a:t> </a:t>
            </a:r>
            <a:r>
              <a:rPr lang="de-AT" b="1" baseline="0" dirty="0" err="1"/>
              <a:t>share</a:t>
            </a:r>
            <a:r>
              <a:rPr lang="de-AT" b="1" baseline="0" dirty="0"/>
              <a:t>, </a:t>
            </a:r>
            <a:r>
              <a:rPr lang="de-AT" b="1" baseline="0" dirty="0" err="1"/>
              <a:t>they</a:t>
            </a:r>
            <a:r>
              <a:rPr lang="de-AT" b="1" baseline="0" dirty="0"/>
              <a:t> </a:t>
            </a:r>
            <a:r>
              <a:rPr lang="de-AT" b="1" baseline="0" dirty="0" err="1"/>
              <a:t>aren‘t</a:t>
            </a:r>
            <a:r>
              <a:rPr lang="de-AT" b="1" baseline="0" dirty="0"/>
              <a:t> innovative </a:t>
            </a:r>
            <a:r>
              <a:rPr lang="de-AT" b="1" baseline="0" dirty="0" err="1"/>
              <a:t>enough</a:t>
            </a:r>
            <a:r>
              <a:rPr lang="de-AT" b="1" baseline="0" dirty="0"/>
              <a:t>) – </a:t>
            </a:r>
            <a:r>
              <a:rPr lang="de-AT" b="1" baseline="0" dirty="0" err="1"/>
              <a:t>you</a:t>
            </a:r>
            <a:r>
              <a:rPr lang="de-AT" b="1" baseline="0" dirty="0"/>
              <a:t> </a:t>
            </a:r>
            <a:r>
              <a:rPr lang="de-AT" b="1" baseline="0" dirty="0" err="1"/>
              <a:t>should</a:t>
            </a:r>
            <a:r>
              <a:rPr lang="de-AT" b="1" baseline="0" dirty="0"/>
              <a:t> </a:t>
            </a:r>
            <a:r>
              <a:rPr lang="de-AT" b="1" baseline="0" dirty="0" err="1"/>
              <a:t>think</a:t>
            </a:r>
            <a:r>
              <a:rPr lang="de-AT" b="1" baseline="0" dirty="0"/>
              <a:t> „ </a:t>
            </a:r>
            <a:r>
              <a:rPr lang="de-AT" b="1" baseline="0" dirty="0" err="1"/>
              <a:t>that‘s</a:t>
            </a:r>
            <a:r>
              <a:rPr lang="de-AT" b="1" baseline="0" dirty="0"/>
              <a:t> </a:t>
            </a:r>
            <a:r>
              <a:rPr lang="de-AT" b="1" baseline="0" dirty="0" err="1"/>
              <a:t>interesting</a:t>
            </a:r>
            <a:r>
              <a:rPr lang="de-AT" b="1" baseline="0" dirty="0"/>
              <a:t>, </a:t>
            </a:r>
            <a:r>
              <a:rPr lang="de-AT" b="1" baseline="0" dirty="0" err="1"/>
              <a:t>why</a:t>
            </a:r>
            <a:r>
              <a:rPr lang="de-AT" b="1" baseline="0" dirty="0"/>
              <a:t> </a:t>
            </a:r>
            <a:r>
              <a:rPr lang="de-AT" b="1" baseline="0" dirty="0" err="1"/>
              <a:t>did</a:t>
            </a:r>
            <a:r>
              <a:rPr lang="de-AT" b="1" baseline="0" dirty="0"/>
              <a:t> </a:t>
            </a:r>
            <a:r>
              <a:rPr lang="de-AT" b="1" baseline="0" dirty="0" err="1"/>
              <a:t>that</a:t>
            </a:r>
            <a:r>
              <a:rPr lang="de-AT" b="1" baseline="0" dirty="0"/>
              <a:t> happen?“</a:t>
            </a:r>
          </a:p>
          <a:p>
            <a:endParaRPr lang="de-AT" baseline="0" dirty="0"/>
          </a:p>
          <a:p>
            <a:r>
              <a:rPr lang="de-AT" b="1" baseline="0" dirty="0" err="1"/>
              <a:t>Commitment</a:t>
            </a:r>
            <a:r>
              <a:rPr lang="de-AT" b="1" baseline="0" dirty="0"/>
              <a:t>: </a:t>
            </a:r>
            <a:r>
              <a:rPr lang="de-AT" b="1" baseline="0" dirty="0" err="1"/>
              <a:t>you</a:t>
            </a:r>
            <a:r>
              <a:rPr lang="de-AT" b="1" baseline="0" dirty="0"/>
              <a:t> </a:t>
            </a:r>
            <a:r>
              <a:rPr lang="de-AT" b="1" baseline="0" dirty="0" err="1"/>
              <a:t>have</a:t>
            </a:r>
            <a:r>
              <a:rPr lang="de-AT" b="1" baseline="0" dirty="0"/>
              <a:t> </a:t>
            </a:r>
            <a:r>
              <a:rPr lang="de-AT" b="1" baseline="0" dirty="0" err="1"/>
              <a:t>to</a:t>
            </a:r>
            <a:r>
              <a:rPr lang="de-AT" b="1" baseline="0" dirty="0"/>
              <a:t> </a:t>
            </a:r>
            <a:r>
              <a:rPr lang="de-AT" b="1" baseline="0" dirty="0" err="1"/>
              <a:t>work</a:t>
            </a:r>
            <a:r>
              <a:rPr lang="de-AT" b="1" baseline="0" dirty="0"/>
              <a:t> </a:t>
            </a:r>
            <a:r>
              <a:rPr lang="de-AT" b="1" baseline="0" dirty="0" err="1"/>
              <a:t>hard</a:t>
            </a:r>
            <a:r>
              <a:rPr lang="de-AT" b="1" baseline="0" dirty="0"/>
              <a:t> but </a:t>
            </a:r>
            <a:r>
              <a:rPr lang="de-AT" b="1" baseline="0" dirty="0" err="1"/>
              <a:t>we‘ll</a:t>
            </a:r>
            <a:r>
              <a:rPr lang="de-AT" b="1" baseline="0" dirty="0"/>
              <a:t> also </a:t>
            </a:r>
            <a:r>
              <a:rPr lang="de-AT" b="1" baseline="0" dirty="0" err="1"/>
              <a:t>coach</a:t>
            </a:r>
            <a:r>
              <a:rPr lang="de-AT" b="1" baseline="0" dirty="0"/>
              <a:t> </a:t>
            </a:r>
            <a:r>
              <a:rPr lang="de-AT" b="1" baseline="0" dirty="0" err="1"/>
              <a:t>you</a:t>
            </a:r>
            <a:r>
              <a:rPr lang="de-AT" b="1" baseline="0" dirty="0"/>
              <a:t>; </a:t>
            </a:r>
            <a:r>
              <a:rPr lang="de-AT" b="1" baseline="0" dirty="0" err="1"/>
              <a:t>we</a:t>
            </a:r>
            <a:r>
              <a:rPr lang="de-AT" b="1" baseline="0" dirty="0"/>
              <a:t> </a:t>
            </a:r>
            <a:r>
              <a:rPr lang="de-AT" b="1" baseline="0" dirty="0" err="1"/>
              <a:t>don‘t</a:t>
            </a:r>
            <a:r>
              <a:rPr lang="de-AT" b="1" baseline="0" dirty="0"/>
              <a:t> </a:t>
            </a:r>
            <a:r>
              <a:rPr lang="de-AT" b="1" baseline="0" dirty="0" err="1"/>
              <a:t>want</a:t>
            </a:r>
            <a:r>
              <a:rPr lang="de-AT" b="1" baseline="0" dirty="0"/>
              <a:t> </a:t>
            </a:r>
            <a:r>
              <a:rPr lang="de-AT" b="1" baseline="0" dirty="0" err="1"/>
              <a:t>freeriders</a:t>
            </a:r>
            <a:r>
              <a:rPr lang="de-AT" b="1" baseline="0" dirty="0"/>
              <a:t> in </a:t>
            </a:r>
            <a:r>
              <a:rPr lang="de-AT" b="1" baseline="0" dirty="0" err="1"/>
              <a:t>teams</a:t>
            </a:r>
            <a:r>
              <a:rPr lang="de-AT" b="1" baseline="0" dirty="0"/>
              <a:t> </a:t>
            </a:r>
            <a:r>
              <a:rPr lang="de-AT" b="1" baseline="0" dirty="0" err="1"/>
              <a:t>who</a:t>
            </a:r>
            <a:r>
              <a:rPr lang="de-AT" b="1" baseline="0" dirty="0"/>
              <a:t> </a:t>
            </a:r>
            <a:r>
              <a:rPr lang="de-AT" b="1" baseline="0" dirty="0" err="1"/>
              <a:t>don‘t</a:t>
            </a:r>
            <a:r>
              <a:rPr lang="de-AT" b="1" baseline="0" dirty="0"/>
              <a:t> </a:t>
            </a:r>
            <a:r>
              <a:rPr lang="de-AT" b="1" baseline="0" dirty="0" err="1"/>
              <a:t>commit</a:t>
            </a:r>
            <a:r>
              <a:rPr lang="de-AT" b="1" baseline="0" dirty="0"/>
              <a:t> and </a:t>
            </a:r>
            <a:r>
              <a:rPr lang="de-AT" b="1" baseline="0" dirty="0" err="1"/>
              <a:t>work</a:t>
            </a:r>
            <a:endParaRPr lang="de-AT" b="1" baseline="0" dirty="0"/>
          </a:p>
          <a:p>
            <a:endParaRPr lang="de-AT" b="1" baseline="0" dirty="0"/>
          </a:p>
          <a:p>
            <a:r>
              <a:rPr lang="de-AT" b="1" baseline="0" dirty="0"/>
              <a:t>Independence: </a:t>
            </a:r>
            <a:r>
              <a:rPr lang="de-AT" b="1" baseline="0" dirty="0" err="1"/>
              <a:t>you‘ll</a:t>
            </a:r>
            <a:r>
              <a:rPr lang="de-AT" b="1" baseline="0" dirty="0"/>
              <a:t> </a:t>
            </a:r>
            <a:r>
              <a:rPr lang="de-AT" b="1" baseline="0" dirty="0" err="1"/>
              <a:t>get</a:t>
            </a:r>
            <a:r>
              <a:rPr lang="de-AT" b="1" baseline="0" dirty="0"/>
              <a:t> </a:t>
            </a:r>
            <a:r>
              <a:rPr lang="de-AT" b="1" baseline="0" dirty="0" err="1"/>
              <a:t>coaching</a:t>
            </a:r>
            <a:r>
              <a:rPr lang="de-AT" b="1" baseline="0" dirty="0"/>
              <a:t> and </a:t>
            </a:r>
            <a:r>
              <a:rPr lang="de-AT" b="1" baseline="0" dirty="0" err="1"/>
              <a:t>guidance</a:t>
            </a:r>
            <a:r>
              <a:rPr lang="de-AT" b="1" baseline="0" dirty="0"/>
              <a:t>, but </a:t>
            </a:r>
            <a:r>
              <a:rPr lang="de-AT" b="1" baseline="0" dirty="0" err="1"/>
              <a:t>we</a:t>
            </a:r>
            <a:r>
              <a:rPr lang="de-AT" b="1" baseline="0" dirty="0"/>
              <a:t> </a:t>
            </a:r>
            <a:r>
              <a:rPr lang="de-AT" b="1" baseline="0" dirty="0" err="1"/>
              <a:t>won‘t</a:t>
            </a:r>
            <a:r>
              <a:rPr lang="de-AT" b="1" baseline="0" dirty="0"/>
              <a:t> </a:t>
            </a:r>
            <a:r>
              <a:rPr lang="de-AT" b="1" baseline="0" dirty="0" err="1"/>
              <a:t>tell</a:t>
            </a:r>
            <a:r>
              <a:rPr lang="de-AT" b="1" baseline="0" dirty="0"/>
              <a:t> </a:t>
            </a:r>
            <a:r>
              <a:rPr lang="de-AT" b="1" baseline="0" dirty="0" err="1"/>
              <a:t>you</a:t>
            </a:r>
            <a:r>
              <a:rPr lang="de-AT" b="1" baseline="0" dirty="0"/>
              <a:t> </a:t>
            </a:r>
            <a:r>
              <a:rPr lang="de-AT" b="1" baseline="0" dirty="0" err="1"/>
              <a:t>how</a:t>
            </a:r>
            <a:r>
              <a:rPr lang="de-AT" b="1" baseline="0" dirty="0"/>
              <a:t> </a:t>
            </a:r>
            <a:r>
              <a:rPr lang="de-AT" b="1" baseline="0" dirty="0" err="1"/>
              <a:t>to</a:t>
            </a:r>
            <a:r>
              <a:rPr lang="de-AT" b="1" baseline="0" dirty="0"/>
              <a:t> </a:t>
            </a:r>
            <a:r>
              <a:rPr lang="de-AT" b="1" baseline="0" dirty="0" err="1"/>
              <a:t>solve</a:t>
            </a:r>
            <a:r>
              <a:rPr lang="de-AT" b="1" baseline="0" dirty="0"/>
              <a:t> a </a:t>
            </a:r>
            <a:r>
              <a:rPr lang="de-AT" b="1" baseline="0" dirty="0" err="1"/>
              <a:t>task</a:t>
            </a:r>
            <a:endParaRPr lang="de-AT" b="1" baseline="0" dirty="0"/>
          </a:p>
          <a:p>
            <a:endParaRPr lang="de-AT" b="1" baseline="0" dirty="0"/>
          </a:p>
          <a:p>
            <a:r>
              <a:rPr lang="de-AT" b="1" baseline="0" dirty="0"/>
              <a:t>English: </a:t>
            </a:r>
            <a:r>
              <a:rPr lang="de-AT" b="1" baseline="0" dirty="0" err="1"/>
              <a:t>should</a:t>
            </a:r>
            <a:r>
              <a:rPr lang="de-AT" b="1" baseline="0" dirty="0"/>
              <a:t> </a:t>
            </a:r>
            <a:r>
              <a:rPr lang="de-AT" b="1" baseline="0" dirty="0" err="1"/>
              <a:t>be</a:t>
            </a:r>
            <a:r>
              <a:rPr lang="de-AT" b="1" baseline="0" dirty="0"/>
              <a:t> </a:t>
            </a:r>
            <a:r>
              <a:rPr lang="de-AT" b="1" baseline="0" dirty="0" err="1"/>
              <a:t>reasonably</a:t>
            </a:r>
            <a:r>
              <a:rPr lang="de-AT" b="1" baseline="0" dirty="0"/>
              <a:t> </a:t>
            </a:r>
            <a:r>
              <a:rPr lang="de-AT" b="1" baseline="0" dirty="0" err="1"/>
              <a:t>good</a:t>
            </a:r>
            <a:r>
              <a:rPr lang="de-AT" b="1" baseline="0" dirty="0"/>
              <a:t> but </a:t>
            </a:r>
            <a:r>
              <a:rPr lang="de-AT" b="1" baseline="0" dirty="0" err="1"/>
              <a:t>you</a:t>
            </a:r>
            <a:r>
              <a:rPr lang="de-AT" b="1" baseline="0" dirty="0"/>
              <a:t> </a:t>
            </a:r>
            <a:r>
              <a:rPr lang="de-AT" b="1" baseline="0" dirty="0" err="1"/>
              <a:t>don‘t</a:t>
            </a:r>
            <a:r>
              <a:rPr lang="de-AT" b="1" baseline="0" dirty="0"/>
              <a:t> </a:t>
            </a:r>
            <a:r>
              <a:rPr lang="de-AT" b="1" baseline="0" dirty="0" err="1"/>
              <a:t>have</a:t>
            </a:r>
            <a:r>
              <a:rPr lang="de-AT" b="1" baseline="0" dirty="0"/>
              <a:t> </a:t>
            </a:r>
            <a:r>
              <a:rPr lang="de-AT" b="1" baseline="0" dirty="0" err="1"/>
              <a:t>to</a:t>
            </a:r>
            <a:r>
              <a:rPr lang="de-AT" b="1" baseline="0" dirty="0"/>
              <a:t> </a:t>
            </a:r>
            <a:r>
              <a:rPr lang="de-AT" b="1" baseline="0" dirty="0" err="1"/>
              <a:t>be</a:t>
            </a:r>
            <a:r>
              <a:rPr lang="de-AT" b="1" baseline="0" dirty="0"/>
              <a:t> an expert, </a:t>
            </a:r>
            <a:r>
              <a:rPr lang="de-AT" b="1" baseline="0" dirty="0" err="1"/>
              <a:t>nor</a:t>
            </a:r>
            <a:r>
              <a:rPr lang="de-AT" b="1" baseline="0" dirty="0"/>
              <a:t> a native </a:t>
            </a:r>
            <a:r>
              <a:rPr lang="de-AT" b="1" baseline="0" dirty="0" err="1"/>
              <a:t>speaker</a:t>
            </a:r>
            <a:endParaRPr lang="de-AT" b="1" dirty="0"/>
          </a:p>
        </p:txBody>
      </p:sp>
      <p:sp>
        <p:nvSpPr>
          <p:cNvPr id="4" name="Foliennummernplatzhalter 3"/>
          <p:cNvSpPr>
            <a:spLocks noGrp="1"/>
          </p:cNvSpPr>
          <p:nvPr>
            <p:ph type="sldNum" sz="quarter" idx="10"/>
          </p:nvPr>
        </p:nvSpPr>
        <p:spPr/>
        <p:txBody>
          <a:bodyPr/>
          <a:lstStyle/>
          <a:p>
            <a:fld id="{219CC2FD-B32F-4992-A15B-F95E2E35C81B}" type="slidenum">
              <a:rPr lang="en-US" smtClean="0"/>
              <a:pPr/>
              <a:t>14</a:t>
            </a:fld>
            <a:endParaRPr lang="en-US" dirty="0"/>
          </a:p>
        </p:txBody>
      </p:sp>
    </p:spTree>
    <p:extLst>
      <p:ext uri="{BB962C8B-B14F-4D97-AF65-F5344CB8AC3E}">
        <p14:creationId xmlns:p14="http://schemas.microsoft.com/office/powerpoint/2010/main" val="2079626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a:t>Don‘t</a:t>
            </a:r>
            <a:r>
              <a:rPr lang="de-AT" dirty="0"/>
              <a:t> </a:t>
            </a:r>
            <a:r>
              <a:rPr lang="de-AT" dirty="0" err="1"/>
              <a:t>forget</a:t>
            </a:r>
            <a:r>
              <a:rPr lang="de-AT" dirty="0"/>
              <a:t> </a:t>
            </a:r>
            <a:r>
              <a:rPr lang="de-AT" dirty="0" err="1"/>
              <a:t>that</a:t>
            </a:r>
            <a:r>
              <a:rPr lang="de-AT" dirty="0"/>
              <a:t> </a:t>
            </a:r>
            <a:r>
              <a:rPr lang="de-AT" dirty="0" err="1"/>
              <a:t>you</a:t>
            </a:r>
            <a:r>
              <a:rPr lang="de-AT" dirty="0"/>
              <a:t> </a:t>
            </a:r>
            <a:r>
              <a:rPr lang="de-AT" dirty="0" err="1"/>
              <a:t>can</a:t>
            </a:r>
            <a:r>
              <a:rPr lang="de-AT" dirty="0"/>
              <a:t> </a:t>
            </a:r>
            <a:r>
              <a:rPr lang="de-AT" dirty="0" err="1"/>
              <a:t>only</a:t>
            </a:r>
            <a:r>
              <a:rPr lang="de-AT" dirty="0"/>
              <a:t> </a:t>
            </a:r>
            <a:r>
              <a:rPr lang="de-AT" dirty="0" err="1"/>
              <a:t>register</a:t>
            </a:r>
            <a:r>
              <a:rPr lang="de-AT" dirty="0"/>
              <a:t> </a:t>
            </a:r>
            <a:r>
              <a:rPr lang="de-AT" dirty="0" err="1"/>
              <a:t>for</a:t>
            </a:r>
            <a:r>
              <a:rPr lang="de-AT" dirty="0"/>
              <a:t> </a:t>
            </a:r>
            <a:r>
              <a:rPr lang="de-AT" dirty="0" err="1"/>
              <a:t>the</a:t>
            </a:r>
            <a:r>
              <a:rPr lang="de-AT" dirty="0"/>
              <a:t> </a:t>
            </a:r>
            <a:r>
              <a:rPr lang="de-AT" dirty="0" err="1"/>
              <a:t>first</a:t>
            </a:r>
            <a:r>
              <a:rPr lang="de-AT" dirty="0"/>
              <a:t> 3</a:t>
            </a:r>
            <a:r>
              <a:rPr lang="de-AT" baseline="0" dirty="0"/>
              <a:t> </a:t>
            </a:r>
            <a:r>
              <a:rPr lang="de-AT" baseline="0" dirty="0" err="1"/>
              <a:t>courses</a:t>
            </a:r>
            <a:r>
              <a:rPr lang="de-AT" baseline="0" dirty="0"/>
              <a:t> in </a:t>
            </a:r>
            <a:r>
              <a:rPr lang="de-AT" baseline="0" dirty="0" err="1"/>
              <a:t>the</a:t>
            </a:r>
            <a:r>
              <a:rPr lang="de-AT" baseline="0" dirty="0"/>
              <a:t> </a:t>
            </a:r>
            <a:r>
              <a:rPr lang="de-AT" baseline="0" dirty="0" err="1"/>
              <a:t>first</a:t>
            </a:r>
            <a:r>
              <a:rPr lang="de-AT" baseline="0" dirty="0"/>
              <a:t> </a:t>
            </a:r>
            <a:r>
              <a:rPr lang="de-AT" baseline="0" dirty="0" err="1"/>
              <a:t>term</a:t>
            </a:r>
            <a:r>
              <a:rPr lang="de-AT" baseline="0" dirty="0"/>
              <a:t>, and </a:t>
            </a:r>
            <a:r>
              <a:rPr lang="de-AT" baseline="0" dirty="0" err="1"/>
              <a:t>you</a:t>
            </a:r>
            <a:r>
              <a:rPr lang="de-AT" baseline="0" dirty="0"/>
              <a:t> </a:t>
            </a:r>
            <a:r>
              <a:rPr lang="de-AT" baseline="0" dirty="0" err="1"/>
              <a:t>have</a:t>
            </a:r>
            <a:r>
              <a:rPr lang="de-AT" baseline="0" dirty="0"/>
              <a:t> </a:t>
            </a:r>
            <a:r>
              <a:rPr lang="de-AT" baseline="0" dirty="0" err="1"/>
              <a:t>to</a:t>
            </a:r>
            <a:r>
              <a:rPr lang="de-AT" baseline="0" dirty="0"/>
              <a:t> </a:t>
            </a:r>
            <a:r>
              <a:rPr lang="de-AT" baseline="0" dirty="0" err="1"/>
              <a:t>register</a:t>
            </a:r>
            <a:r>
              <a:rPr lang="de-AT" baseline="0" dirty="0"/>
              <a:t> </a:t>
            </a:r>
            <a:r>
              <a:rPr lang="de-AT" baseline="0" dirty="0" err="1"/>
              <a:t>for</a:t>
            </a:r>
            <a:r>
              <a:rPr lang="de-AT" baseline="0" dirty="0"/>
              <a:t> </a:t>
            </a:r>
            <a:r>
              <a:rPr lang="de-AT" baseline="0" dirty="0" err="1"/>
              <a:t>the</a:t>
            </a:r>
            <a:r>
              <a:rPr lang="de-AT" baseline="0" dirty="0"/>
              <a:t> </a:t>
            </a:r>
            <a:r>
              <a:rPr lang="de-AT" baseline="0" dirty="0" err="1"/>
              <a:t>courses</a:t>
            </a:r>
            <a:r>
              <a:rPr lang="de-AT" baseline="0" dirty="0"/>
              <a:t> 4 &amp; 5 in </a:t>
            </a:r>
            <a:r>
              <a:rPr lang="de-AT" baseline="0" dirty="0" err="1"/>
              <a:t>the</a:t>
            </a:r>
            <a:r>
              <a:rPr lang="de-AT" baseline="0" dirty="0"/>
              <a:t> </a:t>
            </a:r>
            <a:r>
              <a:rPr lang="de-AT" b="1" baseline="0" dirty="0"/>
              <a:t>subsequent</a:t>
            </a:r>
            <a:r>
              <a:rPr lang="de-AT" baseline="0" dirty="0"/>
              <a:t> </a:t>
            </a:r>
            <a:r>
              <a:rPr lang="de-AT" baseline="0" dirty="0" err="1"/>
              <a:t>term</a:t>
            </a:r>
            <a:r>
              <a:rPr lang="de-AT" baseline="0" dirty="0"/>
              <a:t> (</a:t>
            </a:r>
            <a:r>
              <a:rPr lang="de-AT" baseline="0" dirty="0" err="1"/>
              <a:t>hence</a:t>
            </a:r>
            <a:r>
              <a:rPr lang="de-AT" baseline="0" dirty="0"/>
              <a:t>, </a:t>
            </a:r>
            <a:r>
              <a:rPr lang="de-AT" baseline="0" dirty="0" err="1"/>
              <a:t>complete</a:t>
            </a:r>
            <a:r>
              <a:rPr lang="de-AT" baseline="0" dirty="0"/>
              <a:t> all 5 </a:t>
            </a:r>
            <a:r>
              <a:rPr lang="de-AT" baseline="0" dirty="0" err="1"/>
              <a:t>courses</a:t>
            </a:r>
            <a:r>
              <a:rPr lang="de-AT" baseline="0" dirty="0"/>
              <a:t> in 2 subsequent </a:t>
            </a:r>
            <a:r>
              <a:rPr lang="de-AT" baseline="0" dirty="0" err="1"/>
              <a:t>terms</a:t>
            </a:r>
            <a:r>
              <a:rPr lang="de-AT" baseline="0" dirty="0"/>
              <a:t>).</a:t>
            </a:r>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en-US" smtClean="0"/>
              <a:pPr/>
              <a:t>15</a:t>
            </a:fld>
            <a:endParaRPr lang="en-US" dirty="0"/>
          </a:p>
        </p:txBody>
      </p:sp>
    </p:spTree>
    <p:extLst>
      <p:ext uri="{BB962C8B-B14F-4D97-AF65-F5344CB8AC3E}">
        <p14:creationId xmlns:p14="http://schemas.microsoft.com/office/powerpoint/2010/main" val="507395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a:t>What</a:t>
            </a:r>
            <a:r>
              <a:rPr lang="de-AT" dirty="0"/>
              <a:t> </a:t>
            </a:r>
            <a:r>
              <a:rPr lang="de-AT" dirty="0" err="1"/>
              <a:t>characterizes</a:t>
            </a:r>
            <a:r>
              <a:rPr lang="de-AT" dirty="0"/>
              <a:t> S&amp;O </a:t>
            </a:r>
            <a:r>
              <a:rPr lang="de-AT" dirty="0" err="1"/>
              <a:t>members</a:t>
            </a:r>
            <a:r>
              <a:rPr lang="de-AT" baseline="0" dirty="0"/>
              <a:t> and </a:t>
            </a:r>
            <a:r>
              <a:rPr lang="de-AT" baseline="0" dirty="0" err="1"/>
              <a:t>the</a:t>
            </a:r>
            <a:r>
              <a:rPr lang="de-AT" baseline="0" dirty="0"/>
              <a:t> IOD </a:t>
            </a:r>
            <a:r>
              <a:rPr lang="de-AT" baseline="0" dirty="0" err="1"/>
              <a:t>community</a:t>
            </a:r>
            <a:r>
              <a:rPr lang="de-AT" baseline="0" dirty="0"/>
              <a:t>? – </a:t>
            </a:r>
            <a:r>
              <a:rPr lang="de-AT" baseline="0" dirty="0" err="1"/>
              <a:t>If</a:t>
            </a:r>
            <a:r>
              <a:rPr lang="de-AT" baseline="0" dirty="0"/>
              <a:t> </a:t>
            </a:r>
            <a:r>
              <a:rPr lang="de-AT" baseline="0" dirty="0" err="1"/>
              <a:t>you</a:t>
            </a:r>
            <a:r>
              <a:rPr lang="de-AT" baseline="0" dirty="0"/>
              <a:t> </a:t>
            </a:r>
            <a:r>
              <a:rPr lang="de-AT" baseline="0" dirty="0" err="1"/>
              <a:t>take</a:t>
            </a:r>
            <a:r>
              <a:rPr lang="de-AT" baseline="0" dirty="0"/>
              <a:t> </a:t>
            </a:r>
            <a:r>
              <a:rPr lang="de-AT" baseline="0" dirty="0" err="1"/>
              <a:t>the</a:t>
            </a:r>
            <a:r>
              <a:rPr lang="de-AT" baseline="0" dirty="0"/>
              <a:t> SBWL S&amp;O, </a:t>
            </a:r>
            <a:r>
              <a:rPr lang="de-AT" baseline="0" dirty="0" err="1"/>
              <a:t>you</a:t>
            </a:r>
            <a:r>
              <a:rPr lang="de-AT" baseline="0" dirty="0"/>
              <a:t> will </a:t>
            </a:r>
            <a:r>
              <a:rPr lang="de-AT" baseline="0" dirty="0" err="1"/>
              <a:t>become</a:t>
            </a:r>
            <a:r>
              <a:rPr lang="de-AT" baseline="0" dirty="0"/>
              <a:t> </a:t>
            </a:r>
            <a:r>
              <a:rPr lang="de-AT" baseline="0" dirty="0" err="1"/>
              <a:t>part</a:t>
            </a:r>
            <a:r>
              <a:rPr lang="de-AT" baseline="0" dirty="0"/>
              <a:t> </a:t>
            </a:r>
            <a:r>
              <a:rPr lang="de-AT" baseline="0" dirty="0" err="1"/>
              <a:t>of</a:t>
            </a:r>
            <a:r>
              <a:rPr lang="de-AT" baseline="0" dirty="0"/>
              <a:t> </a:t>
            </a:r>
            <a:r>
              <a:rPr lang="de-AT" baseline="0" dirty="0" err="1"/>
              <a:t>the</a:t>
            </a:r>
            <a:r>
              <a:rPr lang="de-AT" baseline="0" dirty="0"/>
              <a:t> IOD </a:t>
            </a:r>
            <a:r>
              <a:rPr lang="de-AT" baseline="0" dirty="0" err="1"/>
              <a:t>community</a:t>
            </a:r>
            <a:endParaRPr lang="de-AT" dirty="0"/>
          </a:p>
          <a:p>
            <a:r>
              <a:rPr lang="de-AT" dirty="0"/>
              <a:t>Was zeichnet IOD aus?</a:t>
            </a:r>
            <a:endParaRPr lang="en-US" dirty="0"/>
          </a:p>
        </p:txBody>
      </p:sp>
      <p:sp>
        <p:nvSpPr>
          <p:cNvPr id="4" name="Foliennummernplatzhalter 3"/>
          <p:cNvSpPr>
            <a:spLocks noGrp="1"/>
          </p:cNvSpPr>
          <p:nvPr>
            <p:ph type="sldNum" sz="quarter" idx="10"/>
          </p:nvPr>
        </p:nvSpPr>
        <p:spPr/>
        <p:txBody>
          <a:bodyPr/>
          <a:lstStyle/>
          <a:p>
            <a:fld id="{219CC2FD-B32F-4992-A15B-F95E2E35C81B}" type="slidenum">
              <a:rPr lang="en-US" smtClean="0"/>
              <a:pPr/>
              <a:t>16</a:t>
            </a:fld>
            <a:endParaRPr lang="en-US" dirty="0"/>
          </a:p>
        </p:txBody>
      </p:sp>
    </p:spTree>
    <p:extLst>
      <p:ext uri="{BB962C8B-B14F-4D97-AF65-F5344CB8AC3E}">
        <p14:creationId xmlns:p14="http://schemas.microsoft.com/office/powerpoint/2010/main" val="2175316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9CC2FD-B32F-4992-A15B-F95E2E35C81B}" type="slidenum">
              <a:rPr lang="en-US" smtClean="0"/>
              <a:pPr/>
              <a:t>17</a:t>
            </a:fld>
            <a:endParaRPr lang="en-US" dirty="0"/>
          </a:p>
        </p:txBody>
      </p:sp>
    </p:spTree>
    <p:extLst>
      <p:ext uri="{BB962C8B-B14F-4D97-AF65-F5344CB8AC3E}">
        <p14:creationId xmlns:p14="http://schemas.microsoft.com/office/powerpoint/2010/main" val="1960228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https://www2.deloitte.com/insights/us/en/focus/human-capital-trends/2017/organization-of-the-future.html</a:t>
            </a:r>
          </a:p>
        </p:txBody>
      </p:sp>
      <p:sp>
        <p:nvSpPr>
          <p:cNvPr id="4" name="Slide Number Placeholder 3"/>
          <p:cNvSpPr>
            <a:spLocks noGrp="1"/>
          </p:cNvSpPr>
          <p:nvPr>
            <p:ph type="sldNum" sz="quarter" idx="10"/>
          </p:nvPr>
        </p:nvSpPr>
        <p:spPr/>
        <p:txBody>
          <a:bodyPr/>
          <a:lstStyle/>
          <a:p>
            <a:fld id="{219CC2FD-B32F-4992-A15B-F95E2E35C81B}" type="slidenum">
              <a:rPr lang="en-US" smtClean="0"/>
              <a:pPr/>
              <a:t>2</a:t>
            </a:fld>
            <a:endParaRPr lang="en-US" dirty="0"/>
          </a:p>
        </p:txBody>
      </p:sp>
    </p:spTree>
    <p:extLst>
      <p:ext uri="{BB962C8B-B14F-4D97-AF65-F5344CB8AC3E}">
        <p14:creationId xmlns:p14="http://schemas.microsoft.com/office/powerpoint/2010/main" val="355981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CEO = chief executive</a:t>
            </a:r>
            <a:r>
              <a:rPr lang="en-US" baseline="0" dirty="0"/>
              <a:t> officer, highest-ranked executive at the consulting firm Deloitte – not enough to only study strategy or organization separately but you have to understand how to combine the two to increase firm performance</a:t>
            </a:r>
          </a:p>
          <a:p>
            <a:r>
              <a:rPr lang="en-US" b="1" dirty="0"/>
              <a:t>2</a:t>
            </a:r>
            <a:r>
              <a:rPr lang="en-US" b="1" baseline="30000" dirty="0"/>
              <a:t>nd</a:t>
            </a:r>
            <a:r>
              <a:rPr lang="en-US" b="1" dirty="0"/>
              <a:t> quote</a:t>
            </a:r>
            <a:r>
              <a:rPr lang="en-US" dirty="0"/>
              <a:t>: all this fuzz about artificial</a:t>
            </a:r>
            <a:r>
              <a:rPr lang="en-US" baseline="0" dirty="0"/>
              <a:t> intelligence and </a:t>
            </a:r>
            <a:r>
              <a:rPr lang="en-US" baseline="0" dirty="0" err="1"/>
              <a:t>roboters</a:t>
            </a:r>
            <a:r>
              <a:rPr lang="en-US" baseline="0" dirty="0"/>
              <a:t> replacing humans in their jobs; </a:t>
            </a:r>
            <a:r>
              <a:rPr lang="en-US" dirty="0"/>
              <a:t>if you complete our SBWL, you cannot be simply replaced by machines in your jobs later on; we will teach you what makes good and bad decisions and you can develop your decision making skills, learn to effectively work in a team</a:t>
            </a:r>
          </a:p>
          <a:p>
            <a:r>
              <a:rPr lang="en-US" b="1" dirty="0"/>
              <a:t>3</a:t>
            </a:r>
            <a:r>
              <a:rPr lang="en-US" b="1" baseline="30000" dirty="0"/>
              <a:t>rd</a:t>
            </a:r>
            <a:r>
              <a:rPr lang="en-US" b="1" dirty="0"/>
              <a:t> quote</a:t>
            </a:r>
            <a:r>
              <a:rPr lang="en-US" dirty="0"/>
              <a:t>: in our SBWL, you’ll learn the state-of-the-art knowledge about strategy and organization; this is a unique opportunity that not many Universities and business schools offer; we’ll also equip you with the skills to continually develop and grow, and increase your learning – and we discuss current issues that</a:t>
            </a:r>
            <a:r>
              <a:rPr lang="en-US" baseline="0" dirty="0"/>
              <a:t> managers face</a:t>
            </a:r>
            <a:endParaRPr lang="en-US" dirty="0"/>
          </a:p>
          <a:p>
            <a:r>
              <a:rPr lang="en-US" dirty="0"/>
              <a:t>https://www.grovewell.com/wp-content/uploads/pub-org-design.pdf</a:t>
            </a:r>
          </a:p>
          <a:p>
            <a:r>
              <a:rPr lang="en-US" dirty="0"/>
              <a:t>https://www2.deloitte.com/content/dam/Deloitte/global/Documents/HumanCapital/gx-cons-hc-realizing-impact-organization-design.pdf</a:t>
            </a:r>
          </a:p>
          <a:p>
            <a:r>
              <a:rPr lang="en-US" dirty="0"/>
              <a:t>Pic: https://de.wikipedia.org/wiki/John_Browne#/media/File:Lord_John_Browne_at_the_L1_Energy_launch_New_York_(cropped).jpg </a:t>
            </a:r>
          </a:p>
          <a:p>
            <a:r>
              <a:rPr lang="en-US" dirty="0"/>
              <a:t>https://www.xerox.com/en-us/about/executive-leadership/board-of-directors/joseph-echevarria</a:t>
            </a:r>
          </a:p>
          <a:p>
            <a:endParaRPr lang="en-US" dirty="0"/>
          </a:p>
        </p:txBody>
      </p:sp>
      <p:sp>
        <p:nvSpPr>
          <p:cNvPr id="4" name="Slide Number Placeholder 3"/>
          <p:cNvSpPr>
            <a:spLocks noGrp="1"/>
          </p:cNvSpPr>
          <p:nvPr>
            <p:ph type="sldNum" sz="quarter" idx="10"/>
          </p:nvPr>
        </p:nvSpPr>
        <p:spPr/>
        <p:txBody>
          <a:bodyPr/>
          <a:lstStyle/>
          <a:p>
            <a:fld id="{219CC2FD-B32F-4992-A15B-F95E2E35C81B}" type="slidenum">
              <a:rPr lang="en-US" smtClean="0"/>
              <a:pPr/>
              <a:t>3</a:t>
            </a:fld>
            <a:endParaRPr lang="en-US" dirty="0"/>
          </a:p>
        </p:txBody>
      </p:sp>
    </p:spTree>
    <p:extLst>
      <p:ext uri="{BB962C8B-B14F-4D97-AF65-F5344CB8AC3E}">
        <p14:creationId xmlns:p14="http://schemas.microsoft.com/office/powerpoint/2010/main" val="2461651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Aft>
                <a:spcPts val="300"/>
              </a:spcAft>
              <a:buClr>
                <a:schemeClr val="accent2">
                  <a:lumMod val="90000"/>
                  <a:lumOff val="10000"/>
                </a:schemeClr>
              </a:buClr>
              <a:buNone/>
            </a:pPr>
            <a:r>
              <a:rPr lang="en-US" sz="1200" b="1" dirty="0">
                <a:solidFill>
                  <a:schemeClr val="accent2"/>
                </a:solidFill>
                <a:latin typeface="Arial" panose="020B0604020202020204" pitchFamily="34" charset="0"/>
                <a:cs typeface="Arial" panose="020B0604020202020204" pitchFamily="34" charset="0"/>
              </a:rPr>
              <a:t>IN order to work in strategic and organizational roles in your future careers, you need to understand these four dimensions of strategic organization design, and how they are connected – that’</a:t>
            </a:r>
          </a:p>
          <a:p>
            <a:pPr marL="0" indent="0">
              <a:spcAft>
                <a:spcPts val="300"/>
              </a:spcAft>
              <a:buClr>
                <a:schemeClr val="accent2">
                  <a:lumMod val="90000"/>
                  <a:lumOff val="10000"/>
                </a:schemeClr>
              </a:buClr>
              <a:buNone/>
            </a:pPr>
            <a:r>
              <a:rPr lang="en-US" sz="1200" b="1" dirty="0">
                <a:solidFill>
                  <a:schemeClr val="accent2"/>
                </a:solidFill>
                <a:latin typeface="Arial" panose="020B0604020202020204" pitchFamily="34" charset="0"/>
                <a:cs typeface="Arial" panose="020B0604020202020204" pitchFamily="34" charset="0"/>
              </a:rPr>
              <a:t> *</a:t>
            </a:r>
            <a:r>
              <a:rPr lang="en-US" sz="1200" b="1" baseline="0" dirty="0">
                <a:solidFill>
                  <a:schemeClr val="accent2"/>
                </a:solidFill>
                <a:latin typeface="Arial" panose="020B0604020202020204" pitchFamily="34" charset="0"/>
                <a:cs typeface="Arial" panose="020B0604020202020204" pitchFamily="34" charset="0"/>
              </a:rPr>
              <a:t> we will develop, discuss, and apply this model throughout the courses of the SBWL</a:t>
            </a:r>
          </a:p>
          <a:p>
            <a:pPr marL="0" indent="0">
              <a:spcAft>
                <a:spcPts val="0"/>
              </a:spcAft>
              <a:buClr>
                <a:schemeClr val="accent2">
                  <a:lumMod val="90000"/>
                  <a:lumOff val="10000"/>
                </a:schemeClr>
              </a:buClr>
              <a:buNone/>
            </a:pPr>
            <a:r>
              <a:rPr lang="en-US" sz="1200" b="1" baseline="0" dirty="0">
                <a:solidFill>
                  <a:schemeClr val="accent2"/>
                </a:solidFill>
                <a:latin typeface="Arial" panose="020B0604020202020204" pitchFamily="34" charset="0"/>
                <a:cs typeface="Arial" panose="020B0604020202020204" pitchFamily="34" charset="0"/>
              </a:rPr>
              <a:t>* You will develop a comprehensive understanding of these important organizational dimensions and how the need to fit together</a:t>
            </a:r>
            <a:endParaRPr lang="en-US" sz="1200" b="1" dirty="0">
              <a:solidFill>
                <a:schemeClr val="accent2"/>
              </a:solidFill>
              <a:latin typeface="Arial" panose="020B0604020202020204" pitchFamily="34" charset="0"/>
              <a:cs typeface="Arial" panose="020B0604020202020204" pitchFamily="34" charset="0"/>
            </a:endParaRPr>
          </a:p>
          <a:p>
            <a:pPr marL="0" indent="0">
              <a:spcAft>
                <a:spcPts val="0"/>
              </a:spcAft>
              <a:buClr>
                <a:schemeClr val="accent2">
                  <a:lumMod val="90000"/>
                  <a:lumOff val="10000"/>
                </a:schemeClr>
              </a:buClr>
              <a:buNone/>
            </a:pPr>
            <a:r>
              <a:rPr lang="en-US" sz="1200" b="1" dirty="0">
                <a:solidFill>
                  <a:schemeClr val="accent2"/>
                </a:solidFill>
                <a:latin typeface="Arial" panose="020B0604020202020204" pitchFamily="34" charset="0"/>
                <a:cs typeface="Arial" panose="020B0604020202020204" pitchFamily="34" charset="0"/>
              </a:rPr>
              <a:t>Strategy</a:t>
            </a:r>
          </a:p>
          <a:p>
            <a:pPr>
              <a:spcAft>
                <a:spcPts val="0"/>
              </a:spcAft>
              <a:buClr>
                <a:schemeClr val="accent2">
                  <a:lumMod val="90000"/>
                  <a:lumOff val="10000"/>
                </a:schemeClr>
              </a:buClr>
              <a:buFont typeface="Wingdings" panose="05000000000000000000" pitchFamily="2" charset="2"/>
              <a:buChar char="§"/>
            </a:pPr>
            <a:r>
              <a:rPr lang="en-US" sz="1200" dirty="0">
                <a:latin typeface="Arial" panose="020B0604020202020204" pitchFamily="34" charset="0"/>
                <a:cs typeface="Arial" panose="020B0604020202020204" pitchFamily="34" charset="0"/>
              </a:rPr>
              <a:t>Strategic dynamics &amp; processes</a:t>
            </a:r>
          </a:p>
          <a:p>
            <a:pPr>
              <a:spcAft>
                <a:spcPts val="0"/>
              </a:spcAft>
              <a:buClr>
                <a:schemeClr val="accent2">
                  <a:lumMod val="90000"/>
                  <a:lumOff val="10000"/>
                </a:schemeClr>
              </a:buClr>
              <a:buFont typeface="Wingdings" panose="05000000000000000000" pitchFamily="2" charset="2"/>
              <a:buChar char="§"/>
            </a:pPr>
            <a:r>
              <a:rPr lang="en-US" sz="1200" dirty="0">
                <a:latin typeface="Arial" panose="020B0604020202020204" pitchFamily="34" charset="0"/>
                <a:cs typeface="Arial" panose="020B0604020202020204" pitchFamily="34" charset="0"/>
              </a:rPr>
              <a:t>Corporate governance and control</a:t>
            </a:r>
          </a:p>
          <a:p>
            <a:pPr>
              <a:spcAft>
                <a:spcPts val="0"/>
              </a:spcAft>
              <a:buClr>
                <a:schemeClr val="accent2">
                  <a:lumMod val="90000"/>
                  <a:lumOff val="10000"/>
                </a:schemeClr>
              </a:buClr>
              <a:buFont typeface="Wingdings" panose="05000000000000000000" pitchFamily="2" charset="2"/>
              <a:buChar char="§"/>
            </a:pPr>
            <a:r>
              <a:rPr lang="en-US" sz="1200" dirty="0">
                <a:latin typeface="Arial" panose="020B0604020202020204" pitchFamily="34" charset="0"/>
                <a:cs typeface="Arial" panose="020B0604020202020204" pitchFamily="34" charset="0"/>
              </a:rPr>
              <a:t>Executives’ role in strategic decision making</a:t>
            </a:r>
            <a:endParaRPr lang="de-AT" sz="1200" b="1" dirty="0">
              <a:latin typeface="Arial" panose="020B0604020202020204" pitchFamily="34" charset="0"/>
              <a:cs typeface="Arial" panose="020B0604020202020204" pitchFamily="34" charset="0"/>
            </a:endParaRPr>
          </a:p>
          <a:p>
            <a:pPr marL="0" indent="0">
              <a:spcAft>
                <a:spcPts val="0"/>
              </a:spcAft>
              <a:buClr>
                <a:schemeClr val="accent2">
                  <a:lumMod val="90000"/>
                  <a:lumOff val="10000"/>
                </a:schemeClr>
              </a:buClr>
              <a:buNone/>
            </a:pPr>
            <a:r>
              <a:rPr lang="en-US" sz="1200" b="1" dirty="0">
                <a:solidFill>
                  <a:schemeClr val="accent2"/>
                </a:solidFill>
                <a:latin typeface="Arial" panose="020B0604020202020204" pitchFamily="34" charset="0"/>
                <a:cs typeface="Arial" panose="020B0604020202020204" pitchFamily="34" charset="0"/>
              </a:rPr>
              <a:t>Structure</a:t>
            </a:r>
          </a:p>
          <a:p>
            <a:pPr>
              <a:spcAft>
                <a:spcPts val="0"/>
              </a:spcAft>
              <a:buClr>
                <a:schemeClr val="accent2">
                  <a:lumMod val="90000"/>
                  <a:lumOff val="10000"/>
                </a:schemeClr>
              </a:buClr>
            </a:pPr>
            <a:r>
              <a:rPr lang="en-US" sz="1200" dirty="0">
                <a:latin typeface="Arial" panose="020B0604020202020204" pitchFamily="34" charset="0"/>
                <a:cs typeface="Arial" panose="020B0604020202020204" pitchFamily="34" charset="0"/>
              </a:rPr>
              <a:t>Organizational change and redesign</a:t>
            </a:r>
          </a:p>
          <a:p>
            <a:pPr>
              <a:spcAft>
                <a:spcPts val="0"/>
              </a:spcAft>
              <a:buClr>
                <a:schemeClr val="accent2">
                  <a:lumMod val="90000"/>
                  <a:lumOff val="10000"/>
                </a:schemeClr>
              </a:buClr>
            </a:pPr>
            <a:r>
              <a:rPr lang="en-US" sz="1200" dirty="0">
                <a:latin typeface="Arial" panose="020B0604020202020204" pitchFamily="34" charset="0"/>
                <a:cs typeface="Arial" panose="020B0604020202020204" pitchFamily="34" charset="0"/>
              </a:rPr>
              <a:t>Top executives’ power and influence</a:t>
            </a:r>
          </a:p>
          <a:p>
            <a:pPr marL="0" indent="0">
              <a:spcAft>
                <a:spcPts val="0"/>
              </a:spcAft>
              <a:buClr>
                <a:schemeClr val="accent2">
                  <a:lumMod val="90000"/>
                  <a:lumOff val="10000"/>
                </a:schemeClr>
              </a:buClr>
              <a:buNone/>
            </a:pPr>
            <a:r>
              <a:rPr lang="en-US" sz="1200" b="1" dirty="0">
                <a:solidFill>
                  <a:schemeClr val="accent2"/>
                </a:solidFill>
                <a:latin typeface="Arial" panose="020B0604020202020204" pitchFamily="34" charset="0"/>
                <a:cs typeface="Arial" panose="020B0604020202020204" pitchFamily="34" charset="0"/>
              </a:rPr>
              <a:t>Processes</a:t>
            </a:r>
          </a:p>
          <a:p>
            <a:pPr>
              <a:spcAft>
                <a:spcPts val="0"/>
              </a:spcAft>
              <a:buClr>
                <a:schemeClr val="accent2">
                  <a:lumMod val="90000"/>
                  <a:lumOff val="10000"/>
                </a:schemeClr>
              </a:buClr>
            </a:pPr>
            <a:r>
              <a:rPr lang="en-US" sz="1200" dirty="0">
                <a:latin typeface="Arial" panose="020B0604020202020204" pitchFamily="34" charset="0"/>
                <a:cs typeface="Arial" panose="020B0604020202020204" pitchFamily="34" charset="0"/>
              </a:rPr>
              <a:t>Information exchange processes for innovation</a:t>
            </a:r>
          </a:p>
          <a:p>
            <a:pPr>
              <a:spcAft>
                <a:spcPts val="0"/>
              </a:spcAft>
              <a:buClr>
                <a:schemeClr val="accent2">
                  <a:lumMod val="90000"/>
                  <a:lumOff val="10000"/>
                </a:schemeClr>
              </a:buClr>
            </a:pPr>
            <a:r>
              <a:rPr lang="en-US" sz="1200" dirty="0">
                <a:latin typeface="Arial" panose="020B0604020202020204" pitchFamily="34" charset="0"/>
                <a:cs typeface="Arial" panose="020B0604020202020204" pitchFamily="34" charset="0"/>
              </a:rPr>
              <a:t>Knowledge flows and organizational learning</a:t>
            </a:r>
          </a:p>
          <a:p>
            <a:pPr marL="0" indent="0">
              <a:spcAft>
                <a:spcPts val="0"/>
              </a:spcAft>
              <a:buClr>
                <a:schemeClr val="accent2">
                  <a:lumMod val="90000"/>
                  <a:lumOff val="10000"/>
                </a:schemeClr>
              </a:buClr>
              <a:buNone/>
            </a:pPr>
            <a:r>
              <a:rPr lang="de-AT" sz="1200" b="1" dirty="0">
                <a:solidFill>
                  <a:schemeClr val="accent2"/>
                </a:solidFill>
                <a:latin typeface="Arial" panose="020B0604020202020204" pitchFamily="34" charset="0"/>
                <a:cs typeface="Arial" panose="020B0604020202020204" pitchFamily="34" charset="0"/>
              </a:rPr>
              <a:t>People</a:t>
            </a:r>
            <a:endParaRPr lang="en-US" sz="1200" b="1" dirty="0">
              <a:solidFill>
                <a:schemeClr val="accent2"/>
              </a:solidFill>
              <a:latin typeface="Arial" panose="020B0604020202020204" pitchFamily="34" charset="0"/>
              <a:cs typeface="Arial" panose="020B0604020202020204" pitchFamily="34" charset="0"/>
            </a:endParaRPr>
          </a:p>
          <a:p>
            <a:pPr>
              <a:spcAft>
                <a:spcPts val="0"/>
              </a:spcAft>
              <a:buClr>
                <a:schemeClr val="accent2">
                  <a:lumMod val="90000"/>
                  <a:lumOff val="10000"/>
                </a:schemeClr>
              </a:buClr>
            </a:pPr>
            <a:r>
              <a:rPr lang="en-US" sz="1200" dirty="0">
                <a:latin typeface="Arial" panose="020B0604020202020204" pitchFamily="34" charset="0"/>
                <a:cs typeface="Arial" panose="020B0604020202020204" pitchFamily="34" charset="0"/>
              </a:rPr>
              <a:t>Developing leadership talent</a:t>
            </a:r>
          </a:p>
          <a:p>
            <a:pPr>
              <a:spcAft>
                <a:spcPts val="0"/>
              </a:spcAft>
              <a:buClr>
                <a:schemeClr val="accent2">
                  <a:lumMod val="90000"/>
                  <a:lumOff val="10000"/>
                </a:schemeClr>
              </a:buClr>
            </a:pPr>
            <a:r>
              <a:rPr lang="en-US" sz="1200" dirty="0">
                <a:latin typeface="Arial" panose="020B0604020202020204" pitchFamily="34" charset="0"/>
                <a:cs typeface="Arial" panose="020B0604020202020204" pitchFamily="34" charset="0"/>
              </a:rPr>
              <a:t>Retaining key talent</a:t>
            </a:r>
          </a:p>
          <a:p>
            <a:pPr>
              <a:spcAft>
                <a:spcPts val="0"/>
              </a:spcAft>
            </a:pPr>
            <a:endParaRPr lang="en-US" sz="1400" dirty="0"/>
          </a:p>
        </p:txBody>
      </p:sp>
      <p:sp>
        <p:nvSpPr>
          <p:cNvPr id="4" name="Foliennummernplatzhalter 3"/>
          <p:cNvSpPr>
            <a:spLocks noGrp="1"/>
          </p:cNvSpPr>
          <p:nvPr>
            <p:ph type="sldNum" sz="quarter" idx="10"/>
          </p:nvPr>
        </p:nvSpPr>
        <p:spPr/>
        <p:txBody>
          <a:bodyPr/>
          <a:lstStyle/>
          <a:p>
            <a:fld id="{219CC2FD-B32F-4992-A15B-F95E2E35C81B}" type="slidenum">
              <a:rPr lang="en-GB" smtClean="0"/>
              <a:pPr/>
              <a:t>4</a:t>
            </a:fld>
            <a:endParaRPr lang="en-GB" dirty="0"/>
          </a:p>
        </p:txBody>
      </p:sp>
    </p:spTree>
    <p:extLst>
      <p:ext uri="{BB962C8B-B14F-4D97-AF65-F5344CB8AC3E}">
        <p14:creationId xmlns:p14="http://schemas.microsoft.com/office/powerpoint/2010/main" val="316679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With this comprehensive</a:t>
            </a:r>
            <a:r>
              <a:rPr lang="en-US" b="1" i="0" baseline="0" dirty="0"/>
              <a:t> understanding, you’ll have plenty of career opportunities</a:t>
            </a:r>
          </a:p>
          <a:p>
            <a:endParaRPr lang="en-US" baseline="0" dirty="0"/>
          </a:p>
          <a:p>
            <a:r>
              <a:rPr lang="en-US" dirty="0"/>
              <a:t>Pic:</a:t>
            </a:r>
            <a:r>
              <a:rPr lang="en-US" baseline="0" dirty="0"/>
              <a:t> https://careercodex.com/5-ways-make-recruitment-consultant-take-seriously/</a:t>
            </a:r>
          </a:p>
          <a:p>
            <a:endParaRPr lang="en-US" dirty="0"/>
          </a:p>
          <a:p>
            <a:r>
              <a:rPr lang="en-US" dirty="0" err="1"/>
              <a:t>Bildvorschlag</a:t>
            </a:r>
            <a:r>
              <a:rPr lang="en-US" baseline="0" dirty="0"/>
              <a:t> – </a:t>
            </a:r>
            <a:r>
              <a:rPr lang="en-US" baseline="0" dirty="0" err="1"/>
              <a:t>Frau+Mann</a:t>
            </a:r>
            <a:r>
              <a:rPr lang="en-US" baseline="0" dirty="0"/>
              <a:t>: http://curtisprocessconsulting.com/wp-content/themes/cpc/images/slides/img-consulting.jpg</a:t>
            </a:r>
          </a:p>
          <a:p>
            <a:r>
              <a:rPr lang="en-US" baseline="0" dirty="0" err="1"/>
              <a:t>Bildvorschlag</a:t>
            </a:r>
            <a:r>
              <a:rPr lang="en-US" baseline="0" dirty="0"/>
              <a:t> – Team: http://www.icird.org/wp-content/uploads/consulting.jpg</a:t>
            </a:r>
          </a:p>
          <a:p>
            <a:endParaRPr lang="de-AT" baseline="0" dirty="0"/>
          </a:p>
          <a:p>
            <a:r>
              <a:rPr lang="de-AT" baseline="0" dirty="0"/>
              <a:t>G</a:t>
            </a:r>
            <a:r>
              <a:rPr lang="en-US" baseline="0" dirty="0" err="1"/>
              <a:t>oogle</a:t>
            </a:r>
            <a:r>
              <a:rPr lang="en-US" baseline="0" dirty="0"/>
              <a:t> Statement: http://panmore.com/google-organizational-structure-organizational-culture</a:t>
            </a:r>
          </a:p>
          <a:p>
            <a:r>
              <a:rPr lang="en-US" dirty="0" err="1"/>
              <a:t>Voestalpine</a:t>
            </a:r>
            <a:r>
              <a:rPr lang="en-US" dirty="0"/>
              <a:t>: https://www.zonebourse.com/VOESTALPINE-5176812/pdf/43351/Voestalpine_Rapport-annuel.pdf</a:t>
            </a:r>
          </a:p>
          <a:p>
            <a:r>
              <a:rPr lang="en-US" dirty="0"/>
              <a:t> - leading technology and capital goods group in </a:t>
            </a:r>
            <a:r>
              <a:rPr lang="en-US" baseline="0" dirty="0"/>
              <a:t>Linz, Austria</a:t>
            </a:r>
            <a:endParaRPr lang="en-US" dirty="0"/>
          </a:p>
        </p:txBody>
      </p:sp>
      <p:sp>
        <p:nvSpPr>
          <p:cNvPr id="4" name="Slide Number Placeholder 3"/>
          <p:cNvSpPr>
            <a:spLocks noGrp="1"/>
          </p:cNvSpPr>
          <p:nvPr>
            <p:ph type="sldNum" sz="quarter" idx="10"/>
          </p:nvPr>
        </p:nvSpPr>
        <p:spPr/>
        <p:txBody>
          <a:bodyPr/>
          <a:lstStyle/>
          <a:p>
            <a:fld id="{219CC2FD-B32F-4992-A15B-F95E2E35C81B}" type="slidenum">
              <a:rPr lang="en-US" smtClean="0"/>
              <a:pPr/>
              <a:t>5</a:t>
            </a:fld>
            <a:endParaRPr lang="en-US" dirty="0"/>
          </a:p>
        </p:txBody>
      </p:sp>
    </p:spTree>
    <p:extLst>
      <p:ext uri="{BB962C8B-B14F-4D97-AF65-F5344CB8AC3E}">
        <p14:creationId xmlns:p14="http://schemas.microsoft.com/office/powerpoint/2010/main" val="47487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Verdana" pitchFamily="34" charset="0"/>
                <a:ea typeface="Verdana" pitchFamily="34" charset="0"/>
                <a:cs typeface="Verdana" pitchFamily="34" charset="0"/>
              </a:rPr>
              <a:t>COHORT</a:t>
            </a:r>
            <a:r>
              <a:rPr lang="en-US" sz="1200" kern="1200" dirty="0">
                <a:solidFill>
                  <a:schemeClr val="tx1"/>
                </a:solidFill>
                <a:effectLst/>
                <a:latin typeface="Verdana" pitchFamily="34" charset="0"/>
                <a:ea typeface="Verdana" pitchFamily="34" charset="0"/>
                <a:cs typeface="Verdana"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Verdana" pitchFamily="34" charset="0"/>
                <a:ea typeface="Verdana" pitchFamily="34" charset="0"/>
                <a:cs typeface="Verdana" pitchFamily="34" charset="0"/>
              </a:rPr>
              <a:t>Have the skills to develop the strategies for tomorrow`s organizations! Join the new SBWL “Strategy &amp; Organization”.</a:t>
            </a:r>
            <a:endParaRPr lang="de-AT" sz="1200" kern="1200" dirty="0">
              <a:solidFill>
                <a:schemeClr val="tx1"/>
              </a:solidFill>
              <a:effectLst/>
              <a:latin typeface="Verdana" pitchFamily="34" charset="0"/>
              <a:ea typeface="Verdana" pitchFamily="34" charset="0"/>
              <a:cs typeface="Verdana" pitchFamily="34" charset="0"/>
            </a:endParaRPr>
          </a:p>
          <a:p>
            <a:pPr marL="171450" indent="-171450">
              <a:lnSpc>
                <a:spcPct val="100000"/>
              </a:lnSpc>
              <a:buFont typeface="Arial" panose="020B0604020202020204" pitchFamily="34" charset="0"/>
              <a:buChar char="•"/>
            </a:pPr>
            <a:r>
              <a:rPr lang="en-US" sz="1200" b="1" dirty="0">
                <a:solidFill>
                  <a:schemeClr val="accent2"/>
                </a:solidFill>
                <a:latin typeface="Arial" panose="020B0604020202020204" pitchFamily="34" charset="0"/>
                <a:cs typeface="Arial" panose="020B0604020202020204" pitchFamily="34" charset="0"/>
              </a:rPr>
              <a:t>Only SBWL focused</a:t>
            </a:r>
            <a:r>
              <a:rPr lang="en-US" sz="1200" b="1" baseline="0" dirty="0">
                <a:solidFill>
                  <a:schemeClr val="accent2"/>
                </a:solidFill>
                <a:latin typeface="Arial" panose="020B0604020202020204" pitchFamily="34" charset="0"/>
                <a:cs typeface="Arial" panose="020B0604020202020204" pitchFamily="34" charset="0"/>
              </a:rPr>
              <a:t> on Strategy and Organization Design </a:t>
            </a:r>
            <a:endParaRPr lang="en-US" sz="1200" b="1" dirty="0">
              <a:solidFill>
                <a:schemeClr val="accent2"/>
              </a:solidFill>
              <a:latin typeface="Arial" panose="020B0604020202020204" pitchFamily="34" charset="0"/>
              <a:cs typeface="Arial" panose="020B0604020202020204" pitchFamily="34" charset="0"/>
            </a:endParaRPr>
          </a:p>
          <a:p>
            <a:pPr marL="171450" indent="-171450">
              <a:lnSpc>
                <a:spcPct val="100000"/>
              </a:lnSpc>
              <a:buFont typeface="Arial" panose="020B0604020202020204" pitchFamily="34" charset="0"/>
              <a:buChar char="•"/>
            </a:pPr>
            <a:r>
              <a:rPr lang="en-US" sz="1200" b="1" dirty="0">
                <a:solidFill>
                  <a:schemeClr val="accent2"/>
                </a:solidFill>
                <a:latin typeface="Arial" panose="020B0604020202020204" pitchFamily="34" charset="0"/>
                <a:cs typeface="Arial" panose="020B0604020202020204" pitchFamily="34" charset="0"/>
              </a:rPr>
              <a:t>Only 30 students </a:t>
            </a:r>
            <a:r>
              <a:rPr lang="en-US" sz="1200" dirty="0">
                <a:solidFill>
                  <a:schemeClr val="accent2"/>
                </a:solidFill>
                <a:latin typeface="Arial" panose="020B0604020202020204" pitchFamily="34" charset="0"/>
                <a:cs typeface="Arial" panose="020B0604020202020204" pitchFamily="34" charset="0"/>
              </a:rPr>
              <a:t>per term </a:t>
            </a:r>
          </a:p>
          <a:p>
            <a:pPr marL="171450" indent="-171450">
              <a:lnSpc>
                <a:spcPct val="100000"/>
              </a:lnSpc>
              <a:buFont typeface="Arial" panose="020B0604020202020204" pitchFamily="34" charset="0"/>
              <a:buChar char="•"/>
            </a:pPr>
            <a:r>
              <a:rPr lang="en-US" sz="1200" dirty="0">
                <a:solidFill>
                  <a:schemeClr val="accent2"/>
                </a:solidFill>
                <a:latin typeface="Arial" panose="020B0604020202020204" pitchFamily="34" charset="0"/>
                <a:cs typeface="Arial" panose="020B0604020202020204" pitchFamily="34" charset="0"/>
              </a:rPr>
              <a:t>All courses held in </a:t>
            </a:r>
            <a:r>
              <a:rPr lang="en-US" sz="1200" b="1" dirty="0">
                <a:solidFill>
                  <a:schemeClr val="accent2"/>
                </a:solidFill>
                <a:latin typeface="Arial" panose="020B0604020202020204" pitchFamily="34" charset="0"/>
                <a:cs typeface="Arial" panose="020B0604020202020204" pitchFamily="34" charset="0"/>
              </a:rPr>
              <a:t>English </a:t>
            </a:r>
          </a:p>
          <a:p>
            <a:pPr marL="171450" indent="-171450">
              <a:lnSpc>
                <a:spcPct val="100000"/>
              </a:lnSpc>
              <a:buFont typeface="Arial" panose="020B0604020202020204" pitchFamily="34" charset="0"/>
              <a:buChar char="•"/>
            </a:pPr>
            <a:r>
              <a:rPr lang="en-US" sz="1200" b="1" dirty="0">
                <a:solidFill>
                  <a:schemeClr val="accent2"/>
                </a:solidFill>
                <a:latin typeface="Arial" panose="020B0604020202020204" pitchFamily="34" charset="0"/>
                <a:cs typeface="Arial" panose="020B0604020202020204" pitchFamily="34" charset="0"/>
              </a:rPr>
              <a:t>International focus </a:t>
            </a:r>
            <a:r>
              <a:rPr lang="en-US" sz="1200" dirty="0">
                <a:solidFill>
                  <a:schemeClr val="accent2"/>
                </a:solidFill>
                <a:latin typeface="Arial" panose="020B0604020202020204" pitchFamily="34" charset="0"/>
                <a:cs typeface="Arial" panose="020B0604020202020204" pitchFamily="34" charset="0"/>
              </a:rPr>
              <a:t>&amp; highly </a:t>
            </a:r>
            <a:r>
              <a:rPr lang="en-US" sz="1200" b="1" dirty="0">
                <a:solidFill>
                  <a:schemeClr val="accent2"/>
                </a:solidFill>
                <a:latin typeface="Arial" panose="020B0604020202020204" pitchFamily="34" charset="0"/>
                <a:cs typeface="Arial" panose="020B0604020202020204" pitchFamily="34" charset="0"/>
              </a:rPr>
              <a:t>interactive</a:t>
            </a:r>
            <a:r>
              <a:rPr lang="en-US" sz="1200" dirty="0">
                <a:solidFill>
                  <a:schemeClr val="accent2"/>
                </a:solidFill>
                <a:latin typeface="Arial" panose="020B0604020202020204" pitchFamily="34" charset="0"/>
                <a:cs typeface="Arial" panose="020B0604020202020204" pitchFamily="34" charset="0"/>
              </a:rPr>
              <a:t> courses; </a:t>
            </a:r>
            <a:r>
              <a:rPr lang="en-US" sz="1200" b="1" dirty="0">
                <a:solidFill>
                  <a:schemeClr val="accent2"/>
                </a:solidFill>
                <a:latin typeface="Arial" panose="020B0604020202020204" pitchFamily="34" charset="0"/>
                <a:cs typeface="Arial" panose="020B0604020202020204" pitchFamily="34" charset="0"/>
              </a:rPr>
              <a:t>team has broad international experience, </a:t>
            </a:r>
            <a:r>
              <a:rPr lang="en-US" sz="1200" dirty="0">
                <a:solidFill>
                  <a:schemeClr val="accent2"/>
                </a:solidFill>
                <a:latin typeface="Arial" panose="020B0604020202020204" pitchFamily="34" charset="0"/>
                <a:cs typeface="Arial" panose="020B0604020202020204" pitchFamily="34" charset="0"/>
              </a:rPr>
              <a:t>having worked and lived in many European countries, but also </a:t>
            </a:r>
            <a:r>
              <a:rPr lang="en-US" sz="1200" dirty="0" err="1">
                <a:solidFill>
                  <a:schemeClr val="accent2"/>
                </a:solidFill>
                <a:latin typeface="Arial" panose="020B0604020202020204" pitchFamily="34" charset="0"/>
                <a:cs typeface="Arial" panose="020B0604020202020204" pitchFamily="34" charset="0"/>
              </a:rPr>
              <a:t>i</a:t>
            </a:r>
            <a:r>
              <a:rPr lang="en-US" sz="1200" dirty="0">
                <a:solidFill>
                  <a:schemeClr val="accent2"/>
                </a:solidFill>
                <a:latin typeface="Arial" panose="020B0604020202020204" pitchFamily="34" charset="0"/>
                <a:cs typeface="Arial" panose="020B0604020202020204" pitchFamily="34" charset="0"/>
              </a:rPr>
              <a:t>(e.g.,) n US and Asia- </a:t>
            </a:r>
            <a:r>
              <a:rPr lang="en-US" sz="1200" b="1" dirty="0">
                <a:solidFill>
                  <a:schemeClr val="accent2"/>
                </a:solidFill>
                <a:latin typeface="Arial" panose="020B0604020202020204" pitchFamily="34" charset="0"/>
                <a:cs typeface="Arial" panose="020B0604020202020204" pitchFamily="34" charset="0"/>
              </a:rPr>
              <a:t>we’ll share this knowledge</a:t>
            </a:r>
            <a:r>
              <a:rPr lang="en-US" sz="1200" dirty="0">
                <a:solidFill>
                  <a:schemeClr val="accent2"/>
                </a:solidFill>
                <a:latin typeface="Arial" panose="020B0604020202020204" pitchFamily="34" charset="0"/>
                <a:cs typeface="Arial" panose="020B0604020202020204" pitchFamily="34" charset="0"/>
              </a:rPr>
              <a:t> in our courses =A important</a:t>
            </a:r>
            <a:r>
              <a:rPr lang="en-US" sz="1200" baseline="0" dirty="0">
                <a:solidFill>
                  <a:schemeClr val="accent2"/>
                </a:solidFill>
                <a:latin typeface="Arial" panose="020B0604020202020204" pitchFamily="34" charset="0"/>
                <a:cs typeface="Arial" panose="020B0604020202020204" pitchFamily="34" charset="0"/>
              </a:rPr>
              <a:t> if you want to </a:t>
            </a:r>
            <a:r>
              <a:rPr lang="en-US" sz="1200" baseline="0" dirty="0" err="1">
                <a:solidFill>
                  <a:schemeClr val="accent2"/>
                </a:solidFill>
                <a:latin typeface="Arial" panose="020B0604020202020204" pitchFamily="34" charset="0"/>
                <a:cs typeface="Arial" panose="020B0604020202020204" pitchFamily="34" charset="0"/>
              </a:rPr>
              <a:t>puruse</a:t>
            </a:r>
            <a:r>
              <a:rPr lang="en-US" sz="1200" baseline="0" dirty="0">
                <a:solidFill>
                  <a:schemeClr val="accent2"/>
                </a:solidFill>
                <a:latin typeface="Arial" panose="020B0604020202020204" pitchFamily="34" charset="0"/>
                <a:cs typeface="Arial" panose="020B0604020202020204" pitchFamily="34" charset="0"/>
              </a:rPr>
              <a:t> an international career but also if you want to work for an international firm in Austria</a:t>
            </a:r>
            <a:endParaRPr lang="en-US" sz="1200" dirty="0">
              <a:solidFill>
                <a:schemeClr val="accent2"/>
              </a:solidFill>
              <a:latin typeface="Arial" panose="020B0604020202020204" pitchFamily="34" charset="0"/>
              <a:cs typeface="Arial" panose="020B0604020202020204" pitchFamily="34" charset="0"/>
            </a:endParaRPr>
          </a:p>
          <a:p>
            <a:pPr marL="171450" indent="-171450">
              <a:lnSpc>
                <a:spcPct val="100000"/>
              </a:lnSpc>
              <a:buFont typeface="Arial" panose="020B0604020202020204" pitchFamily="34" charset="0"/>
              <a:buChar char="•"/>
            </a:pPr>
            <a:r>
              <a:rPr lang="en-US" sz="1200" b="1" dirty="0">
                <a:solidFill>
                  <a:schemeClr val="accent2"/>
                </a:solidFill>
                <a:latin typeface="Arial" panose="020B0604020202020204" pitchFamily="34" charset="0"/>
                <a:cs typeface="Arial" panose="020B0604020202020204" pitchFamily="34" charset="0"/>
              </a:rPr>
              <a:t>State-of-the-art: </a:t>
            </a:r>
            <a:r>
              <a:rPr lang="en-US" sz="1200" dirty="0">
                <a:solidFill>
                  <a:schemeClr val="accent2"/>
                </a:solidFill>
                <a:latin typeface="Arial" panose="020B0604020202020204" pitchFamily="34" charset="0"/>
                <a:cs typeface="Arial" panose="020B0604020202020204" pitchFamily="34" charset="0"/>
              </a:rPr>
              <a:t>discussion of current managerial issues and challenges</a:t>
            </a:r>
          </a:p>
          <a:p>
            <a:pPr marL="171450" indent="-171450">
              <a:lnSpc>
                <a:spcPct val="100000"/>
              </a:lnSpc>
              <a:buFont typeface="Arial" panose="020B0604020202020204" pitchFamily="34" charset="0"/>
              <a:buChar char="•"/>
            </a:pPr>
            <a:r>
              <a:rPr lang="en-US" sz="1200" b="1" dirty="0">
                <a:solidFill>
                  <a:schemeClr val="accent2"/>
                </a:solidFill>
                <a:latin typeface="Arial" panose="020B0604020202020204" pitchFamily="34" charset="0"/>
                <a:cs typeface="Arial" panose="020B0604020202020204" pitchFamily="34" charset="0"/>
              </a:rPr>
              <a:t>Theory &amp; praxis</a:t>
            </a:r>
            <a:r>
              <a:rPr lang="en-US" sz="1200" dirty="0">
                <a:solidFill>
                  <a:schemeClr val="accent2"/>
                </a:solidFill>
                <a:latin typeface="Arial" panose="020B0604020202020204" pitchFamily="34" charset="0"/>
                <a:cs typeface="Arial" panose="020B0604020202020204" pitchFamily="34" charset="0"/>
              </a:rPr>
              <a:t>: Real-life case discussions and  company assignments, student presentations of companies, guest speakers, discussion of company challenges / from the media / in class</a:t>
            </a:r>
          </a:p>
          <a:p>
            <a:pPr marL="171450" indent="-171450">
              <a:lnSpc>
                <a:spcPct val="100000"/>
              </a:lnSpc>
              <a:buFont typeface="Arial" panose="020B0604020202020204" pitchFamily="34" charset="0"/>
              <a:buChar char="•"/>
            </a:pPr>
            <a:r>
              <a:rPr lang="en-US" sz="1200" b="1" dirty="0">
                <a:solidFill>
                  <a:schemeClr val="accent2"/>
                </a:solidFill>
                <a:latin typeface="Arial" panose="020B0604020202020204" pitchFamily="34" charset="0"/>
                <a:cs typeface="Arial" panose="020B0604020202020204" pitchFamily="34" charset="0"/>
              </a:rPr>
              <a:t>Comprehensive</a:t>
            </a:r>
            <a:r>
              <a:rPr lang="en-US" sz="1200" dirty="0">
                <a:solidFill>
                  <a:schemeClr val="accent2"/>
                </a:solidFill>
                <a:latin typeface="Arial" panose="020B0604020202020204" pitchFamily="34" charset="0"/>
                <a:cs typeface="Arial" panose="020B0604020202020204" pitchFamily="34" charset="0"/>
              </a:rPr>
              <a:t> </a:t>
            </a:r>
            <a:r>
              <a:rPr lang="en-US" sz="1200" b="1" dirty="0">
                <a:solidFill>
                  <a:schemeClr val="accent2"/>
                </a:solidFill>
                <a:latin typeface="Arial" panose="020B0604020202020204" pitchFamily="34" charset="0"/>
                <a:cs typeface="Arial" panose="020B0604020202020204" pitchFamily="34" charset="0"/>
              </a:rPr>
              <a:t>perspective</a:t>
            </a:r>
            <a:r>
              <a:rPr lang="en-US" sz="1200" dirty="0">
                <a:solidFill>
                  <a:schemeClr val="accent2"/>
                </a:solidFill>
                <a:latin typeface="Arial" panose="020B0604020202020204" pitchFamily="34" charset="0"/>
                <a:cs typeface="Arial" panose="020B0604020202020204" pitchFamily="34" charset="0"/>
              </a:rPr>
              <a:t> on strategy &amp; organization</a:t>
            </a:r>
          </a:p>
          <a:p>
            <a:pPr marL="171450" indent="-171450">
              <a:lnSpc>
                <a:spcPct val="100000"/>
              </a:lnSpc>
              <a:buFont typeface="Arial" panose="020B0604020202020204" pitchFamily="34" charset="0"/>
              <a:buChar char="•"/>
            </a:pPr>
            <a:r>
              <a:rPr lang="en-US" sz="1200" b="1" dirty="0">
                <a:solidFill>
                  <a:schemeClr val="accent2"/>
                </a:solidFill>
                <a:latin typeface="Arial" panose="020B0604020202020204" pitchFamily="34" charset="0"/>
                <a:cs typeface="Arial" panose="020B0604020202020204" pitchFamily="34" charset="0"/>
              </a:rPr>
              <a:t>Coaching &amp; feedback by IOD: </a:t>
            </a:r>
            <a:r>
              <a:rPr lang="en-US" sz="1200" dirty="0">
                <a:solidFill>
                  <a:schemeClr val="accent2"/>
                </a:solidFill>
                <a:latin typeface="Arial" panose="020B0604020202020204" pitchFamily="34" charset="0"/>
                <a:cs typeface="Arial" panose="020B0604020202020204" pitchFamily="34" charset="0"/>
              </a:rPr>
              <a:t>The only SBWL with two FS courses (teamwork, coaching, &amp; presentations instead of too much lecturing and written exams)</a:t>
            </a:r>
          </a:p>
          <a:p>
            <a:pPr marL="171450" indent="-171450">
              <a:lnSpc>
                <a:spcPct val="100000"/>
              </a:lnSpc>
              <a:buFont typeface="Arial" panose="020B0604020202020204" pitchFamily="34" charset="0"/>
              <a:buChar char="•"/>
            </a:pPr>
            <a:r>
              <a:rPr lang="en-US" sz="1200" dirty="0">
                <a:solidFill>
                  <a:schemeClr val="accent2"/>
                </a:solidFill>
                <a:latin typeface="Arial" panose="020B0604020202020204" pitchFamily="34" charset="0"/>
                <a:cs typeface="Arial" panose="020B0604020202020204" pitchFamily="34" charset="0"/>
              </a:rPr>
              <a:t>*</a:t>
            </a:r>
            <a:r>
              <a:rPr lang="en-US" sz="1200" dirty="0" err="1">
                <a:solidFill>
                  <a:schemeClr val="accent2"/>
                </a:solidFill>
                <a:latin typeface="Arial" panose="020B0604020202020204" pitchFamily="34" charset="0"/>
                <a:cs typeface="Arial" panose="020B0604020202020204" pitchFamily="34" charset="0"/>
              </a:rPr>
              <a:t>pre</a:t>
            </a:r>
            <a:r>
              <a:rPr lang="en-US" sz="1200" baseline="0" dirty="0" err="1">
                <a:solidFill>
                  <a:schemeClr val="accent2"/>
                </a:solidFill>
                <a:latin typeface="Arial" panose="020B0604020202020204" pitchFamily="34" charset="0"/>
                <a:cs typeface="Arial" panose="020B0604020202020204" pitchFamily="34" charset="0"/>
              </a:rPr>
              <a:t>s</a:t>
            </a:r>
            <a:r>
              <a:rPr lang="en-US" sz="1200" baseline="0" dirty="0">
                <a:solidFill>
                  <a:schemeClr val="accent2"/>
                </a:solidFill>
                <a:latin typeface="Arial" panose="020B0604020202020204" pitchFamily="34" charset="0"/>
                <a:cs typeface="Arial" panose="020B0604020202020204" pitchFamily="34" charset="0"/>
              </a:rPr>
              <a:t> and </a:t>
            </a:r>
            <a:r>
              <a:rPr lang="en-US" sz="1200" baseline="0" dirty="0" err="1">
                <a:solidFill>
                  <a:schemeClr val="accent2"/>
                </a:solidFill>
                <a:latin typeface="Arial" panose="020B0604020202020204" pitchFamily="34" charset="0"/>
                <a:cs typeface="Arial" panose="020B0604020202020204" pitchFamily="34" charset="0"/>
              </a:rPr>
              <a:t>comm</a:t>
            </a:r>
            <a:r>
              <a:rPr lang="en-US" sz="1200" baseline="0" dirty="0">
                <a:solidFill>
                  <a:schemeClr val="accent2"/>
                </a:solidFill>
                <a:latin typeface="Arial" panose="020B0604020202020204" pitchFamily="34" charset="0"/>
                <a:cs typeface="Arial" panose="020B0604020202020204" pitchFamily="34" charset="0"/>
              </a:rPr>
              <a:t> skills: really important to be good in English if you want to pursue an international career but also if you want to work for an Austrian firm that has clients all around the world</a:t>
            </a:r>
            <a:endParaRPr lang="en-US" dirty="0"/>
          </a:p>
        </p:txBody>
      </p:sp>
      <p:sp>
        <p:nvSpPr>
          <p:cNvPr id="4" name="Slide Number Placeholder 3"/>
          <p:cNvSpPr>
            <a:spLocks noGrp="1"/>
          </p:cNvSpPr>
          <p:nvPr>
            <p:ph type="sldNum" sz="quarter" idx="10"/>
          </p:nvPr>
        </p:nvSpPr>
        <p:spPr/>
        <p:txBody>
          <a:bodyPr/>
          <a:lstStyle/>
          <a:p>
            <a:fld id="{219CC2FD-B32F-4992-A15B-F95E2E35C81B}" type="slidenum">
              <a:rPr lang="en-US" smtClean="0"/>
              <a:pPr/>
              <a:t>6</a:t>
            </a:fld>
            <a:endParaRPr lang="en-US" dirty="0"/>
          </a:p>
        </p:txBody>
      </p:sp>
    </p:spTree>
    <p:extLst>
      <p:ext uri="{BB962C8B-B14F-4D97-AF65-F5344CB8AC3E}">
        <p14:creationId xmlns:p14="http://schemas.microsoft.com/office/powerpoint/2010/main" val="2752693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1-3 Foundation, discussion in class, team presentation, examples and guest speakers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 4+5 (Application Part) -&gt; Coaching by IOD, company partner, unique customized approach to the needs of students</a:t>
            </a:r>
          </a:p>
          <a:p>
            <a:endParaRPr lang="en-US" dirty="0"/>
          </a:p>
        </p:txBody>
      </p:sp>
      <p:sp>
        <p:nvSpPr>
          <p:cNvPr id="4" name="Slide Number Placeholder 3"/>
          <p:cNvSpPr>
            <a:spLocks noGrp="1"/>
          </p:cNvSpPr>
          <p:nvPr>
            <p:ph type="sldNum" sz="quarter" idx="10"/>
          </p:nvPr>
        </p:nvSpPr>
        <p:spPr/>
        <p:txBody>
          <a:bodyPr/>
          <a:lstStyle/>
          <a:p>
            <a:fld id="{219CC2FD-B32F-4992-A15B-F95E2E35C81B}" type="slidenum">
              <a:rPr lang="en-US" smtClean="0"/>
              <a:pPr/>
              <a:t>7</a:t>
            </a:fld>
            <a:endParaRPr lang="en-US" dirty="0"/>
          </a:p>
        </p:txBody>
      </p:sp>
    </p:spTree>
    <p:extLst>
      <p:ext uri="{BB962C8B-B14F-4D97-AF65-F5344CB8AC3E}">
        <p14:creationId xmlns:p14="http://schemas.microsoft.com/office/powerpoint/2010/main" val="200576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http://www.effectivemanagers.com/organization-design/</a:t>
            </a:r>
          </a:p>
          <a:p>
            <a:endParaRPr lang="en-US" dirty="0"/>
          </a:p>
          <a:p>
            <a:endParaRPr lang="en-US" dirty="0"/>
          </a:p>
          <a:p>
            <a:r>
              <a:rPr lang="en-US" dirty="0"/>
              <a:t>How are these </a:t>
            </a:r>
            <a:r>
              <a:rPr lang="en-US" dirty="0" err="1"/>
              <a:t>dimenstions</a:t>
            </a:r>
            <a:r>
              <a:rPr lang="en-US" dirty="0"/>
              <a:t> interlinked? How can we design e</a:t>
            </a:r>
            <a:r>
              <a:rPr lang="en-US" baseline="0" dirty="0"/>
              <a:t>ffective, well-performing organizations?</a:t>
            </a:r>
            <a:endParaRPr lang="en-US" dirty="0"/>
          </a:p>
        </p:txBody>
      </p:sp>
      <p:sp>
        <p:nvSpPr>
          <p:cNvPr id="4" name="Slide Number Placeholder 3"/>
          <p:cNvSpPr>
            <a:spLocks noGrp="1"/>
          </p:cNvSpPr>
          <p:nvPr>
            <p:ph type="sldNum" sz="quarter" idx="10"/>
          </p:nvPr>
        </p:nvSpPr>
        <p:spPr/>
        <p:txBody>
          <a:bodyPr/>
          <a:lstStyle/>
          <a:p>
            <a:fld id="{219CC2FD-B32F-4992-A15B-F95E2E35C81B}" type="slidenum">
              <a:rPr lang="en-US" smtClean="0"/>
              <a:pPr/>
              <a:t>8</a:t>
            </a:fld>
            <a:endParaRPr lang="en-US" dirty="0"/>
          </a:p>
        </p:txBody>
      </p:sp>
    </p:spTree>
    <p:extLst>
      <p:ext uri="{BB962C8B-B14F-4D97-AF65-F5344CB8AC3E}">
        <p14:creationId xmlns:p14="http://schemas.microsoft.com/office/powerpoint/2010/main" val="2235797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a:t>
            </a:r>
            <a:r>
              <a:rPr lang="en-US" baseline="0" dirty="0"/>
              <a:t> http://www.constructionworld.org/top-10-construction-technology-trends-look/</a:t>
            </a:r>
          </a:p>
          <a:p>
            <a:r>
              <a:rPr lang="en-US" baseline="0" dirty="0"/>
              <a:t>Why do companies have to change their design?</a:t>
            </a:r>
          </a:p>
          <a:p>
            <a:r>
              <a:rPr lang="en-US" baseline="0" dirty="0"/>
              <a:t>What do they change</a:t>
            </a:r>
          </a:p>
          <a:p>
            <a:r>
              <a:rPr lang="en-US" baseline="0" dirty="0"/>
              <a:t>What are the results</a:t>
            </a:r>
          </a:p>
          <a:p>
            <a:r>
              <a:rPr lang="en-US" baseline="0" dirty="0"/>
              <a:t>How can you manage and lead change? – especially when it comes to implementing change, motivating employees to work extra hours for a change project</a:t>
            </a:r>
          </a:p>
          <a:p>
            <a:endParaRPr lang="en-US" baseline="0" dirty="0"/>
          </a:p>
          <a:p>
            <a:r>
              <a:rPr lang="en-US" b="1" baseline="0" dirty="0"/>
              <a:t>Also: in courses 1 and 2  there will be short team presentations and discussion of recent media examples</a:t>
            </a:r>
            <a:endParaRPr lang="en-US" b="1" dirty="0"/>
          </a:p>
        </p:txBody>
      </p:sp>
      <p:sp>
        <p:nvSpPr>
          <p:cNvPr id="4" name="Slide Number Placeholder 3"/>
          <p:cNvSpPr>
            <a:spLocks noGrp="1"/>
          </p:cNvSpPr>
          <p:nvPr>
            <p:ph type="sldNum" sz="quarter" idx="10"/>
          </p:nvPr>
        </p:nvSpPr>
        <p:spPr/>
        <p:txBody>
          <a:bodyPr/>
          <a:lstStyle/>
          <a:p>
            <a:fld id="{219CC2FD-B32F-4992-A15B-F95E2E35C81B}" type="slidenum">
              <a:rPr lang="en-US" smtClean="0"/>
              <a:pPr/>
              <a:t>9</a:t>
            </a:fld>
            <a:endParaRPr lang="en-US" dirty="0"/>
          </a:p>
        </p:txBody>
      </p:sp>
    </p:spTree>
    <p:extLst>
      <p:ext uri="{BB962C8B-B14F-4D97-AF65-F5344CB8AC3E}">
        <p14:creationId xmlns:p14="http://schemas.microsoft.com/office/powerpoint/2010/main" val="1256623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380938" y="596902"/>
            <a:ext cx="8552850" cy="2037600"/>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eaLnBrk="1"/>
              <a:endParaRPr lang="en-US" dirty="0"/>
            </a:p>
          </p:txBody>
        </p:sp>
        <p:sp>
          <p:nvSpPr>
            <p:cNvPr id="15" name="Rechteck 14"/>
            <p:cNvSpPr/>
            <p:nvPr userDrawn="1"/>
          </p:nvSpPr>
          <p:spPr bwMode="blackWhite">
            <a:xfrm>
              <a:off x="287338" y="603319"/>
              <a:ext cx="5904662" cy="2037600"/>
            </a:xfrm>
            <a:prstGeom prst="rect">
              <a:avLst/>
            </a:prstGeom>
            <a:solidFill>
              <a:schemeClr val="accent2">
                <a:alpha val="89804"/>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eaLnBrk="1"/>
              <a:endParaRPr lang="en-US" dirty="0"/>
            </a:p>
          </p:txBody>
        </p:sp>
      </p:grpSp>
      <p:pic>
        <p:nvPicPr>
          <p:cNvPr id="16" name="Grafik 15">
            <a:extLst>
              <a:ext uri="{FF2B5EF4-FFF2-40B4-BE49-F238E27FC236}">
                <a16:creationId xmlns:a16="http://schemas.microsoft.com/office/drawing/2014/main" id="{BCE2647B-5073-4CAC-9C5E-8009FCC05365}"/>
              </a:ext>
            </a:extLst>
          </p:cNvPr>
          <p:cNvPicPr>
            <a:picLocks noChangeAspect="1"/>
          </p:cNvPicPr>
          <p:nvPr userDrawn="1"/>
        </p:nvPicPr>
        <p:blipFill>
          <a:blip r:embed="rId3"/>
          <a:stretch>
            <a:fillRect/>
          </a:stretch>
        </p:blipFill>
        <p:spPr>
          <a:xfrm>
            <a:off x="6579375" y="799510"/>
            <a:ext cx="1849165" cy="975600"/>
          </a:xfrm>
          <a:prstGeom prst="rect">
            <a:avLst/>
          </a:prstGeom>
        </p:spPr>
      </p:pic>
      <p:sp>
        <p:nvSpPr>
          <p:cNvPr id="2" name="Titel 1"/>
          <p:cNvSpPr>
            <a:spLocks noGrp="1"/>
          </p:cNvSpPr>
          <p:nvPr userDrawn="1">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US" dirty="0"/>
              <a:t>Maximal </a:t>
            </a:r>
            <a:r>
              <a:rPr lang="en-US" dirty="0" err="1"/>
              <a:t>zweizeiligen</a:t>
            </a:r>
            <a:r>
              <a:rPr lang="en-US" dirty="0"/>
              <a:t> </a:t>
            </a:r>
            <a:br>
              <a:rPr lang="en-US" dirty="0"/>
            </a:br>
            <a:r>
              <a:rPr lang="en-US" dirty="0" err="1"/>
              <a:t>Titel</a:t>
            </a:r>
            <a:r>
              <a:rPr lang="en-US" dirty="0"/>
              <a:t> </a:t>
            </a:r>
            <a:r>
              <a:rPr lang="en-US" dirty="0" err="1"/>
              <a:t>eingeben</a:t>
            </a:r>
            <a:endParaRPr lang="en-US" dirty="0"/>
          </a:p>
        </p:txBody>
      </p:sp>
      <p:sp>
        <p:nvSpPr>
          <p:cNvPr id="3" name="Untertitel 2"/>
          <p:cNvSpPr>
            <a:spLocks noGrp="1"/>
          </p:cNvSpPr>
          <p:nvPr userDrawn="1">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US" dirty="0" err="1"/>
              <a:t>Bei</a:t>
            </a:r>
            <a:r>
              <a:rPr lang="en-US" dirty="0"/>
              <a:t> </a:t>
            </a:r>
            <a:r>
              <a:rPr lang="en-US" dirty="0" err="1"/>
              <a:t>Bedarf</a:t>
            </a:r>
            <a:r>
              <a:rPr lang="en-US" dirty="0"/>
              <a:t> </a:t>
            </a:r>
            <a:r>
              <a:rPr lang="en-US" dirty="0" err="1"/>
              <a:t>Untertitel</a:t>
            </a:r>
            <a:r>
              <a:rPr lang="en-US" dirty="0"/>
              <a:t> </a:t>
            </a:r>
            <a:r>
              <a:rPr lang="en-US" dirty="0" err="1"/>
              <a:t>hier</a:t>
            </a:r>
            <a:r>
              <a:rPr lang="en-US" dirty="0"/>
              <a:t> </a:t>
            </a:r>
            <a:r>
              <a:rPr lang="en-US" dirty="0" err="1"/>
              <a:t>eingeben</a:t>
            </a:r>
            <a:endParaRPr lang="en-US" dirty="0"/>
          </a:p>
        </p:txBody>
      </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baseline="0" dirty="0" smtClean="0"/>
            </a:lvl1pPr>
          </a:lstStyle>
          <a:p>
            <a:pPr marL="0" lvl="0" defTabSz="914400"/>
            <a:r>
              <a:rPr lang="en-US" dirty="0" err="1"/>
              <a:t>Formatvorlagen</a:t>
            </a:r>
            <a:r>
              <a:rPr lang="en-US" dirty="0"/>
              <a:t> des </a:t>
            </a:r>
            <a:r>
              <a:rPr lang="en-US" dirty="0" err="1"/>
              <a:t>Textmasters</a:t>
            </a:r>
            <a:r>
              <a:rPr lang="en-US" dirty="0"/>
              <a:t> </a:t>
            </a:r>
            <a:r>
              <a:rPr lang="en-US" dirty="0" err="1"/>
              <a:t>bearbeiten</a:t>
            </a:r>
            <a:endParaRPr lang="en-US" dirty="0"/>
          </a:p>
        </p:txBody>
      </p:sp>
      <p:sp>
        <p:nvSpPr>
          <p:cNvPr id="12" name="Textplatzhalter 7"/>
          <p:cNvSpPr>
            <a:spLocks noGrp="1"/>
          </p:cNvSpPr>
          <p:nvPr>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US" dirty="0"/>
              <a:t>Stand: </a:t>
            </a:r>
            <a:r>
              <a:rPr lang="en-US" dirty="0" err="1"/>
              <a:t>xx.xx.xxxx</a:t>
            </a:r>
            <a:endParaRPr lang="en-US" dirty="0"/>
          </a:p>
        </p:txBody>
      </p:sp>
      <p:pic>
        <p:nvPicPr>
          <p:cNvPr id="17" name="Grafik 16">
            <a:extLst>
              <a:ext uri="{FF2B5EF4-FFF2-40B4-BE49-F238E27FC236}">
                <a16:creationId xmlns:a16="http://schemas.microsoft.com/office/drawing/2014/main" id="{577A3717-F920-47F5-9A6A-43B4555D244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pic>
        <p:nvPicPr>
          <p:cNvPr id="4" name="Grafik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99791" y="1919691"/>
            <a:ext cx="1909870" cy="587076"/>
          </a:xfrm>
          <a:prstGeom prst="rect">
            <a:avLst/>
          </a:prstGeom>
        </p:spPr>
      </p:pic>
    </p:spTree>
    <p:extLst>
      <p:ext uri="{BB962C8B-B14F-4D97-AF65-F5344CB8AC3E}">
        <p14:creationId xmlns:p14="http://schemas.microsoft.com/office/powerpoint/2010/main" val="1096689772"/>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folie">
    <p:spTree>
      <p:nvGrpSpPr>
        <p:cNvPr id="1" name=""/>
        <p:cNvGrpSpPr/>
        <p:nvPr/>
      </p:nvGrpSpPr>
      <p:grpSpPr>
        <a:xfrm>
          <a:off x="0" y="0"/>
          <a:ext cx="0" cy="0"/>
          <a:chOff x="0" y="0"/>
          <a:chExt cx="0" cy="0"/>
        </a:xfrm>
      </p:grpSpPr>
      <p:grpSp>
        <p:nvGrpSpPr>
          <p:cNvPr id="21" name="Gruppieren 20"/>
          <p:cNvGrpSpPr/>
          <p:nvPr userDrawn="1"/>
        </p:nvGrpSpPr>
        <p:grpSpPr>
          <a:xfrm>
            <a:off x="287338" y="603319"/>
            <a:ext cx="8552850" cy="2037600"/>
            <a:chOff x="287338" y="603319"/>
            <a:chExt cx="8552850" cy="2037600"/>
          </a:xfrm>
        </p:grpSpPr>
        <p:sp>
          <p:nvSpPr>
            <p:cNvPr id="22" name="Rechteck 21"/>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eaLnBrk="1"/>
              <a:endParaRPr lang="en-US" dirty="0"/>
            </a:p>
          </p:txBody>
        </p:sp>
        <p:sp>
          <p:nvSpPr>
            <p:cNvPr id="23" name="Rechteck 22"/>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eaLnBrk="1"/>
              <a:endParaRPr lang="en-US" dirty="0"/>
            </a:p>
          </p:txBody>
        </p:sp>
      </p:grpSp>
      <p:sp>
        <p:nvSpPr>
          <p:cNvPr id="14"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en-US" dirty="0" err="1"/>
              <a:t>Formatvorlagen</a:t>
            </a:r>
            <a:r>
              <a:rPr lang="en-US" dirty="0"/>
              <a:t> des </a:t>
            </a:r>
            <a:r>
              <a:rPr lang="en-US" dirty="0" err="1"/>
              <a:t>Textmasters</a:t>
            </a:r>
            <a:r>
              <a:rPr lang="en-US" dirty="0"/>
              <a:t> </a:t>
            </a:r>
            <a:r>
              <a:rPr lang="en-US" dirty="0" err="1"/>
              <a:t>bearbeiten</a:t>
            </a:r>
            <a:endParaRPr lang="en-US" dirty="0"/>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en-US" dirty="0"/>
              <a:t>Maximal </a:t>
            </a:r>
            <a:r>
              <a:rPr lang="en-US" dirty="0" err="1"/>
              <a:t>zweizeiligen</a:t>
            </a:r>
            <a:r>
              <a:rPr lang="en-US" dirty="0"/>
              <a:t> </a:t>
            </a:r>
            <a:br>
              <a:rPr lang="en-US" dirty="0"/>
            </a:br>
            <a:r>
              <a:rPr lang="en-US" dirty="0" err="1"/>
              <a:t>Titel</a:t>
            </a:r>
            <a:r>
              <a:rPr lang="en-US" dirty="0"/>
              <a:t> </a:t>
            </a:r>
            <a:r>
              <a:rPr lang="en-US" dirty="0" err="1"/>
              <a:t>eingeben</a:t>
            </a:r>
            <a:endParaRPr lang="en-US" dirty="0"/>
          </a:p>
        </p:txBody>
      </p:sp>
      <p:sp>
        <p:nvSpPr>
          <p:cNvPr id="2" name="Datumsplatzhalter 1"/>
          <p:cNvSpPr>
            <a:spLocks noGrp="1"/>
          </p:cNvSpPr>
          <p:nvPr>
            <p:ph type="dt" sz="half" idx="13"/>
          </p:nvPr>
        </p:nvSpPr>
        <p:spPr/>
        <p:txBody>
          <a:bodyPr/>
          <a:lstStyle/>
          <a:p>
            <a:fld id="{4D1B603C-5AEA-4435-9414-FD0FF3655247}" type="datetime1">
              <a:rPr lang="en-US" smtClean="0"/>
              <a:t>5/21/2021</a:t>
            </a:fld>
            <a:endParaRPr lang="en-US" dirty="0"/>
          </a:p>
        </p:txBody>
      </p:sp>
      <p:sp>
        <p:nvSpPr>
          <p:cNvPr id="3" name="Fußzeilenplatzhalter 2"/>
          <p:cNvSpPr>
            <a:spLocks noGrp="1"/>
          </p:cNvSpPr>
          <p:nvPr>
            <p:ph type="ftr" sz="quarter" idx="14"/>
          </p:nvPr>
        </p:nvSpPr>
        <p:spPr/>
        <p:txBody>
          <a:bodyPr/>
          <a:lstStyle/>
          <a:p>
            <a:r>
              <a:rPr lang="en-US"/>
              <a:t>STRATEGY AND ORGANIZATION</a:t>
            </a:r>
            <a:endParaRPr lang="en-US" dirty="0"/>
          </a:p>
        </p:txBody>
      </p:sp>
      <p:sp>
        <p:nvSpPr>
          <p:cNvPr id="6" name="Foliennummernplatzhalter 5"/>
          <p:cNvSpPr>
            <a:spLocks noGrp="1"/>
          </p:cNvSpPr>
          <p:nvPr>
            <p:ph type="sldNum" sz="quarter" idx="15"/>
          </p:nvPr>
        </p:nvSpPr>
        <p:spPr/>
        <p:txBody>
          <a:bodyPr/>
          <a:lstStyle/>
          <a:p>
            <a:r>
              <a:rPr lang="en-US" dirty="0"/>
              <a:t>SEITE </a:t>
            </a:r>
            <a:fld id="{BE3DC40E-DBBE-4E2D-9EEC-FBF0DA0E9179}" type="slidenum">
              <a:rPr lang="en-US" smtClean="0"/>
              <a:pPr/>
              <a:t>‹Nr.›</a:t>
            </a:fld>
            <a:endParaRPr lang="en-US" dirty="0"/>
          </a:p>
        </p:txBody>
      </p:sp>
      <p:pic>
        <p:nvPicPr>
          <p:cNvPr id="12" name="Grafik 11">
            <a:extLst>
              <a:ext uri="{FF2B5EF4-FFF2-40B4-BE49-F238E27FC236}">
                <a16:creationId xmlns:a16="http://schemas.microsoft.com/office/drawing/2014/main" id="{7E0998BC-97DF-4E25-87DA-15ED5E16C4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7613" y="5351511"/>
            <a:ext cx="1318058" cy="228552"/>
          </a:xfrm>
          <a:prstGeom prst="rect">
            <a:avLst/>
          </a:prstGeom>
        </p:spPr>
      </p:pic>
      <p:pic>
        <p:nvPicPr>
          <p:cNvPr id="16" name="Grafik 15">
            <a:extLst>
              <a:ext uri="{FF2B5EF4-FFF2-40B4-BE49-F238E27FC236}">
                <a16:creationId xmlns:a16="http://schemas.microsoft.com/office/drawing/2014/main" id="{BCE2647B-5073-4CAC-9C5E-8009FCC05365}"/>
              </a:ext>
            </a:extLst>
          </p:cNvPr>
          <p:cNvPicPr>
            <a:picLocks noChangeAspect="1"/>
          </p:cNvPicPr>
          <p:nvPr userDrawn="1"/>
        </p:nvPicPr>
        <p:blipFill>
          <a:blip r:embed="rId3"/>
          <a:stretch>
            <a:fillRect/>
          </a:stretch>
        </p:blipFill>
        <p:spPr>
          <a:xfrm>
            <a:off x="6579375" y="799510"/>
            <a:ext cx="1849165" cy="975600"/>
          </a:xfrm>
          <a:prstGeom prst="rect">
            <a:avLst/>
          </a:prstGeom>
        </p:spPr>
      </p:pic>
      <p:pic>
        <p:nvPicPr>
          <p:cNvPr id="17" name="Grafik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99791" y="1919691"/>
            <a:ext cx="1909870" cy="587076"/>
          </a:xfrm>
          <a:prstGeom prst="rect">
            <a:avLst/>
          </a:prstGeom>
        </p:spPr>
      </p:pic>
    </p:spTree>
    <p:extLst>
      <p:ext uri="{BB962C8B-B14F-4D97-AF65-F5344CB8AC3E}">
        <p14:creationId xmlns:p14="http://schemas.microsoft.com/office/powerpoint/2010/main" val="377297673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folie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eaLnBrk="1"/>
              <a:endParaRPr lang="en-US"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eaLnBrk="1"/>
              <a:endParaRPr lang="en-US" dirty="0"/>
            </a:p>
          </p:txBody>
        </p:sp>
      </p:grpSp>
      <p:sp>
        <p:nvSpPr>
          <p:cNvPr id="2" name="Titel 1"/>
          <p:cNvSpPr>
            <a:spLocks noGrp="1"/>
          </p:cNvSpPr>
          <p:nvPr>
            <p:ph type="ctrTitle" hasCustomPrompt="1"/>
          </p:nvPr>
        </p:nvSpPr>
        <p:spPr bwMode="black">
          <a:xfrm>
            <a:off x="605407" y="1302593"/>
            <a:ext cx="5436000" cy="516714"/>
          </a:xfrm>
          <a:prstGeom prst="rect">
            <a:avLst/>
          </a:prstGeom>
        </p:spPr>
        <p:txBody>
          <a:bodyPr tIns="0" anchor="b"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en-US" dirty="0" err="1"/>
              <a:t>Einzeiligen</a:t>
            </a:r>
            <a:r>
              <a:rPr lang="en-US" dirty="0"/>
              <a:t> </a:t>
            </a:r>
            <a:r>
              <a:rPr lang="en-US" dirty="0" err="1"/>
              <a:t>Titel</a:t>
            </a:r>
            <a:r>
              <a:rPr lang="en-US" dirty="0"/>
              <a:t> </a:t>
            </a:r>
            <a:r>
              <a:rPr lang="en-US" dirty="0" err="1"/>
              <a:t>eingeben</a:t>
            </a:r>
            <a:endParaRPr lang="en-US" dirty="0"/>
          </a:p>
        </p:txBody>
      </p:sp>
      <p:sp>
        <p:nvSpPr>
          <p:cNvPr id="14"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en-US" dirty="0" err="1"/>
              <a:t>Formatvorlagen</a:t>
            </a:r>
            <a:r>
              <a:rPr lang="en-US" dirty="0"/>
              <a:t> des </a:t>
            </a:r>
            <a:r>
              <a:rPr lang="en-US" dirty="0" err="1"/>
              <a:t>Textmasters</a:t>
            </a:r>
            <a:r>
              <a:rPr lang="en-US" dirty="0"/>
              <a:t> </a:t>
            </a:r>
            <a:r>
              <a:rPr lang="en-US" dirty="0" err="1"/>
              <a:t>bearbeiten</a:t>
            </a:r>
            <a:endParaRPr lang="en-US" dirty="0"/>
          </a:p>
        </p:txBody>
      </p:sp>
      <p:sp>
        <p:nvSpPr>
          <p:cNvPr id="4" name="Date Placeholder 3"/>
          <p:cNvSpPr>
            <a:spLocks noGrp="1"/>
          </p:cNvSpPr>
          <p:nvPr>
            <p:ph type="dt" sz="half" idx="12"/>
          </p:nvPr>
        </p:nvSpPr>
        <p:spPr/>
        <p:txBody>
          <a:bodyPr/>
          <a:lstStyle/>
          <a:p>
            <a:fld id="{1EDC0331-7B93-4519-BBC0-875B0B6D5605}" type="datetime1">
              <a:rPr lang="en-US" smtClean="0"/>
              <a:t>5/21/2021</a:t>
            </a:fld>
            <a:endParaRPr lang="en-US" dirty="0"/>
          </a:p>
        </p:txBody>
      </p:sp>
      <p:sp>
        <p:nvSpPr>
          <p:cNvPr id="5" name="Footer Placeholder 4"/>
          <p:cNvSpPr>
            <a:spLocks noGrp="1"/>
          </p:cNvSpPr>
          <p:nvPr>
            <p:ph type="ftr" sz="quarter" idx="13"/>
          </p:nvPr>
        </p:nvSpPr>
        <p:spPr/>
        <p:txBody>
          <a:bodyPr/>
          <a:lstStyle/>
          <a:p>
            <a:r>
              <a:rPr lang="en-US"/>
              <a:t>STRATEGY AND ORGANIZATION</a:t>
            </a:r>
            <a:endParaRPr lang="en-US" dirty="0"/>
          </a:p>
        </p:txBody>
      </p:sp>
      <p:sp>
        <p:nvSpPr>
          <p:cNvPr id="6" name="Slide Number Placeholder 5"/>
          <p:cNvSpPr>
            <a:spLocks noGrp="1"/>
          </p:cNvSpPr>
          <p:nvPr>
            <p:ph type="sldNum" sz="quarter" idx="14"/>
          </p:nvPr>
        </p:nvSpPr>
        <p:spPr/>
        <p:txBody>
          <a:bodyPr/>
          <a:lstStyle/>
          <a:p>
            <a:r>
              <a:rPr lang="en-US" dirty="0"/>
              <a:t>SEITE </a:t>
            </a:r>
            <a:fld id="{BE3DC40E-DBBE-4E2D-9EEC-FBF0DA0E9179}" type="slidenum">
              <a:rPr lang="en-US" smtClean="0"/>
              <a:pPr/>
              <a:t>‹Nr.›</a:t>
            </a:fld>
            <a:endParaRPr lang="en-US" dirty="0"/>
          </a:p>
        </p:txBody>
      </p:sp>
      <p:pic>
        <p:nvPicPr>
          <p:cNvPr id="12" name="Grafik 11">
            <a:extLst>
              <a:ext uri="{FF2B5EF4-FFF2-40B4-BE49-F238E27FC236}">
                <a16:creationId xmlns:a16="http://schemas.microsoft.com/office/drawing/2014/main" id="{0DCF4C52-7450-4216-AD35-23E4508F83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7613" y="5351511"/>
            <a:ext cx="1318058" cy="228552"/>
          </a:xfrm>
          <a:prstGeom prst="rect">
            <a:avLst/>
          </a:prstGeom>
        </p:spPr>
      </p:pic>
      <p:pic>
        <p:nvPicPr>
          <p:cNvPr id="18" name="Grafik 17">
            <a:extLst>
              <a:ext uri="{FF2B5EF4-FFF2-40B4-BE49-F238E27FC236}">
                <a16:creationId xmlns:a16="http://schemas.microsoft.com/office/drawing/2014/main" id="{BCE2647B-5073-4CAC-9C5E-8009FCC05365}"/>
              </a:ext>
            </a:extLst>
          </p:cNvPr>
          <p:cNvPicPr>
            <a:picLocks noChangeAspect="1"/>
          </p:cNvPicPr>
          <p:nvPr userDrawn="1"/>
        </p:nvPicPr>
        <p:blipFill>
          <a:blip r:embed="rId3"/>
          <a:stretch>
            <a:fillRect/>
          </a:stretch>
        </p:blipFill>
        <p:spPr>
          <a:xfrm>
            <a:off x="6663428" y="764656"/>
            <a:ext cx="1681059" cy="886909"/>
          </a:xfrm>
          <a:prstGeom prst="rect">
            <a:avLst/>
          </a:prstGeom>
        </p:spPr>
      </p:pic>
      <p:pic>
        <p:nvPicPr>
          <p:cNvPr id="19" name="Grafik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86604" y="1715977"/>
            <a:ext cx="1736245" cy="533705"/>
          </a:xfrm>
          <a:prstGeom prst="rect">
            <a:avLst/>
          </a:prstGeom>
        </p:spPr>
      </p:pic>
    </p:spTree>
    <p:extLst>
      <p:ext uri="{BB962C8B-B14F-4D97-AF65-F5344CB8AC3E}">
        <p14:creationId xmlns:p14="http://schemas.microsoft.com/office/powerpoint/2010/main" val="41640946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r Titel">
    <p:spTree>
      <p:nvGrpSpPr>
        <p:cNvPr id="1" name=""/>
        <p:cNvGrpSpPr/>
        <p:nvPr/>
      </p:nvGrpSpPr>
      <p:grpSpPr>
        <a:xfrm>
          <a:off x="0" y="0"/>
          <a:ext cx="0" cy="0"/>
          <a:chOff x="0" y="0"/>
          <a:chExt cx="0" cy="0"/>
        </a:xfrm>
      </p:grpSpPr>
      <p:sp>
        <p:nvSpPr>
          <p:cNvPr id="7" name="Inhaltsplatzhalter 6"/>
          <p:cNvSpPr>
            <a:spLocks noGrp="1"/>
          </p:cNvSpPr>
          <p:nvPr>
            <p:ph sz="quarter" idx="10" hasCustomPrompt="1"/>
          </p:nvPr>
        </p:nvSpPr>
        <p:spPr>
          <a:xfrm>
            <a:off x="468316" y="1344613"/>
            <a:ext cx="8210547" cy="4370387"/>
          </a:xfrm>
        </p:spPr>
        <p:txBody>
          <a:bodyPr/>
          <a:lstStyle>
            <a:lvl1pPr>
              <a:buNone/>
              <a:defRPr>
                <a:latin typeface="Arial" panose="020B0604020202020204" pitchFamily="34" charset="0"/>
                <a:cs typeface="Arial" panose="020B0604020202020204" pitchFamily="34" charset="0"/>
              </a:defRPr>
            </a:lvl1pPr>
          </a:lstStyle>
          <a:p>
            <a:pPr lvl="0"/>
            <a:r>
              <a:rPr lang="en-US" dirty="0" err="1"/>
              <a:t>Platzhalter</a:t>
            </a:r>
            <a:r>
              <a:rPr lang="en-US" dirty="0"/>
              <a:t> </a:t>
            </a:r>
            <a:r>
              <a:rPr lang="en-US" dirty="0" err="1"/>
              <a:t>für</a:t>
            </a:r>
            <a:r>
              <a:rPr lang="en-US" dirty="0"/>
              <a:t> </a:t>
            </a:r>
            <a:r>
              <a:rPr lang="en-US" dirty="0" err="1"/>
              <a:t>Objekte</a:t>
            </a:r>
            <a:endParaRPr lang="en-US" dirty="0"/>
          </a:p>
        </p:txBody>
      </p:sp>
      <p:sp>
        <p:nvSpPr>
          <p:cNvPr id="8" name="Rechteck 7"/>
          <p:cNvSpPr/>
          <p:nvPr userDrawn="1"/>
        </p:nvSpPr>
        <p:spPr bwMode="gray">
          <a:xfrm>
            <a:off x="0" y="1043522"/>
            <a:ext cx="9144000" cy="25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itel 1"/>
          <p:cNvSpPr>
            <a:spLocks noGrp="1"/>
          </p:cNvSpPr>
          <p:nvPr>
            <p:ph type="title"/>
          </p:nvPr>
        </p:nvSpPr>
        <p:spPr/>
        <p:txBody>
          <a:body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pic>
        <p:nvPicPr>
          <p:cNvPr id="6" name="Grafik 5">
            <a:extLst>
              <a:ext uri="{FF2B5EF4-FFF2-40B4-BE49-F238E27FC236}">
                <a16:creationId xmlns:a16="http://schemas.microsoft.com/office/drawing/2014/main" id="{13B1CA4E-C398-49A1-9CD7-D9ACEA72DBE3}"/>
              </a:ext>
            </a:extLst>
          </p:cNvPr>
          <p:cNvPicPr>
            <a:picLocks noChangeAspect="1"/>
          </p:cNvPicPr>
          <p:nvPr userDrawn="1"/>
        </p:nvPicPr>
        <p:blipFill>
          <a:blip r:embed="rId2"/>
          <a:stretch>
            <a:fillRect/>
          </a:stretch>
        </p:blipFill>
        <p:spPr>
          <a:xfrm>
            <a:off x="7711621" y="288569"/>
            <a:ext cx="1170000" cy="617280"/>
          </a:xfrm>
          <a:prstGeom prst="rect">
            <a:avLst/>
          </a:prstGeom>
        </p:spPr>
      </p:pic>
      <p:pic>
        <p:nvPicPr>
          <p:cNvPr id="9" name="Grafik 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103809" y="5348625"/>
            <a:ext cx="980065" cy="301262"/>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344613"/>
            <a:ext cx="3960000" cy="3859212"/>
          </a:xfrm>
        </p:spPr>
        <p:txBody>
          <a:bodyPr>
            <a:normAutofit/>
          </a:bodyPr>
          <a:lstStyle>
            <a:lvl1pPr>
              <a:defRPr sz="1600"/>
            </a:lvl1pPr>
            <a:lvl2pPr marL="541312" indent="-285750">
              <a:buClr>
                <a:schemeClr val="accent1"/>
              </a:buClr>
              <a:buFont typeface="Wingdings" charset="2"/>
              <a:buChar char="§"/>
              <a:defRPr sz="1500"/>
            </a:lvl2pPr>
            <a:lvl3pPr>
              <a:defRPr sz="1400"/>
            </a:lvl3pPr>
            <a:lvl4pPr>
              <a:buClr>
                <a:schemeClr val="accent1"/>
              </a:buClr>
              <a:defRPr sz="1200"/>
            </a:lvl4pPr>
            <a:lvl5pPr>
              <a:defRPr sz="1200"/>
            </a:lvl5pPr>
            <a:lvl6pPr>
              <a:defRPr sz="1800"/>
            </a:lvl6pPr>
            <a:lvl7pPr>
              <a:defRPr sz="1800"/>
            </a:lvl7pPr>
            <a:lvl8pPr>
              <a:defRPr sz="1800"/>
            </a:lvl8pPr>
            <a:lvl9pPr>
              <a:defRPr sz="1800"/>
            </a:lvl9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p:txBody>
      </p:sp>
      <p:sp>
        <p:nvSpPr>
          <p:cNvPr id="4" name="Inhaltsplatzhalter 3"/>
          <p:cNvSpPr>
            <a:spLocks noGrp="1"/>
          </p:cNvSpPr>
          <p:nvPr>
            <p:ph sz="half" idx="2" hasCustomPrompt="1"/>
          </p:nvPr>
        </p:nvSpPr>
        <p:spPr>
          <a:xfrm>
            <a:off x="4715688" y="1344613"/>
            <a:ext cx="3960000" cy="3859212"/>
          </a:xfrm>
        </p:spPr>
        <p:txBody>
          <a:bodyPr>
            <a:normAutofit/>
          </a:bodyPr>
          <a:lstStyle>
            <a:lvl1pPr>
              <a:buClr>
                <a:schemeClr val="accent1"/>
              </a:buClr>
              <a:defRPr sz="1600"/>
            </a:lvl1pPr>
            <a:lvl2pPr marL="541312" indent="-285750">
              <a:buClr>
                <a:schemeClr val="accent1"/>
              </a:buClr>
              <a:buFont typeface="Wingdings" charset="2"/>
              <a:buChar char="§"/>
              <a:defRPr sz="1500"/>
            </a:lvl2pPr>
            <a:lvl3pPr>
              <a:defRPr sz="1400"/>
            </a:lvl3pPr>
            <a:lvl4pPr>
              <a:buClr>
                <a:schemeClr val="accent1"/>
              </a:buClr>
              <a:defRPr sz="1200"/>
            </a:lvl4pPr>
            <a:lvl5pPr>
              <a:buClr>
                <a:schemeClr val="accent1"/>
              </a:buClr>
              <a:defRPr sz="1200"/>
            </a:lvl5pPr>
            <a:lvl6pPr>
              <a:defRPr sz="1800"/>
            </a:lvl6pPr>
            <a:lvl7pPr>
              <a:defRPr sz="1800"/>
            </a:lvl7pPr>
            <a:lvl8pPr>
              <a:defRPr sz="1800"/>
            </a:lvl8pPr>
            <a:lvl9pPr>
              <a:defRPr sz="1800"/>
            </a:lvl9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p:txBody>
      </p:sp>
      <p:sp>
        <p:nvSpPr>
          <p:cNvPr id="5" name="Datumsplatzhalter 4"/>
          <p:cNvSpPr>
            <a:spLocks noGrp="1"/>
          </p:cNvSpPr>
          <p:nvPr>
            <p:ph type="dt" sz="half" idx="10"/>
          </p:nvPr>
        </p:nvSpPr>
        <p:spPr/>
        <p:txBody>
          <a:bodyPr/>
          <a:lstStyle/>
          <a:p>
            <a:fld id="{76CC8C03-9DF3-410F-B907-079C8DAB813F}" type="datetime1">
              <a:rPr lang="en-US" smtClean="0"/>
              <a:t>5/21/2021</a:t>
            </a:fld>
            <a:endParaRPr lang="en-US" dirty="0"/>
          </a:p>
        </p:txBody>
      </p:sp>
      <p:sp>
        <p:nvSpPr>
          <p:cNvPr id="9" name="Fußzeilenplatzhalter 8"/>
          <p:cNvSpPr>
            <a:spLocks noGrp="1"/>
          </p:cNvSpPr>
          <p:nvPr>
            <p:ph type="ftr" sz="quarter" idx="11"/>
          </p:nvPr>
        </p:nvSpPr>
        <p:spPr/>
        <p:txBody>
          <a:bodyPr/>
          <a:lstStyle/>
          <a:p>
            <a:r>
              <a:rPr lang="en-US"/>
              <a:t>STRATEGY AND ORGANIZATION</a:t>
            </a:r>
            <a:endParaRPr lang="en-US" dirty="0"/>
          </a:p>
        </p:txBody>
      </p:sp>
      <p:sp>
        <p:nvSpPr>
          <p:cNvPr id="10" name="Foliennummernplatzhalter 9"/>
          <p:cNvSpPr>
            <a:spLocks noGrp="1"/>
          </p:cNvSpPr>
          <p:nvPr>
            <p:ph type="sldNum" sz="quarter" idx="12"/>
          </p:nvPr>
        </p:nvSpPr>
        <p:spPr/>
        <p:txBody>
          <a:bodyPr/>
          <a:lstStyle/>
          <a:p>
            <a:r>
              <a:rPr lang="en-US" dirty="0"/>
              <a:t>SEITE </a:t>
            </a:r>
            <a:fld id="{BE3DC40E-DBBE-4E2D-9EEC-FBF0DA0E9179}" type="slidenum">
              <a:rPr lang="en-US" smtClean="0"/>
              <a:t>‹Nr.›</a:t>
            </a:fld>
            <a:endParaRPr lang="en-US" dirty="0"/>
          </a:p>
        </p:txBody>
      </p:sp>
      <p:sp>
        <p:nvSpPr>
          <p:cNvPr id="2" name="Titel 1"/>
          <p:cNvSpPr>
            <a:spLocks noGrp="1"/>
          </p:cNvSpPr>
          <p:nvPr>
            <p:ph type="title"/>
          </p:nvPr>
        </p:nvSpPr>
        <p:spPr/>
        <p:txBody>
          <a:body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pic>
        <p:nvPicPr>
          <p:cNvPr id="8" name="Grafik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103809" y="5348625"/>
            <a:ext cx="980065" cy="301262"/>
          </a:xfrm>
          <a:prstGeom prst="rect">
            <a:avLst/>
          </a:prstGeom>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ei Inhalte Vergleich">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p:txBody>
      </p:sp>
      <p:sp>
        <p:nvSpPr>
          <p:cNvPr id="4" name="Inhaltsplatzhalter 3"/>
          <p:cNvSpPr>
            <a:spLocks noGrp="1"/>
          </p:cNvSpPr>
          <p:nvPr>
            <p:ph sz="half" idx="2" hasCustomPrompt="1"/>
          </p:nvPr>
        </p:nvSpPr>
        <p:spPr>
          <a:xfrm>
            <a:off x="4715688"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p:txBody>
      </p:sp>
      <p:sp>
        <p:nvSpPr>
          <p:cNvPr id="8" name="Textplatzhalter 2"/>
          <p:cNvSpPr>
            <a:spLocks noGrp="1"/>
          </p:cNvSpPr>
          <p:nvPr>
            <p:ph type="body" idx="13" hasCustomPrompt="1"/>
          </p:nvPr>
        </p:nvSpPr>
        <p:spPr bwMode="gray">
          <a:xfrm>
            <a:off x="46831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en-US" dirty="0"/>
              <a:t>Text </a:t>
            </a:r>
            <a:r>
              <a:rPr lang="en-US" dirty="0" err="1"/>
              <a:t>hier</a:t>
            </a:r>
            <a:r>
              <a:rPr lang="en-US" dirty="0"/>
              <a:t> </a:t>
            </a:r>
            <a:r>
              <a:rPr lang="en-US" dirty="0" err="1"/>
              <a:t>einfügen</a:t>
            </a:r>
            <a:endParaRPr lang="en-US" dirty="0"/>
          </a:p>
        </p:txBody>
      </p:sp>
      <p:sp>
        <p:nvSpPr>
          <p:cNvPr id="5" name="Datumsplatzhalter 4"/>
          <p:cNvSpPr>
            <a:spLocks noGrp="1"/>
          </p:cNvSpPr>
          <p:nvPr>
            <p:ph type="dt" sz="half" idx="14"/>
          </p:nvPr>
        </p:nvSpPr>
        <p:spPr/>
        <p:txBody>
          <a:bodyPr/>
          <a:lstStyle/>
          <a:p>
            <a:fld id="{07F5EB50-F355-4EA7-ADFF-A250F6D2A1E7}" type="datetime1">
              <a:rPr lang="en-US" smtClean="0"/>
              <a:t>5/21/2021</a:t>
            </a:fld>
            <a:endParaRPr lang="en-US" dirty="0"/>
          </a:p>
        </p:txBody>
      </p:sp>
      <p:sp>
        <p:nvSpPr>
          <p:cNvPr id="11" name="Fußzeilenplatzhalter 10"/>
          <p:cNvSpPr>
            <a:spLocks noGrp="1"/>
          </p:cNvSpPr>
          <p:nvPr>
            <p:ph type="ftr" sz="quarter" idx="15"/>
          </p:nvPr>
        </p:nvSpPr>
        <p:spPr/>
        <p:txBody>
          <a:bodyPr/>
          <a:lstStyle/>
          <a:p>
            <a:r>
              <a:rPr lang="en-US"/>
              <a:t>STRATEGY AND ORGANIZATION</a:t>
            </a:r>
            <a:endParaRPr lang="en-US" dirty="0"/>
          </a:p>
        </p:txBody>
      </p:sp>
      <p:sp>
        <p:nvSpPr>
          <p:cNvPr id="12" name="Foliennummernplatzhalter 11"/>
          <p:cNvSpPr>
            <a:spLocks noGrp="1"/>
          </p:cNvSpPr>
          <p:nvPr>
            <p:ph type="sldNum" sz="quarter" idx="16"/>
          </p:nvPr>
        </p:nvSpPr>
        <p:spPr/>
        <p:txBody>
          <a:bodyPr/>
          <a:lstStyle/>
          <a:p>
            <a:r>
              <a:rPr lang="en-US" dirty="0"/>
              <a:t>SEITE </a:t>
            </a:r>
            <a:fld id="{BE3DC40E-DBBE-4E2D-9EEC-FBF0DA0E9179}" type="slidenum">
              <a:rPr lang="en-US" smtClean="0"/>
              <a:t>‹Nr.›</a:t>
            </a:fld>
            <a:endParaRPr lang="en-US" dirty="0"/>
          </a:p>
        </p:txBody>
      </p:sp>
      <p:sp>
        <p:nvSpPr>
          <p:cNvPr id="2" name="Titel 1"/>
          <p:cNvSpPr>
            <a:spLocks noGrp="1"/>
          </p:cNvSpPr>
          <p:nvPr>
            <p:ph type="title"/>
          </p:nvPr>
        </p:nvSpPr>
        <p:spPr/>
        <p:txBody>
          <a:body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14" name="Textplatzhalter 2"/>
          <p:cNvSpPr>
            <a:spLocks noGrp="1"/>
          </p:cNvSpPr>
          <p:nvPr>
            <p:ph type="body" idx="17" hasCustomPrompt="1"/>
          </p:nvPr>
        </p:nvSpPr>
        <p:spPr bwMode="gray">
          <a:xfrm>
            <a:off x="472789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en-US" dirty="0"/>
              <a:t>Text </a:t>
            </a:r>
            <a:r>
              <a:rPr lang="en-US" dirty="0" err="1"/>
              <a:t>hier</a:t>
            </a:r>
            <a:r>
              <a:rPr lang="en-US" dirty="0"/>
              <a:t> </a:t>
            </a:r>
            <a:r>
              <a:rPr lang="en-US" dirty="0" err="1"/>
              <a:t>einfügen</a:t>
            </a:r>
            <a:endParaRPr lang="en-US" dirty="0"/>
          </a:p>
        </p:txBody>
      </p:sp>
      <p:pic>
        <p:nvPicPr>
          <p:cNvPr id="10" name="Grafik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103809" y="5348625"/>
            <a:ext cx="980065" cy="301262"/>
          </a:xfrm>
          <a:prstGeom prst="rect">
            <a:avLst/>
          </a:prstGeom>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5" name="Rechteck 4"/>
          <p:cNvSpPr/>
          <p:nvPr/>
        </p:nvSpPr>
        <p:spPr>
          <a:xfrm>
            <a:off x="467544" y="1964530"/>
            <a:ext cx="4319712" cy="2716954"/>
          </a:xfrm>
          <a:prstGeom prst="rect">
            <a:avLst/>
          </a:prstGeom>
          <a:ln w="12700">
            <a:solidFill>
              <a:schemeClr val="bg1">
                <a:lumMod val="50000"/>
              </a:schemeClr>
            </a:solidFill>
          </a:ln>
          <a:effectLst/>
        </p:spPr>
        <p:style>
          <a:lnRef idx="2">
            <a:schemeClr val="dk1"/>
          </a:lnRef>
          <a:fillRef idx="1">
            <a:schemeClr val="lt1"/>
          </a:fillRef>
          <a:effectRef idx="0">
            <a:schemeClr val="dk1"/>
          </a:effectRef>
          <a:fontRef idx="minor">
            <a:schemeClr val="dk1"/>
          </a:fontRef>
        </p:style>
        <p:txBody>
          <a:bodyPr lIns="91431" tIns="45715" rIns="91431" bIns="45715" rtlCol="0" anchor="ctr"/>
          <a:lstStyle/>
          <a:p>
            <a:pPr algn="ctr" eaLnBrk="1"/>
            <a:endParaRPr lang="en-US" dirty="0"/>
          </a:p>
        </p:txBody>
      </p:sp>
      <p:pic>
        <p:nvPicPr>
          <p:cNvPr id="7" name="Grafik 6" descr="Logo-für-VK.png"/>
          <p:cNvPicPr>
            <a:picLocks noChangeAspect="1"/>
          </p:cNvPicPr>
          <p:nvPr/>
        </p:nvPicPr>
        <p:blipFill>
          <a:blip r:embed="rId2" cstate="print"/>
          <a:stretch>
            <a:fillRect/>
          </a:stretch>
        </p:blipFill>
        <p:spPr>
          <a:xfrm>
            <a:off x="611560" y="2127250"/>
            <a:ext cx="492443" cy="2252663"/>
          </a:xfrm>
          <a:prstGeom prst="rect">
            <a:avLst/>
          </a:prstGeom>
        </p:spPr>
      </p:pic>
      <p:sp>
        <p:nvSpPr>
          <p:cNvPr id="11" name="Textplatzhalter 10"/>
          <p:cNvSpPr>
            <a:spLocks noGrp="1"/>
          </p:cNvSpPr>
          <p:nvPr>
            <p:ph type="body" sz="quarter" idx="10" hasCustomPrompt="1"/>
          </p:nvPr>
        </p:nvSpPr>
        <p:spPr>
          <a:xfrm>
            <a:off x="1684020" y="2559843"/>
            <a:ext cx="2763926" cy="1811291"/>
          </a:xfrm>
        </p:spPr>
        <p:txBody>
          <a:bodyPr>
            <a:normAutofit/>
          </a:bodyPr>
          <a:lstStyle>
            <a:lvl1pPr marL="0" marR="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marL="0" marR="0" lvl="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a:pPr>
            <a:r>
              <a:rPr kumimoji="0" lang="en-US" sz="1000" b="0" i="0" u="none" strike="noStrike" kern="1200" cap="none" spc="0" normalizeH="0" baseline="0" noProof="0" dirty="0" err="1">
                <a:ln>
                  <a:noFill/>
                </a:ln>
                <a:solidFill>
                  <a:srgbClr val="000000"/>
                </a:solidFill>
                <a:effectLst/>
                <a:uLnTx/>
                <a:uFillTx/>
                <a:latin typeface="+mn-lt"/>
                <a:ea typeface="+mn-ea"/>
                <a:cs typeface="+mn-cs"/>
              </a:rPr>
              <a:t>Hier</a:t>
            </a:r>
            <a:r>
              <a:rPr kumimoji="0" lang="en-US" sz="1000" b="0" i="0" u="none" strike="noStrike" kern="1200" cap="none" spc="0" normalizeH="0" baseline="0" noProof="0" dirty="0">
                <a:ln>
                  <a:noFill/>
                </a:ln>
                <a:solidFill>
                  <a:srgbClr val="000000"/>
                </a:solidFill>
                <a:effectLst/>
                <a:uLnTx/>
                <a:uFillTx/>
                <a:latin typeface="+mn-lt"/>
                <a:ea typeface="+mn-ea"/>
                <a:cs typeface="+mn-cs"/>
              </a:rPr>
              <a:t> </a:t>
            </a:r>
            <a:r>
              <a:rPr kumimoji="0" lang="en-US" sz="1000" b="0" i="0" u="none" strike="noStrike" kern="1200" cap="none" spc="0" normalizeH="0" baseline="0" noProof="0" dirty="0" err="1">
                <a:ln>
                  <a:noFill/>
                </a:ln>
                <a:solidFill>
                  <a:srgbClr val="000000"/>
                </a:solidFill>
                <a:effectLst/>
                <a:uLnTx/>
                <a:uFillTx/>
                <a:latin typeface="+mn-lt"/>
                <a:ea typeface="+mn-ea"/>
                <a:cs typeface="+mn-cs"/>
              </a:rPr>
              <a:t>Adressdaten</a:t>
            </a:r>
            <a:r>
              <a:rPr kumimoji="0" lang="en-US" sz="1000" b="0" i="0" u="none" strike="noStrike" kern="1200" cap="none" spc="0" normalizeH="0" baseline="0" noProof="0" dirty="0">
                <a:ln>
                  <a:noFill/>
                </a:ln>
                <a:solidFill>
                  <a:srgbClr val="000000"/>
                </a:solidFill>
                <a:effectLst/>
                <a:uLnTx/>
                <a:uFillTx/>
                <a:latin typeface="+mn-lt"/>
                <a:ea typeface="+mn-ea"/>
                <a:cs typeface="+mn-cs"/>
              </a:rPr>
              <a:t> </a:t>
            </a:r>
            <a:r>
              <a:rPr kumimoji="0" lang="en-US" sz="1000" b="0" i="0" u="none" strike="noStrike" kern="1200" cap="none" spc="0" normalizeH="0" baseline="0" noProof="0" dirty="0" err="1">
                <a:ln>
                  <a:noFill/>
                </a:ln>
                <a:solidFill>
                  <a:srgbClr val="000000"/>
                </a:solidFill>
                <a:effectLst/>
                <a:uLnTx/>
                <a:uFillTx/>
                <a:latin typeface="+mn-lt"/>
                <a:ea typeface="+mn-ea"/>
                <a:cs typeface="+mn-cs"/>
              </a:rPr>
              <a:t>eingeben</a:t>
            </a:r>
            <a:endParaRPr kumimoji="0" lang="en-US" sz="1000" b="0" i="0" u="none" strike="noStrike" kern="1200" cap="none" spc="0" normalizeH="0" baseline="0" noProof="0" dirty="0">
              <a:ln>
                <a:noFill/>
              </a:ln>
              <a:solidFill>
                <a:srgbClr val="000000"/>
              </a:solidFill>
              <a:effectLst/>
              <a:uLnTx/>
              <a:uFillTx/>
              <a:latin typeface="+mn-lt"/>
              <a:ea typeface="+mn-ea"/>
              <a:cs typeface="+mn-cs"/>
            </a:endParaRPr>
          </a:p>
        </p:txBody>
      </p:sp>
      <p:sp>
        <p:nvSpPr>
          <p:cNvPr id="8" name="Datumsplatzhalter 7"/>
          <p:cNvSpPr>
            <a:spLocks noGrp="1"/>
          </p:cNvSpPr>
          <p:nvPr>
            <p:ph type="dt" sz="half" idx="11"/>
          </p:nvPr>
        </p:nvSpPr>
        <p:spPr/>
        <p:txBody>
          <a:bodyPr/>
          <a:lstStyle/>
          <a:p>
            <a:fld id="{ADBBFDD9-10FC-42D0-B085-ED7D8CF5B846}" type="datetime1">
              <a:rPr lang="en-US" smtClean="0"/>
              <a:t>5/21/2021</a:t>
            </a:fld>
            <a:endParaRPr lang="en-US" dirty="0"/>
          </a:p>
        </p:txBody>
      </p:sp>
      <p:sp>
        <p:nvSpPr>
          <p:cNvPr id="9" name="Fußzeilenplatzhalter 8"/>
          <p:cNvSpPr>
            <a:spLocks noGrp="1"/>
          </p:cNvSpPr>
          <p:nvPr>
            <p:ph type="ftr" sz="quarter" idx="12"/>
          </p:nvPr>
        </p:nvSpPr>
        <p:spPr/>
        <p:txBody>
          <a:bodyPr/>
          <a:lstStyle/>
          <a:p>
            <a:r>
              <a:rPr lang="en-US"/>
              <a:t>STRATEGY AND ORGANIZATION</a:t>
            </a:r>
            <a:endParaRPr lang="en-US" dirty="0"/>
          </a:p>
        </p:txBody>
      </p:sp>
      <p:sp>
        <p:nvSpPr>
          <p:cNvPr id="10" name="Foliennummernplatzhalter 9"/>
          <p:cNvSpPr>
            <a:spLocks noGrp="1"/>
          </p:cNvSpPr>
          <p:nvPr>
            <p:ph type="sldNum" sz="quarter" idx="13"/>
          </p:nvPr>
        </p:nvSpPr>
        <p:spPr/>
        <p:txBody>
          <a:bodyPr/>
          <a:lstStyle/>
          <a:p>
            <a:r>
              <a:rPr lang="en-US" dirty="0"/>
              <a:t>SEITE </a:t>
            </a:r>
            <a:fld id="{BE3DC40E-DBBE-4E2D-9EEC-FBF0DA0E9179}" type="slidenum">
              <a:rPr lang="en-US" smtClean="0"/>
              <a:t>‹Nr.›</a:t>
            </a:fld>
            <a:endParaRPr lang="en-US" dirty="0"/>
          </a:p>
        </p:txBody>
      </p:sp>
      <p:pic>
        <p:nvPicPr>
          <p:cNvPr id="12" name="Grafik 1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103809" y="5348625"/>
            <a:ext cx="980065" cy="301262"/>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56A3FCC5-1509-445E-BE36-5F597590EDBB}"/>
              </a:ext>
            </a:extLst>
          </p:cNvPr>
          <p:cNvGrpSpPr/>
          <p:nvPr userDrawn="1"/>
        </p:nvGrpSpPr>
        <p:grpSpPr>
          <a:xfrm>
            <a:off x="287338" y="603319"/>
            <a:ext cx="8552850" cy="1731679"/>
            <a:chOff x="287338" y="603319"/>
            <a:chExt cx="8552850" cy="1731679"/>
          </a:xfrm>
        </p:grpSpPr>
        <p:sp>
          <p:nvSpPr>
            <p:cNvPr id="13" name="Rechteck 12"/>
            <p:cNvSpPr/>
            <p:nvPr userDrawn="1"/>
          </p:nvSpPr>
          <p:spPr>
            <a:xfrm>
              <a:off x="6192000" y="603319"/>
              <a:ext cx="2648188" cy="1731679"/>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eaLnBrk="1"/>
              <a:endParaRPr lang="en-US" dirty="0"/>
            </a:p>
          </p:txBody>
        </p:sp>
        <p:sp>
          <p:nvSpPr>
            <p:cNvPr id="15" name="Rechteck 14"/>
            <p:cNvSpPr/>
            <p:nvPr userDrawn="1"/>
          </p:nvSpPr>
          <p:spPr bwMode="blackWhite">
            <a:xfrm>
              <a:off x="287338" y="603319"/>
              <a:ext cx="5904662" cy="1731679"/>
            </a:xfrm>
            <a:prstGeom prst="rect">
              <a:avLst/>
            </a:prstGeom>
            <a:solidFill>
              <a:schemeClr val="accent2">
                <a:alpha val="89804"/>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eaLnBrk="1"/>
              <a:endParaRPr lang="en-US" dirty="0"/>
            </a:p>
          </p:txBody>
        </p:sp>
      </p:grpSp>
      <p:sp>
        <p:nvSpPr>
          <p:cNvPr id="2" name="Titel 1"/>
          <p:cNvSpPr>
            <a:spLocks noGrp="1"/>
          </p:cNvSpPr>
          <p:nvPr userDrawn="1">
            <p:ph type="ctrTitle" hasCustomPrompt="1"/>
          </p:nvPr>
        </p:nvSpPr>
        <p:spPr bwMode="black">
          <a:xfrm>
            <a:off x="605408" y="1296154"/>
            <a:ext cx="5466982"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US" dirty="0" err="1"/>
              <a:t>Einzeiligen</a:t>
            </a:r>
            <a:r>
              <a:rPr lang="en-US" dirty="0"/>
              <a:t> </a:t>
            </a:r>
            <a:r>
              <a:rPr lang="en-US" dirty="0" err="1"/>
              <a:t>Titel</a:t>
            </a:r>
            <a:r>
              <a:rPr lang="en-US" dirty="0"/>
              <a:t> </a:t>
            </a:r>
            <a:r>
              <a:rPr lang="en-US" dirty="0" err="1"/>
              <a:t>eingeben</a:t>
            </a:r>
            <a:endParaRPr lang="en-US" dirty="0"/>
          </a:p>
        </p:txBody>
      </p:sp>
      <p:sp>
        <p:nvSpPr>
          <p:cNvPr id="3" name="Untertitel 2"/>
          <p:cNvSpPr>
            <a:spLocks noGrp="1"/>
          </p:cNvSpPr>
          <p:nvPr userDrawn="1">
            <p:ph type="subTitle" idx="1" hasCustomPrompt="1"/>
          </p:nvPr>
        </p:nvSpPr>
        <p:spPr bwMode="black">
          <a:xfrm>
            <a:off x="605408" y="993080"/>
            <a:ext cx="5466982"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US" dirty="0" err="1"/>
              <a:t>Bei</a:t>
            </a:r>
            <a:r>
              <a:rPr lang="en-US" dirty="0"/>
              <a:t> </a:t>
            </a:r>
            <a:r>
              <a:rPr lang="en-US" dirty="0" err="1"/>
              <a:t>Bedarf</a:t>
            </a:r>
            <a:r>
              <a:rPr lang="en-US" dirty="0"/>
              <a:t> </a:t>
            </a:r>
            <a:r>
              <a:rPr lang="en-US" dirty="0" err="1"/>
              <a:t>Untertitel</a:t>
            </a:r>
            <a:r>
              <a:rPr lang="en-US" dirty="0"/>
              <a:t> </a:t>
            </a:r>
            <a:r>
              <a:rPr lang="en-US" dirty="0" err="1"/>
              <a:t>hier</a:t>
            </a:r>
            <a:r>
              <a:rPr lang="en-US" dirty="0"/>
              <a:t> </a:t>
            </a:r>
            <a:r>
              <a:rPr lang="en-US" dirty="0" err="1"/>
              <a:t>eingeben</a:t>
            </a:r>
            <a:endParaRPr lang="en-US" dirty="0"/>
          </a:p>
        </p:txBody>
      </p:sp>
      <p:sp>
        <p:nvSpPr>
          <p:cNvPr id="16" name="Textplatzhalter 9"/>
          <p:cNvSpPr>
            <a:spLocks noGrp="1"/>
          </p:cNvSpPr>
          <p:nvPr userDrawn="1">
            <p:ph type="body" sz="quarter" idx="11"/>
          </p:nvPr>
        </p:nvSpPr>
        <p:spPr bwMode="white">
          <a:xfrm>
            <a:off x="287338" y="2642906"/>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en-US" dirty="0" err="1"/>
              <a:t>Formatvorlagen</a:t>
            </a:r>
            <a:r>
              <a:rPr lang="en-US" dirty="0"/>
              <a:t> des </a:t>
            </a:r>
            <a:r>
              <a:rPr lang="en-US" dirty="0" err="1"/>
              <a:t>Textmasters</a:t>
            </a:r>
            <a:r>
              <a:rPr lang="en-US" dirty="0"/>
              <a:t> </a:t>
            </a:r>
            <a:r>
              <a:rPr lang="en-US" dirty="0" err="1"/>
              <a:t>bearbeiten</a:t>
            </a:r>
            <a:endParaRPr lang="en-US" dirty="0"/>
          </a:p>
        </p:txBody>
      </p:sp>
      <p:sp>
        <p:nvSpPr>
          <p:cNvPr id="12" name="Textplatzhalter 7"/>
          <p:cNvSpPr>
            <a:spLocks noGrp="1"/>
          </p:cNvSpPr>
          <p:nvPr userDrawn="1">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US" dirty="0"/>
              <a:t>Stand: </a:t>
            </a:r>
            <a:r>
              <a:rPr lang="en-US" dirty="0" err="1"/>
              <a:t>xx.xx.xxxx</a:t>
            </a:r>
            <a:endParaRPr lang="en-US" dirty="0"/>
          </a:p>
        </p:txBody>
      </p:sp>
      <p:pic>
        <p:nvPicPr>
          <p:cNvPr id="11" name="Grafik 10">
            <a:extLst>
              <a:ext uri="{FF2B5EF4-FFF2-40B4-BE49-F238E27FC236}">
                <a16:creationId xmlns:a16="http://schemas.microsoft.com/office/drawing/2014/main" id="{59234A93-CFFB-4237-9659-D02118469D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pic>
        <p:nvPicPr>
          <p:cNvPr id="14" name="Grafik 13">
            <a:extLst>
              <a:ext uri="{FF2B5EF4-FFF2-40B4-BE49-F238E27FC236}">
                <a16:creationId xmlns:a16="http://schemas.microsoft.com/office/drawing/2014/main" id="{BCE2647B-5073-4CAC-9C5E-8009FCC05365}"/>
              </a:ext>
            </a:extLst>
          </p:cNvPr>
          <p:cNvPicPr>
            <a:picLocks noChangeAspect="1"/>
          </p:cNvPicPr>
          <p:nvPr userDrawn="1"/>
        </p:nvPicPr>
        <p:blipFill>
          <a:blip r:embed="rId4"/>
          <a:stretch>
            <a:fillRect/>
          </a:stretch>
        </p:blipFill>
        <p:spPr>
          <a:xfrm>
            <a:off x="6663428" y="764656"/>
            <a:ext cx="1681059" cy="886909"/>
          </a:xfrm>
          <a:prstGeom prst="rect">
            <a:avLst/>
          </a:prstGeom>
        </p:spPr>
      </p:pic>
      <p:pic>
        <p:nvPicPr>
          <p:cNvPr id="17" name="Grafik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86604" y="1715977"/>
            <a:ext cx="1736245" cy="533705"/>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1"/>
            </p:custDataLst>
            <p:extLst>
              <p:ext uri="{D42A27DB-BD31-4B8C-83A1-F6EECF244321}">
                <p14:modId xmlns:p14="http://schemas.microsoft.com/office/powerpoint/2010/main" val="36027011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Inhaltsplatzhalter 2"/>
          <p:cNvSpPr>
            <a:spLocks noGrp="1"/>
          </p:cNvSpPr>
          <p:nvPr>
            <p:ph idx="1" hasCustomPrompt="1"/>
          </p:nvPr>
        </p:nvSpPr>
        <p:spPr>
          <a:xfrm>
            <a:off x="462019" y="1344613"/>
            <a:ext cx="7759644" cy="3853905"/>
          </a:xfrm>
        </p:spPr>
        <p:txBody>
          <a:bodyPr lIns="0" rIns="0">
            <a:normAutofit/>
          </a:bodyPr>
          <a:lstStyle>
            <a:lvl1pPr>
              <a:buClr>
                <a:schemeClr val="accent2"/>
              </a:buClr>
              <a:defRPr sz="1600">
                <a:latin typeface="Arial" panose="020B0604020202020204" pitchFamily="34" charset="0"/>
                <a:cs typeface="Arial" panose="020B0604020202020204" pitchFamily="34" charset="0"/>
              </a:defRPr>
            </a:lvl1pPr>
            <a:lvl2pPr>
              <a:buClr>
                <a:schemeClr val="accent2"/>
              </a:buClr>
              <a:defRPr sz="1500">
                <a:latin typeface="Arial" panose="020B0604020202020204" pitchFamily="34" charset="0"/>
                <a:cs typeface="Arial" panose="020B0604020202020204" pitchFamily="34" charset="0"/>
              </a:defRPr>
            </a:lvl2pPr>
            <a:lvl3pPr>
              <a:buClr>
                <a:schemeClr val="accent2"/>
              </a:buClr>
              <a:defRPr sz="1400">
                <a:latin typeface="Arial" panose="020B0604020202020204" pitchFamily="34" charset="0"/>
                <a:cs typeface="Arial" panose="020B0604020202020204" pitchFamily="34" charset="0"/>
              </a:defRPr>
            </a:lvl3pPr>
            <a:lvl4pPr>
              <a:buClr>
                <a:schemeClr val="accent2"/>
              </a:buClr>
              <a:defRPr sz="1200">
                <a:latin typeface="Arial" panose="020B0604020202020204" pitchFamily="34" charset="0"/>
                <a:cs typeface="Arial" panose="020B0604020202020204" pitchFamily="34" charset="0"/>
              </a:defRPr>
            </a:lvl4pPr>
            <a:lvl5pPr>
              <a:buClr>
                <a:schemeClr val="accent2"/>
              </a:buClr>
              <a:defRPr sz="1200">
                <a:latin typeface="Arial" panose="020B0604020202020204" pitchFamily="34" charset="0"/>
                <a:cs typeface="Arial" panose="020B0604020202020204" pitchFamily="34" charset="0"/>
              </a:defRPr>
            </a:lvl5pPr>
          </a:lstStyle>
          <a:p>
            <a:pPr lvl="0"/>
            <a:r>
              <a:rPr lang="en-US" dirty="0" err="1"/>
              <a:t>Textmasterformat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4" name="Datumsplatzhalter 3"/>
          <p:cNvSpPr>
            <a:spLocks noGrp="1"/>
          </p:cNvSpPr>
          <p:nvPr>
            <p:ph type="dt" sz="half" idx="10"/>
          </p:nvPr>
        </p:nvSpPr>
        <p:spPr/>
        <p:txBody>
          <a:bodyPr/>
          <a:lstStyle/>
          <a:p>
            <a:fld id="{43AE7722-6655-42C2-BD4B-054436738F6E}" type="datetime1">
              <a:rPr lang="en-US" smtClean="0"/>
              <a:t>5/21/2021</a:t>
            </a:fld>
            <a:endParaRPr lang="en-US" dirty="0"/>
          </a:p>
        </p:txBody>
      </p:sp>
      <p:sp>
        <p:nvSpPr>
          <p:cNvPr id="8" name="Fußzeilenplatzhalter 7"/>
          <p:cNvSpPr>
            <a:spLocks noGrp="1"/>
          </p:cNvSpPr>
          <p:nvPr>
            <p:ph type="ftr" sz="quarter" idx="11"/>
          </p:nvPr>
        </p:nvSpPr>
        <p:spPr/>
        <p:txBody>
          <a:bodyPr/>
          <a:lstStyle/>
          <a:p>
            <a:r>
              <a:rPr lang="en-US"/>
              <a:t>STRATEGY AND ORGANIZATION</a:t>
            </a:r>
            <a:endParaRPr lang="en-US" dirty="0"/>
          </a:p>
        </p:txBody>
      </p:sp>
      <p:sp>
        <p:nvSpPr>
          <p:cNvPr id="9" name="Foliennummernplatzhalter 8"/>
          <p:cNvSpPr>
            <a:spLocks noGrp="1"/>
          </p:cNvSpPr>
          <p:nvPr>
            <p:ph type="sldNum" sz="quarter" idx="12"/>
          </p:nvPr>
        </p:nvSpPr>
        <p:spPr/>
        <p:txBody>
          <a:bodyPr/>
          <a:lstStyle/>
          <a:p>
            <a:r>
              <a:rPr lang="en-US" dirty="0"/>
              <a:t>SEITE </a:t>
            </a:r>
            <a:fld id="{BE3DC40E-DBBE-4E2D-9EEC-FBF0DA0E9179}" type="slidenum">
              <a:rPr lang="en-US" smtClean="0"/>
              <a:t>‹Nr.›</a:t>
            </a:fld>
            <a:endParaRPr lang="en-US" dirty="0"/>
          </a:p>
        </p:txBody>
      </p:sp>
      <p:sp>
        <p:nvSpPr>
          <p:cNvPr id="2" name="Titel 1"/>
          <p:cNvSpPr>
            <a:spLocks noGrp="1"/>
          </p:cNvSpPr>
          <p:nvPr>
            <p:ph type="title"/>
          </p:nvPr>
        </p:nvSpPr>
        <p:spPr/>
        <p:txBody>
          <a:body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pic>
        <p:nvPicPr>
          <p:cNvPr id="10" name="Grafik 9"/>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03809" y="5348625"/>
            <a:ext cx="980065" cy="301262"/>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grpSp>
        <p:nvGrpSpPr>
          <p:cNvPr id="12" name="Gruppieren 11"/>
          <p:cNvGrpSpPr/>
          <p:nvPr userDrawn="1"/>
        </p:nvGrpSpPr>
        <p:grpSpPr>
          <a:xfrm>
            <a:off x="287338" y="603319"/>
            <a:ext cx="8552850" cy="2037600"/>
            <a:chOff x="287338" y="603319"/>
            <a:chExt cx="8552850" cy="2037600"/>
          </a:xfrm>
        </p:grpSpPr>
        <p:sp>
          <p:nvSpPr>
            <p:cNvPr id="16" name="Rechteck 15"/>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eaLnBrk="1"/>
              <a:endParaRPr lang="en-US"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eaLnBrk="1"/>
              <a:endParaRPr lang="en-US" dirty="0"/>
            </a:p>
          </p:txBody>
        </p:sp>
      </p:grpSp>
      <p:sp>
        <p:nvSpPr>
          <p:cNvPr id="14"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en-US" dirty="0" err="1"/>
              <a:t>Formatvorlagen</a:t>
            </a:r>
            <a:r>
              <a:rPr lang="en-US" dirty="0"/>
              <a:t> des </a:t>
            </a:r>
            <a:r>
              <a:rPr lang="en-US" dirty="0" err="1"/>
              <a:t>Textmasters</a:t>
            </a:r>
            <a:r>
              <a:rPr lang="en-US" dirty="0"/>
              <a:t> </a:t>
            </a:r>
            <a:r>
              <a:rPr lang="en-US" dirty="0" err="1"/>
              <a:t>bearbeiten</a:t>
            </a:r>
            <a:endParaRPr lang="en-US" dirty="0"/>
          </a:p>
        </p:txBody>
      </p:sp>
      <p:sp>
        <p:nvSpPr>
          <p:cNvPr id="10"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US" dirty="0"/>
              <a:t>Stand: </a:t>
            </a:r>
            <a:r>
              <a:rPr lang="en-US" dirty="0" err="1"/>
              <a:t>xx.xx.xxxx</a:t>
            </a:r>
            <a:endParaRPr lang="en-US" dirty="0"/>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US" dirty="0"/>
              <a:t>Maximal </a:t>
            </a:r>
            <a:r>
              <a:rPr lang="en-US" dirty="0" err="1"/>
              <a:t>zweizeiligen</a:t>
            </a:r>
            <a:r>
              <a:rPr lang="en-US" dirty="0"/>
              <a:t> </a:t>
            </a:r>
            <a:br>
              <a:rPr lang="en-US" dirty="0"/>
            </a:br>
            <a:r>
              <a:rPr lang="en-US" dirty="0" err="1"/>
              <a:t>Titel</a:t>
            </a:r>
            <a:r>
              <a:rPr lang="en-US" dirty="0"/>
              <a:t> </a:t>
            </a:r>
            <a:r>
              <a:rPr lang="en-US" dirty="0" err="1"/>
              <a:t>eingeben</a:t>
            </a:r>
            <a:endParaRPr lang="en-US" dirty="0"/>
          </a:p>
        </p:txBody>
      </p:sp>
      <p:sp>
        <p:nvSpPr>
          <p:cNvPr id="15"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US" dirty="0" err="1"/>
              <a:t>Bei</a:t>
            </a:r>
            <a:r>
              <a:rPr lang="en-US" dirty="0"/>
              <a:t> </a:t>
            </a:r>
            <a:r>
              <a:rPr lang="en-US" dirty="0" err="1"/>
              <a:t>Bedarf</a:t>
            </a:r>
            <a:r>
              <a:rPr lang="en-US" dirty="0"/>
              <a:t> </a:t>
            </a:r>
            <a:r>
              <a:rPr lang="en-US" dirty="0" err="1"/>
              <a:t>Untertitel</a:t>
            </a:r>
            <a:r>
              <a:rPr lang="en-US" dirty="0"/>
              <a:t> </a:t>
            </a:r>
            <a:r>
              <a:rPr lang="en-US" dirty="0" err="1"/>
              <a:t>hier</a:t>
            </a:r>
            <a:r>
              <a:rPr lang="en-US" dirty="0"/>
              <a:t> </a:t>
            </a:r>
            <a:r>
              <a:rPr lang="en-US" dirty="0" err="1"/>
              <a:t>eingeben</a:t>
            </a:r>
            <a:endParaRPr lang="en-US" dirty="0"/>
          </a:p>
        </p:txBody>
      </p:sp>
      <p:pic>
        <p:nvPicPr>
          <p:cNvPr id="11" name="Grafik 10">
            <a:extLst>
              <a:ext uri="{FF2B5EF4-FFF2-40B4-BE49-F238E27FC236}">
                <a16:creationId xmlns:a16="http://schemas.microsoft.com/office/drawing/2014/main" id="{7CB48493-A0F2-468C-986D-2A150B5DEF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17341" y="5129960"/>
            <a:ext cx="1831485" cy="317581"/>
          </a:xfrm>
          <a:prstGeom prst="rect">
            <a:avLst/>
          </a:prstGeom>
        </p:spPr>
      </p:pic>
      <p:pic>
        <p:nvPicPr>
          <p:cNvPr id="19" name="Grafik 18">
            <a:extLst>
              <a:ext uri="{FF2B5EF4-FFF2-40B4-BE49-F238E27FC236}">
                <a16:creationId xmlns:a16="http://schemas.microsoft.com/office/drawing/2014/main" id="{BCE2647B-5073-4CAC-9C5E-8009FCC05365}"/>
              </a:ext>
            </a:extLst>
          </p:cNvPr>
          <p:cNvPicPr>
            <a:picLocks noChangeAspect="1"/>
          </p:cNvPicPr>
          <p:nvPr userDrawn="1"/>
        </p:nvPicPr>
        <p:blipFill>
          <a:blip r:embed="rId3"/>
          <a:stretch>
            <a:fillRect/>
          </a:stretch>
        </p:blipFill>
        <p:spPr>
          <a:xfrm>
            <a:off x="6579375" y="799510"/>
            <a:ext cx="1849165" cy="975600"/>
          </a:xfrm>
          <a:prstGeom prst="rect">
            <a:avLst/>
          </a:prstGeom>
        </p:spPr>
      </p:pic>
      <p:pic>
        <p:nvPicPr>
          <p:cNvPr id="20" name="Grafik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99791" y="1919691"/>
            <a:ext cx="1909870" cy="587076"/>
          </a:xfrm>
          <a:prstGeom prst="rect">
            <a:avLst/>
          </a:prstGeom>
        </p:spPr>
      </p:pic>
    </p:spTree>
    <p:extLst>
      <p:ext uri="{BB962C8B-B14F-4D97-AF65-F5344CB8AC3E}">
        <p14:creationId xmlns:p14="http://schemas.microsoft.com/office/powerpoint/2010/main" val="154679611"/>
      </p:ext>
    </p:extLst>
  </p:cSld>
  <p:clrMapOvr>
    <a:masterClrMapping/>
  </p:clrMapOvr>
  <p:transition>
    <p:fade/>
  </p:transition>
  <p:extLst>
    <p:ext uri="{DCECCB84-F9BA-43D5-87BE-67443E8EF086}">
      <p15:sldGuideLst xmlns:p15="http://schemas.microsoft.com/office/powerpoint/2012/main">
        <p15:guide id="1" pos="413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eaLnBrk="1"/>
              <a:endParaRPr lang="en-US"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eaLnBrk="1"/>
              <a:endParaRPr lang="en-US"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US" dirty="0" err="1"/>
              <a:t>Einzeiligen</a:t>
            </a:r>
            <a:r>
              <a:rPr lang="en-US" dirty="0"/>
              <a:t> </a:t>
            </a:r>
            <a:r>
              <a:rPr lang="en-US" dirty="0" err="1"/>
              <a:t>Titel</a:t>
            </a:r>
            <a:r>
              <a:rPr lang="en-US" dirty="0"/>
              <a:t> </a:t>
            </a:r>
            <a:r>
              <a:rPr lang="en-US" dirty="0" err="1"/>
              <a:t>eingeben</a:t>
            </a:r>
            <a:endParaRPr lang="en-US" dirty="0"/>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US" dirty="0" err="1"/>
              <a:t>Bei</a:t>
            </a:r>
            <a:r>
              <a:rPr lang="en-US" dirty="0"/>
              <a:t> </a:t>
            </a:r>
            <a:r>
              <a:rPr lang="en-US" dirty="0" err="1"/>
              <a:t>Bedarf</a:t>
            </a:r>
            <a:r>
              <a:rPr lang="en-US" dirty="0"/>
              <a:t> </a:t>
            </a:r>
            <a:r>
              <a:rPr lang="en-US" dirty="0" err="1"/>
              <a:t>Untertitel</a:t>
            </a:r>
            <a:r>
              <a:rPr lang="en-US" dirty="0"/>
              <a:t> </a:t>
            </a:r>
            <a:r>
              <a:rPr lang="en-US" dirty="0" err="1"/>
              <a:t>hier</a:t>
            </a:r>
            <a:r>
              <a:rPr lang="en-US" dirty="0"/>
              <a:t> </a:t>
            </a:r>
            <a:r>
              <a:rPr lang="en-US" dirty="0" err="1"/>
              <a:t>eingeben</a:t>
            </a:r>
            <a:endParaRPr lang="en-US" dirty="0"/>
          </a:p>
        </p:txBody>
      </p:sp>
      <p:sp>
        <p:nvSpPr>
          <p:cNvPr id="14"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en-US" dirty="0" err="1"/>
              <a:t>Formatvorlagen</a:t>
            </a:r>
            <a:r>
              <a:rPr lang="en-US" dirty="0"/>
              <a:t> des </a:t>
            </a:r>
            <a:r>
              <a:rPr lang="en-US" dirty="0" err="1"/>
              <a:t>Textmasters</a:t>
            </a:r>
            <a:r>
              <a:rPr lang="en-US" dirty="0"/>
              <a:t> </a:t>
            </a:r>
            <a:r>
              <a:rPr lang="en-US" dirty="0" err="1"/>
              <a:t>bearbeiten</a:t>
            </a:r>
            <a:endParaRPr lang="en-US" dirty="0"/>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US" dirty="0"/>
              <a:t>Stand: </a:t>
            </a:r>
            <a:r>
              <a:rPr lang="en-US" dirty="0" err="1"/>
              <a:t>xx.xx.xxxx</a:t>
            </a:r>
            <a:endParaRPr lang="en-US" dirty="0"/>
          </a:p>
        </p:txBody>
      </p:sp>
      <p:pic>
        <p:nvPicPr>
          <p:cNvPr id="11" name="Grafik 10">
            <a:extLst>
              <a:ext uri="{FF2B5EF4-FFF2-40B4-BE49-F238E27FC236}">
                <a16:creationId xmlns:a16="http://schemas.microsoft.com/office/drawing/2014/main" id="{003EC835-F8EC-46FF-A7D8-2C72534AF7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17341" y="5129960"/>
            <a:ext cx="1831485" cy="317581"/>
          </a:xfrm>
          <a:prstGeom prst="rect">
            <a:avLst/>
          </a:prstGeom>
        </p:spPr>
      </p:pic>
      <p:pic>
        <p:nvPicPr>
          <p:cNvPr id="20" name="Grafik 19">
            <a:extLst>
              <a:ext uri="{FF2B5EF4-FFF2-40B4-BE49-F238E27FC236}">
                <a16:creationId xmlns:a16="http://schemas.microsoft.com/office/drawing/2014/main" id="{BCE2647B-5073-4CAC-9C5E-8009FCC05365}"/>
              </a:ext>
            </a:extLst>
          </p:cNvPr>
          <p:cNvPicPr>
            <a:picLocks noChangeAspect="1"/>
          </p:cNvPicPr>
          <p:nvPr userDrawn="1"/>
        </p:nvPicPr>
        <p:blipFill>
          <a:blip r:embed="rId3"/>
          <a:stretch>
            <a:fillRect/>
          </a:stretch>
        </p:blipFill>
        <p:spPr>
          <a:xfrm>
            <a:off x="6663428" y="764656"/>
            <a:ext cx="1681059" cy="886909"/>
          </a:xfrm>
          <a:prstGeom prst="rect">
            <a:avLst/>
          </a:prstGeom>
        </p:spPr>
      </p:pic>
      <p:pic>
        <p:nvPicPr>
          <p:cNvPr id="21" name="Grafik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86604" y="1715977"/>
            <a:ext cx="1736245" cy="533705"/>
          </a:xfrm>
          <a:prstGeom prst="rect">
            <a:avLst/>
          </a:prstGeom>
        </p:spPr>
      </p:pic>
    </p:spTree>
    <p:extLst>
      <p:ext uri="{BB962C8B-B14F-4D97-AF65-F5344CB8AC3E}">
        <p14:creationId xmlns:p14="http://schemas.microsoft.com/office/powerpoint/2010/main" val="19192680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uppieren 18"/>
          <p:cNvGrpSpPr/>
          <p:nvPr userDrawn="1"/>
        </p:nvGrpSpPr>
        <p:grpSpPr>
          <a:xfrm>
            <a:off x="287338" y="603319"/>
            <a:ext cx="8552850" cy="2037600"/>
            <a:chOff x="287338" y="603319"/>
            <a:chExt cx="8552850" cy="2037600"/>
          </a:xfrm>
        </p:grpSpPr>
        <p:sp>
          <p:nvSpPr>
            <p:cNvPr id="21" name="Rechteck 20"/>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eaLnBrk="1"/>
              <a:endParaRPr lang="en-US" dirty="0"/>
            </a:p>
          </p:txBody>
        </p:sp>
        <p:sp>
          <p:nvSpPr>
            <p:cNvPr id="22" name="Rechteck 21"/>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eaLnBrk="1"/>
              <a:endParaRPr lang="en-US" dirty="0"/>
            </a:p>
          </p:txBody>
        </p:sp>
      </p:gr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en-US" dirty="0" err="1"/>
              <a:t>Formatvorlagen</a:t>
            </a:r>
            <a:r>
              <a:rPr lang="en-US" dirty="0"/>
              <a:t> des </a:t>
            </a:r>
            <a:r>
              <a:rPr lang="en-US" dirty="0" err="1"/>
              <a:t>Textmasters</a:t>
            </a:r>
            <a:r>
              <a:rPr lang="en-US" dirty="0"/>
              <a:t> </a:t>
            </a:r>
            <a:r>
              <a:rPr lang="en-US" dirty="0" err="1"/>
              <a:t>bearbeiten</a:t>
            </a:r>
            <a:endParaRPr lang="en-US" dirty="0"/>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US" dirty="0"/>
              <a:t>Stand: </a:t>
            </a:r>
            <a:r>
              <a:rPr lang="en-US" dirty="0" err="1"/>
              <a:t>xx.xx.xxxx</a:t>
            </a:r>
            <a:endParaRPr lang="en-US" dirty="0"/>
          </a:p>
        </p:txBody>
      </p:sp>
      <p:sp>
        <p:nvSpPr>
          <p:cNvPr id="16"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US" dirty="0"/>
              <a:t>Maximal </a:t>
            </a:r>
            <a:r>
              <a:rPr lang="en-US" dirty="0" err="1"/>
              <a:t>zweizeiligen</a:t>
            </a:r>
            <a:r>
              <a:rPr lang="en-US" dirty="0"/>
              <a:t> </a:t>
            </a:r>
            <a:br>
              <a:rPr lang="en-US" dirty="0"/>
            </a:br>
            <a:r>
              <a:rPr lang="en-US" dirty="0" err="1"/>
              <a:t>Titel</a:t>
            </a:r>
            <a:r>
              <a:rPr lang="en-US" dirty="0"/>
              <a:t> </a:t>
            </a:r>
            <a:r>
              <a:rPr lang="en-US" dirty="0" err="1"/>
              <a:t>eingeben</a:t>
            </a:r>
            <a:endParaRPr lang="en-US" dirty="0"/>
          </a:p>
        </p:txBody>
      </p:sp>
      <p:sp>
        <p:nvSpPr>
          <p:cNvPr id="17"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US" dirty="0" err="1"/>
              <a:t>Bei</a:t>
            </a:r>
            <a:r>
              <a:rPr lang="en-US" dirty="0"/>
              <a:t> </a:t>
            </a:r>
            <a:r>
              <a:rPr lang="en-US" dirty="0" err="1"/>
              <a:t>Bedarf</a:t>
            </a:r>
            <a:r>
              <a:rPr lang="en-US" dirty="0"/>
              <a:t> </a:t>
            </a:r>
            <a:r>
              <a:rPr lang="en-US" dirty="0" err="1"/>
              <a:t>Untertitel</a:t>
            </a:r>
            <a:r>
              <a:rPr lang="en-US" dirty="0"/>
              <a:t> </a:t>
            </a:r>
            <a:r>
              <a:rPr lang="en-US" dirty="0" err="1"/>
              <a:t>hier</a:t>
            </a:r>
            <a:r>
              <a:rPr lang="en-US" dirty="0"/>
              <a:t> </a:t>
            </a:r>
            <a:r>
              <a:rPr lang="en-US" dirty="0" err="1"/>
              <a:t>eingeben</a:t>
            </a:r>
            <a:endParaRPr lang="en-US" dirty="0"/>
          </a:p>
        </p:txBody>
      </p:sp>
      <p:pic>
        <p:nvPicPr>
          <p:cNvPr id="11" name="Grafik 10">
            <a:extLst>
              <a:ext uri="{FF2B5EF4-FFF2-40B4-BE49-F238E27FC236}">
                <a16:creationId xmlns:a16="http://schemas.microsoft.com/office/drawing/2014/main" id="{E92C9326-2A46-4857-9E76-0DB2F283D6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5113" y="5129960"/>
            <a:ext cx="1835942" cy="317580"/>
          </a:xfrm>
          <a:prstGeom prst="rect">
            <a:avLst/>
          </a:prstGeom>
        </p:spPr>
      </p:pic>
      <p:pic>
        <p:nvPicPr>
          <p:cNvPr id="13" name="Grafik 12">
            <a:extLst>
              <a:ext uri="{FF2B5EF4-FFF2-40B4-BE49-F238E27FC236}">
                <a16:creationId xmlns:a16="http://schemas.microsoft.com/office/drawing/2014/main" id="{BCE2647B-5073-4CAC-9C5E-8009FCC05365}"/>
              </a:ext>
            </a:extLst>
          </p:cNvPr>
          <p:cNvPicPr>
            <a:picLocks noChangeAspect="1"/>
          </p:cNvPicPr>
          <p:nvPr userDrawn="1"/>
        </p:nvPicPr>
        <p:blipFill>
          <a:blip r:embed="rId4"/>
          <a:stretch>
            <a:fillRect/>
          </a:stretch>
        </p:blipFill>
        <p:spPr>
          <a:xfrm>
            <a:off x="6579375" y="799510"/>
            <a:ext cx="1849165" cy="975600"/>
          </a:xfrm>
          <a:prstGeom prst="rect">
            <a:avLst/>
          </a:prstGeom>
        </p:spPr>
      </p:pic>
      <p:pic>
        <p:nvPicPr>
          <p:cNvPr id="15" name="Grafik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99791" y="1919691"/>
            <a:ext cx="1909870" cy="587076"/>
          </a:xfrm>
          <a:prstGeom prst="rect">
            <a:avLst/>
          </a:prstGeom>
        </p:spPr>
      </p:pic>
    </p:spTree>
    <p:extLst>
      <p:ext uri="{BB962C8B-B14F-4D97-AF65-F5344CB8AC3E}">
        <p14:creationId xmlns:p14="http://schemas.microsoft.com/office/powerpoint/2010/main" val="30420781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Bild 2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eaLnBrk="1"/>
              <a:endParaRPr lang="en-US" dirty="0"/>
            </a:p>
          </p:txBody>
        </p:sp>
        <p:sp>
          <p:nvSpPr>
            <p:cNvPr id="17" name="Rechteck 1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eaLnBrk="1"/>
              <a:endParaRPr lang="en-US"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US" dirty="0" err="1"/>
              <a:t>Einzeiligen</a:t>
            </a:r>
            <a:r>
              <a:rPr lang="en-US" dirty="0"/>
              <a:t> </a:t>
            </a:r>
            <a:r>
              <a:rPr lang="en-US" dirty="0" err="1"/>
              <a:t>Titel</a:t>
            </a:r>
            <a:r>
              <a:rPr lang="en-US" dirty="0"/>
              <a:t> </a:t>
            </a:r>
            <a:r>
              <a:rPr lang="en-US" dirty="0" err="1"/>
              <a:t>eingeben</a:t>
            </a:r>
            <a:endParaRPr lang="en-US" dirty="0"/>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US" dirty="0" err="1"/>
              <a:t>Bei</a:t>
            </a:r>
            <a:r>
              <a:rPr lang="en-US" dirty="0"/>
              <a:t> </a:t>
            </a:r>
            <a:r>
              <a:rPr lang="en-US" dirty="0" err="1"/>
              <a:t>Bedarf</a:t>
            </a:r>
            <a:r>
              <a:rPr lang="en-US" dirty="0"/>
              <a:t> </a:t>
            </a:r>
            <a:r>
              <a:rPr lang="en-US" dirty="0" err="1"/>
              <a:t>Untertitel</a:t>
            </a:r>
            <a:r>
              <a:rPr lang="en-US" dirty="0"/>
              <a:t> </a:t>
            </a:r>
            <a:r>
              <a:rPr lang="en-US" dirty="0" err="1"/>
              <a:t>hier</a:t>
            </a:r>
            <a:r>
              <a:rPr lang="en-US" dirty="0"/>
              <a:t> </a:t>
            </a:r>
            <a:r>
              <a:rPr lang="en-US" dirty="0" err="1"/>
              <a:t>eingeben</a:t>
            </a:r>
            <a:endParaRPr lang="en-US" dirty="0"/>
          </a:p>
        </p:txBody>
      </p:sp>
      <p:sp>
        <p:nvSpPr>
          <p:cNvPr id="16"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en-US" dirty="0" err="1"/>
              <a:t>Formatvorlagen</a:t>
            </a:r>
            <a:r>
              <a:rPr lang="en-US" dirty="0"/>
              <a:t> des </a:t>
            </a:r>
            <a:r>
              <a:rPr lang="en-US" dirty="0" err="1"/>
              <a:t>Textmasters</a:t>
            </a:r>
            <a:r>
              <a:rPr lang="en-US" dirty="0"/>
              <a:t> </a:t>
            </a:r>
            <a:r>
              <a:rPr lang="en-US" dirty="0" err="1"/>
              <a:t>bearbeiten</a:t>
            </a:r>
            <a:endParaRPr lang="en-US" dirty="0"/>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US" dirty="0"/>
              <a:t>Stand: </a:t>
            </a:r>
            <a:r>
              <a:rPr lang="en-US" dirty="0" err="1"/>
              <a:t>xx.xx.xxxx</a:t>
            </a:r>
            <a:endParaRPr lang="en-US" dirty="0"/>
          </a:p>
        </p:txBody>
      </p:sp>
      <p:pic>
        <p:nvPicPr>
          <p:cNvPr id="18" name="Grafik 17">
            <a:extLst>
              <a:ext uri="{FF2B5EF4-FFF2-40B4-BE49-F238E27FC236}">
                <a16:creationId xmlns:a16="http://schemas.microsoft.com/office/drawing/2014/main" id="{D71C56E8-CA3B-4481-B593-3FAEA5B893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5113" y="5129960"/>
            <a:ext cx="1835942" cy="317580"/>
          </a:xfrm>
          <a:prstGeom prst="rect">
            <a:avLst/>
          </a:prstGeom>
        </p:spPr>
      </p:pic>
      <p:pic>
        <p:nvPicPr>
          <p:cNvPr id="20" name="Grafik 19">
            <a:extLst>
              <a:ext uri="{FF2B5EF4-FFF2-40B4-BE49-F238E27FC236}">
                <a16:creationId xmlns:a16="http://schemas.microsoft.com/office/drawing/2014/main" id="{BCE2647B-5073-4CAC-9C5E-8009FCC05365}"/>
              </a:ext>
            </a:extLst>
          </p:cNvPr>
          <p:cNvPicPr>
            <a:picLocks noChangeAspect="1"/>
          </p:cNvPicPr>
          <p:nvPr userDrawn="1"/>
        </p:nvPicPr>
        <p:blipFill>
          <a:blip r:embed="rId4"/>
          <a:stretch>
            <a:fillRect/>
          </a:stretch>
        </p:blipFill>
        <p:spPr>
          <a:xfrm>
            <a:off x="6663428" y="764656"/>
            <a:ext cx="1681059" cy="886909"/>
          </a:xfrm>
          <a:prstGeom prst="rect">
            <a:avLst/>
          </a:prstGeom>
        </p:spPr>
      </p:pic>
      <p:pic>
        <p:nvPicPr>
          <p:cNvPr id="21" name="Grafik 2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86604" y="1715977"/>
            <a:ext cx="1736245" cy="533705"/>
          </a:xfrm>
          <a:prstGeom prst="rect">
            <a:avLst/>
          </a:prstGeom>
        </p:spPr>
      </p:pic>
    </p:spTree>
    <p:extLst>
      <p:ext uri="{BB962C8B-B14F-4D97-AF65-F5344CB8AC3E}">
        <p14:creationId xmlns:p14="http://schemas.microsoft.com/office/powerpoint/2010/main" val="14416668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uppieren 15"/>
          <p:cNvGrpSpPr/>
          <p:nvPr userDrawn="1"/>
        </p:nvGrpSpPr>
        <p:grpSpPr>
          <a:xfrm>
            <a:off x="287338" y="603319"/>
            <a:ext cx="8552850" cy="2037600"/>
            <a:chOff x="287338" y="603319"/>
            <a:chExt cx="8552850" cy="2037600"/>
          </a:xfrm>
        </p:grpSpPr>
        <p:sp>
          <p:nvSpPr>
            <p:cNvPr id="17" name="Rechteck 16"/>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eaLnBrk="1"/>
              <a:endParaRPr lang="en-US" dirty="0"/>
            </a:p>
          </p:txBody>
        </p:sp>
        <p:sp>
          <p:nvSpPr>
            <p:cNvPr id="18" name="Rechteck 17"/>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eaLnBrk="1"/>
              <a:endParaRPr lang="en-US" dirty="0"/>
            </a:p>
          </p:txBody>
        </p:sp>
      </p:gr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en-US" dirty="0" err="1"/>
              <a:t>Formatvorlagen</a:t>
            </a:r>
            <a:r>
              <a:rPr lang="en-US" dirty="0"/>
              <a:t> des </a:t>
            </a:r>
            <a:r>
              <a:rPr lang="en-US" dirty="0" err="1"/>
              <a:t>Textmasters</a:t>
            </a:r>
            <a:r>
              <a:rPr lang="en-US" dirty="0"/>
              <a:t> </a:t>
            </a:r>
            <a:r>
              <a:rPr lang="en-US" dirty="0" err="1"/>
              <a:t>bearbeiten</a:t>
            </a:r>
            <a:endParaRPr lang="en-US" dirty="0"/>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US" dirty="0"/>
              <a:t>Stand: </a:t>
            </a:r>
            <a:r>
              <a:rPr lang="en-US" dirty="0" err="1"/>
              <a:t>xx.xx.xxxx</a:t>
            </a:r>
            <a:endParaRPr lang="en-US" dirty="0"/>
          </a:p>
        </p:txBody>
      </p:sp>
      <p:sp>
        <p:nvSpPr>
          <p:cNvPr id="12"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US" dirty="0"/>
              <a:t>Maximal </a:t>
            </a:r>
            <a:r>
              <a:rPr lang="en-US" dirty="0" err="1"/>
              <a:t>zweizeiligen</a:t>
            </a:r>
            <a:r>
              <a:rPr lang="en-US" dirty="0"/>
              <a:t> </a:t>
            </a:r>
            <a:br>
              <a:rPr lang="en-US" dirty="0"/>
            </a:br>
            <a:r>
              <a:rPr lang="en-US" dirty="0" err="1"/>
              <a:t>Titel</a:t>
            </a:r>
            <a:r>
              <a:rPr lang="en-US" dirty="0"/>
              <a:t> </a:t>
            </a:r>
            <a:r>
              <a:rPr lang="en-US" dirty="0" err="1"/>
              <a:t>eingeben</a:t>
            </a:r>
            <a:endParaRPr lang="en-US" dirty="0"/>
          </a:p>
        </p:txBody>
      </p:sp>
      <p:sp>
        <p:nvSpPr>
          <p:cNvPr id="13"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US" dirty="0" err="1"/>
              <a:t>Bei</a:t>
            </a:r>
            <a:r>
              <a:rPr lang="en-US" dirty="0"/>
              <a:t> </a:t>
            </a:r>
            <a:r>
              <a:rPr lang="en-US" dirty="0" err="1"/>
              <a:t>Bedarf</a:t>
            </a:r>
            <a:r>
              <a:rPr lang="en-US" dirty="0"/>
              <a:t> </a:t>
            </a:r>
            <a:r>
              <a:rPr lang="en-US" dirty="0" err="1"/>
              <a:t>Untertitel</a:t>
            </a:r>
            <a:r>
              <a:rPr lang="en-US" dirty="0"/>
              <a:t> </a:t>
            </a:r>
            <a:r>
              <a:rPr lang="en-US" dirty="0" err="1"/>
              <a:t>hier</a:t>
            </a:r>
            <a:r>
              <a:rPr lang="en-US" dirty="0"/>
              <a:t> </a:t>
            </a:r>
            <a:r>
              <a:rPr lang="en-US" dirty="0" err="1"/>
              <a:t>eingeben</a:t>
            </a:r>
            <a:endParaRPr lang="en-US" dirty="0"/>
          </a:p>
        </p:txBody>
      </p:sp>
      <p:pic>
        <p:nvPicPr>
          <p:cNvPr id="11" name="Grafik 10">
            <a:extLst>
              <a:ext uri="{FF2B5EF4-FFF2-40B4-BE49-F238E27FC236}">
                <a16:creationId xmlns:a16="http://schemas.microsoft.com/office/drawing/2014/main" id="{B6EC7758-8011-47AD-A756-F263091D5B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pic>
        <p:nvPicPr>
          <p:cNvPr id="19" name="Grafik 18">
            <a:extLst>
              <a:ext uri="{FF2B5EF4-FFF2-40B4-BE49-F238E27FC236}">
                <a16:creationId xmlns:a16="http://schemas.microsoft.com/office/drawing/2014/main" id="{BCE2647B-5073-4CAC-9C5E-8009FCC05365}"/>
              </a:ext>
            </a:extLst>
          </p:cNvPr>
          <p:cNvPicPr>
            <a:picLocks noChangeAspect="1"/>
          </p:cNvPicPr>
          <p:nvPr userDrawn="1"/>
        </p:nvPicPr>
        <p:blipFill>
          <a:blip r:embed="rId4"/>
          <a:stretch>
            <a:fillRect/>
          </a:stretch>
        </p:blipFill>
        <p:spPr>
          <a:xfrm>
            <a:off x="6579375" y="799510"/>
            <a:ext cx="1849165" cy="975600"/>
          </a:xfrm>
          <a:prstGeom prst="rect">
            <a:avLst/>
          </a:prstGeom>
        </p:spPr>
      </p:pic>
      <p:pic>
        <p:nvPicPr>
          <p:cNvPr id="20" name="Grafik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99791" y="1919691"/>
            <a:ext cx="1909870" cy="587076"/>
          </a:xfrm>
          <a:prstGeom prst="rect">
            <a:avLst/>
          </a:prstGeom>
        </p:spPr>
      </p:pic>
    </p:spTree>
    <p:extLst>
      <p:ext uri="{BB962C8B-B14F-4D97-AF65-F5344CB8AC3E}">
        <p14:creationId xmlns:p14="http://schemas.microsoft.com/office/powerpoint/2010/main" val="41883163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folie Bild 3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eaLnBrk="1"/>
              <a:endParaRPr lang="en-US" dirty="0"/>
            </a:p>
          </p:txBody>
        </p:sp>
        <p:sp>
          <p:nvSpPr>
            <p:cNvPr id="17" name="Rechteck 1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eaLnBrk="1"/>
              <a:endParaRPr lang="en-US"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US" dirty="0" err="1"/>
              <a:t>Einzeiligen</a:t>
            </a:r>
            <a:r>
              <a:rPr lang="en-US" dirty="0"/>
              <a:t> </a:t>
            </a:r>
            <a:r>
              <a:rPr lang="en-US" dirty="0" err="1"/>
              <a:t>Titel</a:t>
            </a:r>
            <a:r>
              <a:rPr lang="en-US" dirty="0"/>
              <a:t> </a:t>
            </a:r>
            <a:r>
              <a:rPr lang="en-US" dirty="0" err="1"/>
              <a:t>eingeben</a:t>
            </a:r>
            <a:endParaRPr lang="en-US" dirty="0"/>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US" dirty="0" err="1"/>
              <a:t>Bei</a:t>
            </a:r>
            <a:r>
              <a:rPr lang="en-US" dirty="0"/>
              <a:t> </a:t>
            </a:r>
            <a:r>
              <a:rPr lang="en-US" dirty="0" err="1"/>
              <a:t>Bedarf</a:t>
            </a:r>
            <a:r>
              <a:rPr lang="en-US" dirty="0"/>
              <a:t> </a:t>
            </a:r>
            <a:r>
              <a:rPr lang="en-US" dirty="0" err="1"/>
              <a:t>Untertitel</a:t>
            </a:r>
            <a:r>
              <a:rPr lang="en-US" dirty="0"/>
              <a:t> </a:t>
            </a:r>
            <a:r>
              <a:rPr lang="en-US" dirty="0" err="1"/>
              <a:t>hier</a:t>
            </a:r>
            <a:r>
              <a:rPr lang="en-US" dirty="0"/>
              <a:t> </a:t>
            </a:r>
            <a:r>
              <a:rPr lang="en-US" dirty="0" err="1"/>
              <a:t>eingeben</a:t>
            </a:r>
            <a:endParaRPr lang="en-US" dirty="0"/>
          </a:p>
        </p:txBody>
      </p:sp>
      <p:sp>
        <p:nvSpPr>
          <p:cNvPr id="16"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en-US" dirty="0" err="1"/>
              <a:t>Formatvorlagen</a:t>
            </a:r>
            <a:r>
              <a:rPr lang="en-US" dirty="0"/>
              <a:t> des </a:t>
            </a:r>
            <a:r>
              <a:rPr lang="en-US" dirty="0" err="1"/>
              <a:t>Textmasters</a:t>
            </a:r>
            <a:r>
              <a:rPr lang="en-US" dirty="0"/>
              <a:t> </a:t>
            </a:r>
            <a:r>
              <a:rPr lang="en-US" dirty="0" err="1"/>
              <a:t>bearbeiten</a:t>
            </a:r>
            <a:endParaRPr lang="en-US" dirty="0"/>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US" dirty="0"/>
              <a:t>Stand: </a:t>
            </a:r>
            <a:r>
              <a:rPr lang="en-US" dirty="0" err="1"/>
              <a:t>xx.xx.xxxx</a:t>
            </a:r>
            <a:endParaRPr lang="en-US" dirty="0"/>
          </a:p>
        </p:txBody>
      </p:sp>
      <p:pic>
        <p:nvPicPr>
          <p:cNvPr id="18" name="Grafik 17">
            <a:extLst>
              <a:ext uri="{FF2B5EF4-FFF2-40B4-BE49-F238E27FC236}">
                <a16:creationId xmlns:a16="http://schemas.microsoft.com/office/drawing/2014/main" id="{E00495DC-0F57-4304-BBFD-BB5FA5288F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pic>
        <p:nvPicPr>
          <p:cNvPr id="15" name="Grafik 14">
            <a:extLst>
              <a:ext uri="{FF2B5EF4-FFF2-40B4-BE49-F238E27FC236}">
                <a16:creationId xmlns:a16="http://schemas.microsoft.com/office/drawing/2014/main" id="{BCE2647B-5073-4CAC-9C5E-8009FCC05365}"/>
              </a:ext>
            </a:extLst>
          </p:cNvPr>
          <p:cNvPicPr>
            <a:picLocks noChangeAspect="1"/>
          </p:cNvPicPr>
          <p:nvPr userDrawn="1"/>
        </p:nvPicPr>
        <p:blipFill>
          <a:blip r:embed="rId4"/>
          <a:stretch>
            <a:fillRect/>
          </a:stretch>
        </p:blipFill>
        <p:spPr>
          <a:xfrm>
            <a:off x="6663428" y="764656"/>
            <a:ext cx="1681059" cy="886909"/>
          </a:xfrm>
          <a:prstGeom prst="rect">
            <a:avLst/>
          </a:prstGeom>
        </p:spPr>
      </p:pic>
      <p:pic>
        <p:nvPicPr>
          <p:cNvPr id="19" name="Grafik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86604" y="1715977"/>
            <a:ext cx="1736245" cy="533705"/>
          </a:xfrm>
          <a:prstGeom prst="rect">
            <a:avLst/>
          </a:prstGeom>
        </p:spPr>
      </p:pic>
    </p:spTree>
    <p:extLst>
      <p:ext uri="{BB962C8B-B14F-4D97-AF65-F5344CB8AC3E}">
        <p14:creationId xmlns:p14="http://schemas.microsoft.com/office/powerpoint/2010/main" val="3839581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7"/>
            </p:custDataLst>
            <p:extLst>
              <p:ext uri="{D42A27DB-BD31-4B8C-83A1-F6EECF244321}">
                <p14:modId xmlns:p14="http://schemas.microsoft.com/office/powerpoint/2010/main" val="26262391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18" imgW="353" imgH="353" progId="TCLayout.ActiveDocument.1">
                  <p:embed/>
                </p:oleObj>
              </mc:Choice>
              <mc:Fallback>
                <p:oleObj name="think-cell Folie" r:id="rId18" imgW="353" imgH="353"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pic>
        <p:nvPicPr>
          <p:cNvPr id="11" name="Grafik 10">
            <a:extLst>
              <a:ext uri="{FF2B5EF4-FFF2-40B4-BE49-F238E27FC236}">
                <a16:creationId xmlns:a16="http://schemas.microsoft.com/office/drawing/2014/main" id="{E3A7D816-8143-4089-A674-7FBE2F1D70EC}"/>
              </a:ext>
            </a:extLst>
          </p:cNvPr>
          <p:cNvPicPr>
            <a:picLocks noChangeAspect="1"/>
          </p:cNvPicPr>
          <p:nvPr userDrawn="1"/>
        </p:nvPicPr>
        <p:blipFill>
          <a:blip r:embed="rId20"/>
          <a:stretch>
            <a:fillRect/>
          </a:stretch>
        </p:blipFill>
        <p:spPr>
          <a:xfrm>
            <a:off x="7711621" y="288569"/>
            <a:ext cx="1170000" cy="617280"/>
          </a:xfrm>
          <a:prstGeom prst="rect">
            <a:avLst/>
          </a:prstGeom>
        </p:spPr>
      </p:pic>
      <p:sp>
        <p:nvSpPr>
          <p:cNvPr id="3" name="Textplatzhalter 2"/>
          <p:cNvSpPr>
            <a:spLocks noGrp="1"/>
          </p:cNvSpPr>
          <p:nvPr>
            <p:ph type="body" idx="1"/>
          </p:nvPr>
        </p:nvSpPr>
        <p:spPr>
          <a:xfrm>
            <a:off x="457200" y="1344613"/>
            <a:ext cx="7764463" cy="3859212"/>
          </a:xfrm>
          <a:prstGeom prst="rect">
            <a:avLst/>
          </a:prstGeom>
        </p:spPr>
        <p:txBody>
          <a:bodyPr vert="horz" lIns="0" tIns="45715" rIns="0" bIns="45715" rtlCol="0">
            <a:normAutofit/>
          </a:bodyPr>
          <a:lstStyle/>
          <a:p>
            <a:pPr lvl="0"/>
            <a:r>
              <a:rPr lang="en-US" noProof="0" dirty="0" err="1"/>
              <a:t>Textmasterformate</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5" name="Fußzeilenplatzhalter 4"/>
          <p:cNvSpPr>
            <a:spLocks noGrp="1"/>
          </p:cNvSpPr>
          <p:nvPr userDrawn="1">
            <p:ph type="ftr" sz="quarter" idx="3"/>
          </p:nvPr>
        </p:nvSpPr>
        <p:spPr>
          <a:xfrm>
            <a:off x="1354561" y="5412059"/>
            <a:ext cx="3217443" cy="258085"/>
          </a:xfrm>
          <a:prstGeom prst="rect">
            <a:avLst/>
          </a:prstGeom>
        </p:spPr>
        <p:txBody>
          <a:bodyPr vert="horz" lIns="91431" tIns="45715" rIns="91431" bIns="45715" rtlCol="0" anchor="ctr"/>
          <a:lstStyle>
            <a:lvl1pPr algn="l">
              <a:defRPr sz="800" cap="all" baseline="0">
                <a:solidFill>
                  <a:schemeClr val="tx1">
                    <a:tint val="75000"/>
                  </a:schemeClr>
                </a:solidFill>
              </a:defRPr>
            </a:lvl1pPr>
          </a:lstStyle>
          <a:p>
            <a:r>
              <a:rPr lang="en-US"/>
              <a:t>STRATEGY AND ORGANIZATION</a:t>
            </a:r>
            <a:endParaRPr lang="en-US" dirty="0"/>
          </a:p>
        </p:txBody>
      </p:sp>
      <p:sp>
        <p:nvSpPr>
          <p:cNvPr id="6" name="Foliennummernplatzhalter 5"/>
          <p:cNvSpPr>
            <a:spLocks noGrp="1"/>
          </p:cNvSpPr>
          <p:nvPr userDrawn="1">
            <p:ph type="sldNum" sz="quarter" idx="4"/>
          </p:nvPr>
        </p:nvSpPr>
        <p:spPr>
          <a:xfrm>
            <a:off x="462407" y="5412059"/>
            <a:ext cx="892150" cy="258085"/>
          </a:xfrm>
          <a:prstGeom prst="rect">
            <a:avLst/>
          </a:prstGeom>
        </p:spPr>
        <p:txBody>
          <a:bodyPr vert="horz" lIns="0" tIns="45715" rIns="0" bIns="45715" rtlCol="0" anchor="ctr"/>
          <a:lstStyle>
            <a:lvl1pPr algn="l">
              <a:defRPr sz="800" cap="all" baseline="0">
                <a:solidFill>
                  <a:schemeClr val="tx1">
                    <a:tint val="75000"/>
                  </a:schemeClr>
                </a:solidFill>
              </a:defRPr>
            </a:lvl1pPr>
          </a:lstStyle>
          <a:p>
            <a:r>
              <a:rPr lang="en-US" dirty="0"/>
              <a:t>SEITE </a:t>
            </a:r>
            <a:fld id="{BE3DC40E-DBBE-4E2D-9EEC-FBF0DA0E9179}" type="slidenum">
              <a:rPr lang="en-US" smtClean="0"/>
              <a:pPr/>
              <a:t>‹Nr.›</a:t>
            </a:fld>
            <a:endParaRPr lang="en-US" dirty="0"/>
          </a:p>
        </p:txBody>
      </p:sp>
      <p:sp>
        <p:nvSpPr>
          <p:cNvPr id="7" name="Datumsplatzhalter 6"/>
          <p:cNvSpPr>
            <a:spLocks noGrp="1"/>
          </p:cNvSpPr>
          <p:nvPr userDrawn="1">
            <p:ph type="dt" sz="half" idx="2"/>
          </p:nvPr>
        </p:nvSpPr>
        <p:spPr>
          <a:xfrm>
            <a:off x="5745181" y="5412059"/>
            <a:ext cx="987407" cy="258085"/>
          </a:xfrm>
          <a:prstGeom prst="rect">
            <a:avLst/>
          </a:prstGeom>
        </p:spPr>
        <p:txBody>
          <a:bodyPr vert="horz" lIns="0" tIns="45715" rIns="0" bIns="45715" rtlCol="0" anchor="ctr"/>
          <a:lstStyle>
            <a:lvl1pPr algn="r">
              <a:defRPr lang="de-DE" sz="800" kern="1200" cap="all" baseline="0" smtClean="0">
                <a:solidFill>
                  <a:schemeClr val="tx1">
                    <a:tint val="75000"/>
                  </a:schemeClr>
                </a:solidFill>
                <a:latin typeface="+mn-lt"/>
                <a:ea typeface="+mn-ea"/>
                <a:cs typeface="+mn-cs"/>
              </a:defRPr>
            </a:lvl1pPr>
          </a:lstStyle>
          <a:p>
            <a:fld id="{FC6E0BB6-1760-421A-A4A8-4B5ABFAF89EB}" type="datetime1">
              <a:rPr lang="en-US" smtClean="0"/>
              <a:t>5/21/2021</a:t>
            </a:fld>
            <a:endParaRPr lang="en-US" dirty="0"/>
          </a:p>
        </p:txBody>
      </p:sp>
      <p:sp>
        <p:nvSpPr>
          <p:cNvPr id="18" name="Rechteck 17"/>
          <p:cNvSpPr/>
          <p:nvPr userDrawn="1"/>
        </p:nvSpPr>
        <p:spPr bwMode="gray">
          <a:xfrm>
            <a:off x="0" y="1043522"/>
            <a:ext cx="9144000" cy="252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Titelplatzhalter 14"/>
          <p:cNvSpPr>
            <a:spLocks noGrp="1"/>
          </p:cNvSpPr>
          <p:nvPr userDrawn="1">
            <p:ph type="title"/>
          </p:nvPr>
        </p:nvSpPr>
        <p:spPr bwMode="auto">
          <a:xfrm>
            <a:off x="462408" y="139700"/>
            <a:ext cx="6840000" cy="903822"/>
          </a:xfrm>
          <a:prstGeom prst="rect">
            <a:avLst/>
          </a:prstGeom>
        </p:spPr>
        <p:txBody>
          <a:bodyPr vert="horz" lIns="0" tIns="0" rIns="0" bIns="0" rtlCol="0" anchor="ctr">
            <a:normAutofit/>
          </a:bodyPr>
          <a:lstStyle/>
          <a:p>
            <a:r>
              <a:rPr lang="en-US" noProof="0" dirty="0" err="1"/>
              <a:t>Titelmasterformat</a:t>
            </a:r>
            <a:r>
              <a:rPr lang="en-US" noProof="0" dirty="0"/>
              <a:t> </a:t>
            </a:r>
            <a:r>
              <a:rPr lang="en-US" noProof="0" dirty="0" err="1"/>
              <a:t>durch</a:t>
            </a:r>
            <a:r>
              <a:rPr lang="en-US" noProof="0" dirty="0"/>
              <a:t> </a:t>
            </a:r>
            <a:br>
              <a:rPr lang="en-US" noProof="0" dirty="0"/>
            </a:br>
            <a:r>
              <a:rPr lang="en-US" noProof="0" dirty="0" err="1"/>
              <a:t>Klicken</a:t>
            </a:r>
            <a:r>
              <a:rPr lang="en-US" noProof="0" dirty="0"/>
              <a:t> </a:t>
            </a:r>
            <a:r>
              <a:rPr lang="en-US" noProof="0" dirty="0" err="1"/>
              <a:t>bearbeiten</a:t>
            </a:r>
            <a:endParaRPr lang="en-US" noProof="0" dirty="0"/>
          </a:p>
        </p:txBody>
      </p:sp>
      <p:pic>
        <p:nvPicPr>
          <p:cNvPr id="12" name="Grafik 11">
            <a:extLst>
              <a:ext uri="{FF2B5EF4-FFF2-40B4-BE49-F238E27FC236}">
                <a16:creationId xmlns:a16="http://schemas.microsoft.com/office/drawing/2014/main" id="{229F41FE-2827-48CB-9F30-E0C597752410}"/>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567613" y="5351511"/>
            <a:ext cx="1318058" cy="228552"/>
          </a:xfrm>
          <a:prstGeom prst="rect">
            <a:avLst/>
          </a:prstGeom>
        </p:spPr>
      </p:pic>
      <p:pic>
        <p:nvPicPr>
          <p:cNvPr id="10" name="Grafik 9"/>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103809" y="5348625"/>
            <a:ext cx="980065" cy="301262"/>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3" r:id="rId3"/>
    <p:sldLayoutId id="2147483675" r:id="rId4"/>
    <p:sldLayoutId id="2147483676" r:id="rId5"/>
    <p:sldLayoutId id="2147483686" r:id="rId6"/>
    <p:sldLayoutId id="2147483687" r:id="rId7"/>
    <p:sldLayoutId id="2147483681" r:id="rId8"/>
    <p:sldLayoutId id="2147483682" r:id="rId9"/>
    <p:sldLayoutId id="2147483688" r:id="rId10"/>
    <p:sldLayoutId id="2147483691" r:id="rId11"/>
    <p:sldLayoutId id="2147483664" r:id="rId12"/>
    <p:sldLayoutId id="2147483667" r:id="rId13"/>
    <p:sldLayoutId id="2147483668" r:id="rId14"/>
    <p:sldLayoutId id="2147483670" r:id="rId15"/>
  </p:sldLayoutIdLst>
  <p:transition>
    <p:fade/>
  </p:transition>
  <p:hf hdr="0" dt="0"/>
  <p:txStyles>
    <p:titleStyle>
      <a:lvl1pPr algn="l" defTabSz="914306" rtl="0" eaLnBrk="1" latinLnBrk="0" hangingPunct="1">
        <a:lnSpc>
          <a:spcPct val="100000"/>
        </a:lnSpc>
        <a:spcBef>
          <a:spcPct val="0"/>
        </a:spcBef>
        <a:buNone/>
        <a:defRPr sz="2400" b="1" kern="1200">
          <a:solidFill>
            <a:schemeClr val="accent2"/>
          </a:solidFill>
          <a:latin typeface="Arial" panose="020B0604020202020204" pitchFamily="34" charset="0"/>
          <a:ea typeface="Arial" panose="020B0604020202020204" pitchFamily="34" charset="0"/>
          <a:cs typeface="Arial" panose="020B0604020202020204" pitchFamily="34" charset="0"/>
        </a:defRPr>
      </a:lvl1pPr>
    </p:titleStyle>
    <p:bodyStyle>
      <a:lvl1pPr marL="266700" indent="-266700" algn="l" defTabSz="914306" rtl="0" eaLnBrk="1" latinLnBrk="0" hangingPunct="1">
        <a:lnSpc>
          <a:spcPct val="100000"/>
        </a:lnSpc>
        <a:spcBef>
          <a:spcPts val="0"/>
        </a:spcBef>
        <a:spcAft>
          <a:spcPts val="600"/>
        </a:spcAft>
        <a:buClr>
          <a:schemeClr val="accent2"/>
        </a:buClr>
        <a:buFont typeface="Wingdings" charset="2"/>
        <a:buChar char="§"/>
        <a:defRPr sz="1600" kern="1200">
          <a:solidFill>
            <a:schemeClr val="tx1"/>
          </a:solidFill>
          <a:latin typeface="Arial" panose="020B0604020202020204" pitchFamily="34" charset="0"/>
          <a:ea typeface="+mn-ea"/>
          <a:cs typeface="Arial" panose="020B0604020202020204" pitchFamily="34" charset="0"/>
        </a:defRPr>
      </a:lvl1pPr>
      <a:lvl2pPr marL="539750" indent="-273050" algn="l" defTabSz="914306" rtl="0" eaLnBrk="1" latinLnBrk="0" hangingPunct="1">
        <a:lnSpc>
          <a:spcPct val="100000"/>
        </a:lnSpc>
        <a:spcBef>
          <a:spcPts val="0"/>
        </a:spcBef>
        <a:spcAft>
          <a:spcPts val="400"/>
        </a:spcAft>
        <a:buClr>
          <a:schemeClr val="accent2"/>
        </a:buClr>
        <a:buSzPct val="100000"/>
        <a:buFont typeface="Wingdings" charset="2"/>
        <a:buChar char="§"/>
        <a:defRPr sz="1500" kern="1200">
          <a:solidFill>
            <a:schemeClr val="tx1"/>
          </a:solidFill>
          <a:latin typeface="Arial" panose="020B0604020202020204" pitchFamily="34" charset="0"/>
          <a:ea typeface="+mn-ea"/>
          <a:cs typeface="Arial" panose="020B0604020202020204" pitchFamily="34" charset="0"/>
        </a:defRPr>
      </a:lvl2pPr>
      <a:lvl3pPr marL="814388" indent="-273050" algn="l" defTabSz="914306" rtl="0" eaLnBrk="1" latinLnBrk="0" hangingPunct="1">
        <a:lnSpc>
          <a:spcPct val="100000"/>
        </a:lnSpc>
        <a:spcBef>
          <a:spcPts val="0"/>
        </a:spcBef>
        <a:spcAft>
          <a:spcPts val="400"/>
        </a:spcAft>
        <a:buClr>
          <a:schemeClr val="accent2"/>
        </a:buClr>
        <a:buFont typeface="Wingdings" charset="2"/>
        <a:buChar char="§"/>
        <a:defRPr sz="1400" kern="1200">
          <a:solidFill>
            <a:schemeClr val="tx1"/>
          </a:solidFill>
          <a:latin typeface="Arial" panose="020B0604020202020204" pitchFamily="34" charset="0"/>
          <a:ea typeface="+mn-ea"/>
          <a:cs typeface="Arial" panose="020B0604020202020204" pitchFamily="34" charset="0"/>
        </a:defRPr>
      </a:lvl3pPr>
      <a:lvl4pPr marL="1074738" indent="-266700" algn="l" defTabSz="914306" rtl="0" eaLnBrk="1" latinLnBrk="0" hangingPunct="1">
        <a:lnSpc>
          <a:spcPct val="100000"/>
        </a:lnSpc>
        <a:spcBef>
          <a:spcPts val="0"/>
        </a:spcBef>
        <a:spcAft>
          <a:spcPts val="400"/>
        </a:spcAft>
        <a:buClr>
          <a:schemeClr val="accent2"/>
        </a:buClr>
        <a:buFont typeface="Wingdings" charset="2"/>
        <a:buChar char="§"/>
        <a:defRPr sz="1200" kern="1200">
          <a:solidFill>
            <a:schemeClr val="tx1"/>
          </a:solidFill>
          <a:latin typeface="Arial" panose="020B0604020202020204" pitchFamily="34" charset="0"/>
          <a:ea typeface="+mn-ea"/>
          <a:cs typeface="Arial" panose="020B0604020202020204" pitchFamily="34" charset="0"/>
        </a:defRPr>
      </a:lvl4pPr>
      <a:lvl5pPr marL="1341438" indent="-263525" algn="l" defTabSz="914306" rtl="0" eaLnBrk="1" latinLnBrk="0" hangingPunct="1">
        <a:lnSpc>
          <a:spcPct val="100000"/>
        </a:lnSpc>
        <a:spcBef>
          <a:spcPts val="0"/>
        </a:spcBef>
        <a:spcAft>
          <a:spcPts val="400"/>
        </a:spcAft>
        <a:buClr>
          <a:schemeClr val="accent2"/>
        </a:buClr>
        <a:buFont typeface="Wingdings" charset="2"/>
        <a:buChar char="§"/>
        <a:defRPr sz="1200" kern="1200">
          <a:solidFill>
            <a:schemeClr val="tx1"/>
          </a:solidFill>
          <a:latin typeface="Arial" panose="020B0604020202020204" pitchFamily="34" charset="0"/>
          <a:ea typeface="+mn-ea"/>
          <a:cs typeface="Arial" panose="020B0604020202020204" pitchFamily="34" charset="0"/>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7"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3" algn="l" defTabSz="914306" rtl="0" eaLnBrk="1" latinLnBrk="0" hangingPunct="1">
        <a:defRPr sz="1800" kern="1200">
          <a:solidFill>
            <a:schemeClr val="tx1"/>
          </a:solidFill>
          <a:latin typeface="+mn-lt"/>
          <a:ea typeface="+mn-ea"/>
          <a:cs typeface="+mn-cs"/>
        </a:defRPr>
      </a:lvl8pPr>
      <a:lvl9pPr marL="3657227" algn="l" defTabSz="9143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3" pos="288" userDrawn="1">
          <p15:clr>
            <a:srgbClr val="F26B43"/>
          </p15:clr>
        </p15:guide>
        <p15:guide id="4" pos="5179" userDrawn="1">
          <p15:clr>
            <a:srgbClr val="F26B43"/>
          </p15:clr>
        </p15:guide>
        <p15:guide id="5" pos="5467" userDrawn="1">
          <p15:clr>
            <a:srgbClr val="F26B43"/>
          </p15:clr>
        </p15:guide>
        <p15:guide id="7" orient="horz" pos="3278" userDrawn="1">
          <p15:clr>
            <a:srgbClr val="F26B43"/>
          </p15:clr>
        </p15:guide>
        <p15:guide id="9" orient="horz" pos="182" userDrawn="1">
          <p15:clr>
            <a:srgbClr val="F26B43"/>
          </p15:clr>
        </p15:guide>
        <p15:guide id="10" orient="horz" pos="847" userDrawn="1">
          <p15:clr>
            <a:srgbClr val="F26B43"/>
          </p15:clr>
        </p15:guide>
        <p15:guide id="11" orient="horz" pos="35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8.jpg"/><Relationship Id="rId5" Type="http://schemas.openxmlformats.org/officeDocument/2006/relationships/image" Target="../media/image47.tiff"/><Relationship Id="rId4" Type="http://schemas.openxmlformats.org/officeDocument/2006/relationships/image" Target="../media/image46.jp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3.xml"/><Relationship Id="rId7" Type="http://schemas.openxmlformats.org/officeDocument/2006/relationships/image" Target="../media/image50.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7.bin"/><Relationship Id="rId10" Type="http://schemas.openxmlformats.org/officeDocument/2006/relationships/image" Target="../media/image53.png"/><Relationship Id="rId4" Type="http://schemas.openxmlformats.org/officeDocument/2006/relationships/notesSlide" Target="../notesSlides/notesSlide12.xml"/><Relationship Id="rId9"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6.emf"/><Relationship Id="rId5" Type="http://schemas.openxmlformats.org/officeDocument/2006/relationships/oleObject" Target="../embeddings/oleObject8.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14.xml"/><Relationship Id="rId7" Type="http://schemas.openxmlformats.org/officeDocument/2006/relationships/image" Target="../media/image55.png"/><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54.jpeg"/><Relationship Id="rId11" Type="http://schemas.openxmlformats.org/officeDocument/2006/relationships/image" Target="../media/image59.png"/><Relationship Id="rId5" Type="http://schemas.openxmlformats.org/officeDocument/2006/relationships/image" Target="../media/image36.emf"/><Relationship Id="rId10" Type="http://schemas.openxmlformats.org/officeDocument/2006/relationships/image" Target="../media/image58.png"/><Relationship Id="rId4" Type="http://schemas.openxmlformats.org/officeDocument/2006/relationships/oleObject" Target="../embeddings/oleObject9.bin"/><Relationship Id="rId9" Type="http://schemas.openxmlformats.org/officeDocument/2006/relationships/image" Target="../media/image5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iod@wu.ac.at"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2.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emf"/><Relationship Id="rId10" Type="http://schemas.openxmlformats.org/officeDocument/2006/relationships/image" Target="../media/image19.png"/><Relationship Id="rId4" Type="http://schemas.openxmlformats.org/officeDocument/2006/relationships/oleObject" Target="../embeddings/oleObject3.bin"/><Relationship Id="rId9" Type="http://schemas.openxmlformats.org/officeDocument/2006/relationships/image" Target="../media/image18.jpe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5.xml"/><Relationship Id="rId7" Type="http://schemas.openxmlformats.org/officeDocument/2006/relationships/image" Target="../media/image30.jpg"/><Relationship Id="rId12" Type="http://schemas.openxmlformats.org/officeDocument/2006/relationships/image" Target="../media/image35.jpe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1.emf"/><Relationship Id="rId10" Type="http://schemas.openxmlformats.org/officeDocument/2006/relationships/image" Target="../media/image33.png"/><Relationship Id="rId4" Type="http://schemas.openxmlformats.org/officeDocument/2006/relationships/oleObject" Target="../embeddings/oleObject4.bin"/><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6.xml"/><Relationship Id="rId7" Type="http://schemas.openxmlformats.org/officeDocument/2006/relationships/image" Target="../media/image38.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37.png"/><Relationship Id="rId5" Type="http://schemas.openxmlformats.org/officeDocument/2006/relationships/image" Target="../media/image36.emf"/><Relationship Id="rId10" Type="http://schemas.openxmlformats.org/officeDocument/2006/relationships/image" Target="../media/image41.jpeg"/><Relationship Id="rId4" Type="http://schemas.openxmlformats.org/officeDocument/2006/relationships/oleObject" Target="../embeddings/oleObject5.bin"/><Relationship Id="rId9" Type="http://schemas.openxmlformats.org/officeDocument/2006/relationships/image" Target="../media/image4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42.png"/><Relationship Id="rId5" Type="http://schemas.openxmlformats.org/officeDocument/2006/relationships/image" Target="../media/image36.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57282" y="1464596"/>
            <a:ext cx="5466982" cy="516714"/>
          </a:xfrm>
        </p:spPr>
        <p:txBody>
          <a:bodyPr/>
          <a:lstStyle/>
          <a:p>
            <a:r>
              <a:rPr lang="en-US" dirty="0">
                <a:latin typeface="Arial" panose="020B0604020202020204" pitchFamily="34" charset="0"/>
                <a:cs typeface="Arial" panose="020B0604020202020204" pitchFamily="34" charset="0"/>
              </a:rPr>
              <a:t>SBWL “Strategy and Organization”</a:t>
            </a:r>
          </a:p>
        </p:txBody>
      </p:sp>
      <p:sp>
        <p:nvSpPr>
          <p:cNvPr id="4" name="Textplatzhalter 3"/>
          <p:cNvSpPr>
            <a:spLocks noGrp="1"/>
          </p:cNvSpPr>
          <p:nvPr>
            <p:ph type="body" sz="quarter" idx="11"/>
          </p:nvPr>
        </p:nvSpPr>
        <p:spPr>
          <a:xfrm>
            <a:off x="287338" y="2642906"/>
            <a:ext cx="4284662" cy="1144105"/>
          </a:xfrm>
        </p:spPr>
        <p:txBody>
          <a:bodyPr/>
          <a:lstStyle/>
          <a:p>
            <a:r>
              <a:rPr lang="en-US" dirty="0"/>
              <a:t>Prof. Dr. Patricia Klarner</a:t>
            </a:r>
          </a:p>
          <a:p>
            <a:r>
              <a:rPr lang="en-US" dirty="0"/>
              <a:t>Institute for Organization Design</a:t>
            </a:r>
          </a:p>
          <a:p>
            <a:r>
              <a:rPr lang="en-US" dirty="0"/>
              <a:t>Department of Strategy </a:t>
            </a:r>
            <a:r>
              <a:rPr lang="en-US"/>
              <a:t>&amp; Innovation </a:t>
            </a:r>
            <a:endParaRPr lang="en-US" dirty="0"/>
          </a:p>
        </p:txBody>
      </p:sp>
      <p:sp>
        <p:nvSpPr>
          <p:cNvPr id="5" name="Textplatzhalter 4"/>
          <p:cNvSpPr>
            <a:spLocks noGrp="1"/>
          </p:cNvSpPr>
          <p:nvPr>
            <p:ph type="body" sz="quarter" idx="12"/>
          </p:nvPr>
        </p:nvSpPr>
        <p:spPr/>
        <p:txBody>
          <a:bodyPr/>
          <a:lstStyle/>
          <a:p>
            <a:r>
              <a:rPr lang="en-US" dirty="0"/>
              <a:t>May 2021</a:t>
            </a:r>
          </a:p>
        </p:txBody>
      </p:sp>
    </p:spTree>
    <p:extLst>
      <p:ext uri="{BB962C8B-B14F-4D97-AF65-F5344CB8AC3E}">
        <p14:creationId xmlns:p14="http://schemas.microsoft.com/office/powerpoint/2010/main" val="276518176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STRATEGY AND ORGANIZATION</a:t>
            </a:r>
            <a:endParaRPr lang="en-US" dirty="0"/>
          </a:p>
        </p:txBody>
      </p:sp>
      <p:sp>
        <p:nvSpPr>
          <p:cNvPr id="4" name="Slide Number Placeholder 3"/>
          <p:cNvSpPr>
            <a:spLocks noGrp="1"/>
          </p:cNvSpPr>
          <p:nvPr>
            <p:ph type="sldNum" sz="quarter" idx="12"/>
          </p:nvPr>
        </p:nvSpPr>
        <p:spPr/>
        <p:txBody>
          <a:bodyPr/>
          <a:lstStyle/>
          <a:p>
            <a:r>
              <a:rPr lang="en-US" dirty="0"/>
              <a:t>Page </a:t>
            </a:r>
            <a:fld id="{BE3DC40E-DBBE-4E2D-9EEC-FBF0DA0E9179}" type="slidenum">
              <a:rPr lang="en-US" smtClean="0"/>
              <a:t>10</a:t>
            </a:fld>
            <a:endParaRPr lang="en-US" dirty="0"/>
          </a:p>
        </p:txBody>
      </p:sp>
      <p:sp>
        <p:nvSpPr>
          <p:cNvPr id="5" name="Title 4"/>
          <p:cNvSpPr>
            <a:spLocks noGrp="1"/>
          </p:cNvSpPr>
          <p:nvPr>
            <p:ph type="title"/>
          </p:nvPr>
        </p:nvSpPr>
        <p:spPr/>
        <p:txBody>
          <a:bodyPr/>
          <a:lstStyle/>
          <a:p>
            <a:r>
              <a:rPr lang="en-US" dirty="0"/>
              <a:t>Develop your skills…</a:t>
            </a:r>
          </a:p>
        </p:txBody>
      </p:sp>
      <p:sp>
        <p:nvSpPr>
          <p:cNvPr id="7" name="Rectangle 6"/>
          <p:cNvSpPr/>
          <p:nvPr/>
        </p:nvSpPr>
        <p:spPr>
          <a:xfrm>
            <a:off x="457195" y="1353600"/>
            <a:ext cx="4114809" cy="646331"/>
          </a:xfrm>
          <a:prstGeom prst="rect">
            <a:avLst/>
          </a:prstGeom>
          <a:solidFill>
            <a:schemeClr val="bg1">
              <a:lumMod val="95000"/>
            </a:schemeClr>
          </a:solidFill>
          <a:ln>
            <a:solidFill>
              <a:schemeClr val="accent2"/>
            </a:solidFill>
          </a:ln>
        </p:spPr>
        <p:txBody>
          <a:bodyPr wrap="square">
            <a:spAutoFit/>
          </a:bodyPr>
          <a:lstStyle/>
          <a:p>
            <a:pPr lvl="0" algn="ctr"/>
            <a:r>
              <a:rPr lang="en-US" b="1" dirty="0">
                <a:solidFill>
                  <a:schemeClr val="accent2"/>
                </a:solidFill>
                <a:latin typeface="Arial" panose="020B0604020202020204" pitchFamily="34" charset="0"/>
                <a:cs typeface="Arial" panose="020B0604020202020204" pitchFamily="34" charset="0"/>
              </a:rPr>
              <a:t>Course 3: Skills Development Workshop “Project Management”</a:t>
            </a:r>
          </a:p>
        </p:txBody>
      </p:sp>
      <p:sp>
        <p:nvSpPr>
          <p:cNvPr id="6" name="TextBox 5"/>
          <p:cNvSpPr txBox="1"/>
          <p:nvPr/>
        </p:nvSpPr>
        <p:spPr>
          <a:xfrm>
            <a:off x="457195" y="2281762"/>
            <a:ext cx="4030980" cy="2523768"/>
          </a:xfrm>
          <a:prstGeom prst="rect">
            <a:avLst/>
          </a:prstGeom>
          <a:noFill/>
        </p:spPr>
        <p:txBody>
          <a:bodyPr wrap="square" rtlCol="0">
            <a:spAutoFit/>
          </a:bodyPr>
          <a:lstStyle/>
          <a:p>
            <a:pPr marL="285750" indent="-285750">
              <a:spcAft>
                <a:spcPts val="1200"/>
              </a:spcAft>
              <a:buClr>
                <a:schemeClr val="tx2"/>
              </a:buClr>
              <a:buFont typeface="Wingdings" panose="05000000000000000000" pitchFamily="2" charset="2"/>
              <a:buChar char="§"/>
            </a:pPr>
            <a:r>
              <a:rPr lang="en-US" sz="1600" dirty="0">
                <a:latin typeface="Arial" panose="020B0604020202020204" pitchFamily="34" charset="0"/>
                <a:cs typeface="Arial" panose="020B0604020202020204" pitchFamily="34" charset="0"/>
              </a:rPr>
              <a:t>Fundamentals &amp; applications of concepts and processes of project management</a:t>
            </a:r>
          </a:p>
          <a:p>
            <a:pPr marL="285750" indent="-285750">
              <a:spcAft>
                <a:spcPts val="1200"/>
              </a:spcAft>
              <a:buClr>
                <a:schemeClr val="tx2"/>
              </a:buClr>
              <a:buFont typeface="Wingdings" panose="05000000000000000000" pitchFamily="2" charset="2"/>
              <a:buChar char="§"/>
            </a:pPr>
            <a:r>
              <a:rPr lang="en-US" sz="1600" dirty="0">
                <a:latin typeface="Arial" panose="020B0604020202020204" pitchFamily="34" charset="0"/>
                <a:cs typeface="Arial" panose="020B0604020202020204" pitchFamily="34" charset="0"/>
              </a:rPr>
              <a:t>The design elements of contemporary project organizations </a:t>
            </a:r>
          </a:p>
          <a:p>
            <a:pPr marL="285750" indent="-285750">
              <a:spcAft>
                <a:spcPts val="1200"/>
              </a:spcAft>
              <a:buClr>
                <a:schemeClr val="tx2"/>
              </a:buClr>
              <a:buFont typeface="Wingdings" panose="05000000000000000000" pitchFamily="2" charset="2"/>
              <a:buChar char="§"/>
            </a:pPr>
            <a:r>
              <a:rPr lang="en-US" sz="1600" dirty="0">
                <a:latin typeface="Arial" panose="020B0604020202020204" pitchFamily="34" charset="0"/>
                <a:cs typeface="Arial" panose="020B0604020202020204" pitchFamily="34" charset="0"/>
              </a:rPr>
              <a:t>The role of a project manager, project-owner, project team</a:t>
            </a:r>
          </a:p>
          <a:p>
            <a:pPr marL="285750" indent="-285750">
              <a:spcAft>
                <a:spcPts val="1200"/>
              </a:spcAft>
              <a:buClr>
                <a:schemeClr val="tx2"/>
              </a:buClr>
              <a:buFont typeface="Wingdings" panose="05000000000000000000" pitchFamily="2" charset="2"/>
              <a:buChar char="§"/>
            </a:pPr>
            <a:r>
              <a:rPr lang="en-US" sz="1600" dirty="0">
                <a:latin typeface="Arial" panose="020B0604020202020204" pitchFamily="34" charset="0"/>
                <a:cs typeface="Arial" panose="020B0604020202020204" pitchFamily="34" charset="0"/>
              </a:rPr>
              <a:t>Project management in action</a:t>
            </a:r>
            <a:endParaRPr lang="en-US" sz="1600" dirty="0">
              <a:solidFill>
                <a:srgbClr val="FF000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24722" r="16621"/>
          <a:stretch/>
        </p:blipFill>
        <p:spPr>
          <a:xfrm>
            <a:off x="4738094" y="1256685"/>
            <a:ext cx="3977640" cy="3814405"/>
          </a:xfrm>
          <a:prstGeom prst="rect">
            <a:avLst/>
          </a:prstGeom>
        </p:spPr>
      </p:pic>
      <p:sp>
        <p:nvSpPr>
          <p:cNvPr id="2" name="Textfeld 1"/>
          <p:cNvSpPr txBox="1"/>
          <p:nvPr/>
        </p:nvSpPr>
        <p:spPr>
          <a:xfrm>
            <a:off x="5220367" y="5071090"/>
            <a:ext cx="3495367" cy="400110"/>
          </a:xfrm>
          <a:prstGeom prst="rect">
            <a:avLst/>
          </a:prstGeom>
          <a:noFill/>
        </p:spPr>
        <p:txBody>
          <a:bodyPr wrap="square" rtlCol="0">
            <a:spAutoFit/>
          </a:bodyPr>
          <a:lstStyle/>
          <a:p>
            <a:r>
              <a:rPr lang="de-AT"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rPr>
              <a:t>https://www.raconteur.net/business/agility-takes-the-lead-in-project-management</a:t>
            </a:r>
            <a:endParaRPr lang="de-AT"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177391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ingekerbter Pfeil nach rechts 6"/>
          <p:cNvSpPr/>
          <p:nvPr/>
        </p:nvSpPr>
        <p:spPr>
          <a:xfrm>
            <a:off x="7630927" y="4731094"/>
            <a:ext cx="858119" cy="531627"/>
          </a:xfrm>
          <a:prstGeom prst="notched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Footer Placeholder 2"/>
          <p:cNvSpPr>
            <a:spLocks noGrp="1"/>
          </p:cNvSpPr>
          <p:nvPr>
            <p:ph type="ftr" sz="quarter" idx="11"/>
          </p:nvPr>
        </p:nvSpPr>
        <p:spPr/>
        <p:txBody>
          <a:bodyPr/>
          <a:lstStyle/>
          <a:p>
            <a:r>
              <a:rPr lang="en-US"/>
              <a:t>STRATEGY AND ORGANIZATION</a:t>
            </a:r>
            <a:endParaRPr lang="en-US" dirty="0"/>
          </a:p>
        </p:txBody>
      </p:sp>
      <p:sp>
        <p:nvSpPr>
          <p:cNvPr id="4" name="Slide Number Placeholder 3"/>
          <p:cNvSpPr>
            <a:spLocks noGrp="1"/>
          </p:cNvSpPr>
          <p:nvPr>
            <p:ph type="sldNum" sz="quarter" idx="12"/>
          </p:nvPr>
        </p:nvSpPr>
        <p:spPr/>
        <p:txBody>
          <a:bodyPr/>
          <a:lstStyle/>
          <a:p>
            <a:r>
              <a:rPr lang="en-US" dirty="0"/>
              <a:t>Page </a:t>
            </a:r>
            <a:fld id="{BE3DC40E-DBBE-4E2D-9EEC-FBF0DA0E9179}" type="slidenum">
              <a:rPr lang="en-US" smtClean="0"/>
              <a:t>11</a:t>
            </a:fld>
            <a:endParaRPr lang="en-US" dirty="0"/>
          </a:p>
        </p:txBody>
      </p:sp>
      <p:sp>
        <p:nvSpPr>
          <p:cNvPr id="5" name="Title 4"/>
          <p:cNvSpPr>
            <a:spLocks noGrp="1"/>
          </p:cNvSpPr>
          <p:nvPr>
            <p:ph type="title"/>
          </p:nvPr>
        </p:nvSpPr>
        <p:spPr/>
        <p:txBody>
          <a:bodyPr/>
          <a:lstStyle/>
          <a:p>
            <a:r>
              <a:rPr lang="en-US" dirty="0"/>
              <a:t>… and apply them!</a:t>
            </a:r>
          </a:p>
        </p:txBody>
      </p:sp>
      <p:sp>
        <p:nvSpPr>
          <p:cNvPr id="8" name="Rectangle 7"/>
          <p:cNvSpPr/>
          <p:nvPr/>
        </p:nvSpPr>
        <p:spPr>
          <a:xfrm>
            <a:off x="462407" y="1327216"/>
            <a:ext cx="3675253" cy="923330"/>
          </a:xfrm>
          <a:prstGeom prst="rect">
            <a:avLst/>
          </a:prstGeom>
          <a:solidFill>
            <a:schemeClr val="bg1">
              <a:lumMod val="95000"/>
            </a:schemeClr>
          </a:solidFill>
          <a:ln>
            <a:solidFill>
              <a:schemeClr val="accent2"/>
            </a:solidFill>
          </a:ln>
        </p:spPr>
        <p:txBody>
          <a:bodyPr wrap="square">
            <a:spAutoFit/>
          </a:bodyPr>
          <a:lstStyle/>
          <a:p>
            <a:pPr lvl="0" algn="ctr"/>
            <a:r>
              <a:rPr lang="en-US" b="1" dirty="0">
                <a:solidFill>
                  <a:schemeClr val="accent2"/>
                </a:solidFill>
                <a:latin typeface="Arial" panose="020B0604020202020204" pitchFamily="34" charset="0"/>
                <a:cs typeface="Arial" panose="020B0604020202020204" pitchFamily="34" charset="0"/>
              </a:rPr>
              <a:t>Course 4:</a:t>
            </a:r>
          </a:p>
          <a:p>
            <a:pPr lvl="0" algn="ctr"/>
            <a:r>
              <a:rPr lang="en-US" b="1" dirty="0">
                <a:solidFill>
                  <a:schemeClr val="accent2"/>
                </a:solidFill>
                <a:latin typeface="Arial" panose="020B0604020202020204" pitchFamily="34" charset="0"/>
                <a:cs typeface="Arial" panose="020B0604020202020204" pitchFamily="34" charset="0"/>
              </a:rPr>
              <a:t>Cases in Strategy &amp; Organization</a:t>
            </a:r>
            <a:endParaRPr lang="en-US" dirty="0">
              <a:latin typeface="Arial" panose="020B0604020202020204" pitchFamily="34" charset="0"/>
              <a:cs typeface="Arial" panose="020B0604020202020204" pitchFamily="34" charset="0"/>
            </a:endParaRPr>
          </a:p>
        </p:txBody>
      </p:sp>
      <p:sp>
        <p:nvSpPr>
          <p:cNvPr id="9" name="Rectangle 8"/>
          <p:cNvSpPr/>
          <p:nvPr/>
        </p:nvSpPr>
        <p:spPr>
          <a:xfrm>
            <a:off x="4629313" y="1327216"/>
            <a:ext cx="3592350" cy="923330"/>
          </a:xfrm>
          <a:prstGeom prst="rect">
            <a:avLst/>
          </a:prstGeom>
          <a:solidFill>
            <a:schemeClr val="bg1">
              <a:lumMod val="95000"/>
            </a:schemeClr>
          </a:solidFill>
          <a:ln>
            <a:solidFill>
              <a:schemeClr val="accent2"/>
            </a:solidFill>
          </a:ln>
        </p:spPr>
        <p:txBody>
          <a:bodyPr wrap="square">
            <a:spAutoFit/>
          </a:bodyPr>
          <a:lstStyle/>
          <a:p>
            <a:pPr lvl="0" algn="ctr"/>
            <a:r>
              <a:rPr lang="en-US" b="1" dirty="0">
                <a:solidFill>
                  <a:schemeClr val="accent2"/>
                </a:solidFill>
                <a:latin typeface="Arial" panose="020B0604020202020204" pitchFamily="34" charset="0"/>
                <a:cs typeface="Arial" panose="020B0604020202020204" pitchFamily="34" charset="0"/>
              </a:rPr>
              <a:t>Course 5:</a:t>
            </a:r>
          </a:p>
          <a:p>
            <a:pPr lvl="0" algn="ctr"/>
            <a:r>
              <a:rPr lang="en-US" b="1" dirty="0">
                <a:solidFill>
                  <a:schemeClr val="accent2"/>
                </a:solidFill>
                <a:latin typeface="Arial" panose="020B0604020202020204" pitchFamily="34" charset="0"/>
                <a:cs typeface="Arial" panose="020B0604020202020204" pitchFamily="34" charset="0"/>
              </a:rPr>
              <a:t>Project Course “Strategy &amp; Organization”</a:t>
            </a:r>
          </a:p>
        </p:txBody>
      </p:sp>
      <p:sp>
        <p:nvSpPr>
          <p:cNvPr id="10" name="Rectangle 9"/>
          <p:cNvSpPr/>
          <p:nvPr/>
        </p:nvSpPr>
        <p:spPr>
          <a:xfrm>
            <a:off x="457201" y="4812242"/>
            <a:ext cx="7764461" cy="369332"/>
          </a:xfrm>
          <a:prstGeom prst="rect">
            <a:avLst/>
          </a:prstGeom>
          <a:solidFill>
            <a:schemeClr val="bg1">
              <a:lumMod val="75000"/>
            </a:schemeClr>
          </a:solidFill>
          <a:ln>
            <a:noFill/>
          </a:ln>
        </p:spPr>
        <p:txBody>
          <a:bodyPr wrap="square">
            <a:spAutoFit/>
          </a:bodyPr>
          <a:lstStyle/>
          <a:p>
            <a:pPr algn="ctr"/>
            <a:r>
              <a:rPr lang="en-US" dirty="0">
                <a:solidFill>
                  <a:srgbClr val="002060"/>
                </a:solidFill>
                <a:latin typeface="Arial" panose="020B0604020202020204" pitchFamily="34" charset="0"/>
                <a:cs typeface="Arial" panose="020B0604020202020204" pitchFamily="34" charset="0"/>
              </a:rPr>
              <a:t>Continuous </a:t>
            </a:r>
            <a:r>
              <a:rPr lang="en-US" dirty="0">
                <a:solidFill>
                  <a:schemeClr val="accent2"/>
                </a:solidFill>
                <a:latin typeface="Arial" panose="020B0604020202020204" pitchFamily="34" charset="0"/>
                <a:cs typeface="Arial" panose="020B0604020202020204" pitchFamily="34" charset="0"/>
              </a:rPr>
              <a:t>coaching</a:t>
            </a:r>
            <a:r>
              <a:rPr lang="en-US" dirty="0">
                <a:solidFill>
                  <a:srgbClr val="002060"/>
                </a:solidFill>
                <a:latin typeface="Arial" panose="020B0604020202020204" pitchFamily="34" charset="0"/>
                <a:cs typeface="Arial" panose="020B0604020202020204" pitchFamily="34" charset="0"/>
              </a:rPr>
              <a:t> and feedback by IOD and company partners</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4030" r="13686"/>
          <a:stretch/>
        </p:blipFill>
        <p:spPr>
          <a:xfrm>
            <a:off x="5962918" y="3251532"/>
            <a:ext cx="2258744" cy="1434368"/>
          </a:xfrm>
          <a:prstGeom prst="rect">
            <a:avLst/>
          </a:prstGeom>
        </p:spPr>
      </p:pic>
      <p:pic>
        <p:nvPicPr>
          <p:cNvPr id="12" name="Picture 11"/>
          <p:cNvPicPr>
            <a:picLocks noChangeAspect="1"/>
          </p:cNvPicPr>
          <p:nvPr/>
        </p:nvPicPr>
        <p:blipFill rotWithShape="1">
          <a:blip r:embed="rId4" cstate="hqprint">
            <a:extLst>
              <a:ext uri="{28A0092B-C50C-407E-A947-70E740481C1C}">
                <a14:useLocalDpi xmlns:a14="http://schemas.microsoft.com/office/drawing/2010/main" val="0"/>
              </a:ext>
            </a:extLst>
          </a:blip>
          <a:srcRect l="3070" t="4196" r="11308"/>
          <a:stretch/>
        </p:blipFill>
        <p:spPr>
          <a:xfrm>
            <a:off x="478053" y="3260990"/>
            <a:ext cx="1686027" cy="855713"/>
          </a:xfrm>
          <a:prstGeom prst="rect">
            <a:avLst/>
          </a:prstGeom>
          <a:ln>
            <a:noFill/>
          </a:ln>
        </p:spPr>
      </p:pic>
      <p:sp>
        <p:nvSpPr>
          <p:cNvPr id="17" name="Rectangle 16"/>
          <p:cNvSpPr/>
          <p:nvPr/>
        </p:nvSpPr>
        <p:spPr>
          <a:xfrm>
            <a:off x="4629313" y="2309311"/>
            <a:ext cx="3592350" cy="877163"/>
          </a:xfrm>
          <a:prstGeom prst="rect">
            <a:avLst/>
          </a:prstGeom>
          <a:solidFill>
            <a:schemeClr val="bg1"/>
          </a:solidFill>
          <a:ln>
            <a:solidFill>
              <a:schemeClr val="accent2"/>
            </a:solidFill>
          </a:ln>
        </p:spPr>
        <p:txBody>
          <a:bodyPr wrap="square">
            <a:spAutoFit/>
          </a:bodyPr>
          <a:lstStyle/>
          <a:p>
            <a:pPr lvl="0" algn="ctr"/>
            <a:r>
              <a:rPr lang="en-US" sz="1700" dirty="0">
                <a:solidFill>
                  <a:schemeClr val="accent2"/>
                </a:solidFill>
                <a:latin typeface="Arial" panose="020B0604020202020204" pitchFamily="34" charset="0"/>
                <a:cs typeface="Arial" panose="020B0604020202020204" pitchFamily="34" charset="0"/>
              </a:rPr>
              <a:t>Projects based on current managerial issues of company partners (team projects)</a:t>
            </a:r>
          </a:p>
        </p:txBody>
      </p:sp>
      <p:pic>
        <p:nvPicPr>
          <p:cNvPr id="19" name="Bild 9"/>
          <p:cNvPicPr>
            <a:picLocks noChangeAspect="1"/>
          </p:cNvPicPr>
          <p:nvPr/>
        </p:nvPicPr>
        <p:blipFill rotWithShape="1">
          <a:blip r:embed="rId5"/>
          <a:srcRect l="514" t="282" r="770" b="54289"/>
          <a:stretch/>
        </p:blipFill>
        <p:spPr>
          <a:xfrm>
            <a:off x="2042369" y="3258554"/>
            <a:ext cx="2095291" cy="1427572"/>
          </a:xfrm>
          <a:prstGeom prst="rect">
            <a:avLst/>
          </a:prstGeom>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052" y="4127143"/>
            <a:ext cx="1564317" cy="558983"/>
          </a:xfrm>
          <a:prstGeom prst="rect">
            <a:avLst/>
          </a:prstGeom>
        </p:spPr>
      </p:pic>
      <p:sp>
        <p:nvSpPr>
          <p:cNvPr id="13" name="Rectangle 16"/>
          <p:cNvSpPr/>
          <p:nvPr/>
        </p:nvSpPr>
        <p:spPr>
          <a:xfrm>
            <a:off x="457200" y="2311031"/>
            <a:ext cx="3680460" cy="877163"/>
          </a:xfrm>
          <a:prstGeom prst="rect">
            <a:avLst/>
          </a:prstGeom>
          <a:solidFill>
            <a:schemeClr val="bg1"/>
          </a:solidFill>
          <a:ln>
            <a:solidFill>
              <a:schemeClr val="accent2"/>
            </a:solidFill>
          </a:ln>
        </p:spPr>
        <p:txBody>
          <a:bodyPr wrap="square">
            <a:spAutoFit/>
          </a:bodyPr>
          <a:lstStyle/>
          <a:p>
            <a:pPr lvl="0" algn="ctr"/>
            <a:r>
              <a:rPr lang="en-US" sz="1700" dirty="0">
                <a:solidFill>
                  <a:schemeClr val="accent2"/>
                </a:solidFill>
                <a:latin typeface="Arial" panose="020B0604020202020204" pitchFamily="34" charset="0"/>
                <a:cs typeface="Arial" panose="020B0604020202020204" pitchFamily="34" charset="0"/>
              </a:rPr>
              <a:t>Discussion, analysis and presentation of real life company cases in teams</a:t>
            </a:r>
          </a:p>
        </p:txBody>
      </p:sp>
      <p:pic>
        <p:nvPicPr>
          <p:cNvPr id="6" name="Picture 5"/>
          <p:cNvPicPr>
            <a:picLocks noChangeAspect="1"/>
          </p:cNvPicPr>
          <p:nvPr/>
        </p:nvPicPr>
        <p:blipFill rotWithShape="1">
          <a:blip r:embed="rId7"/>
          <a:srcRect l="25709" r="24700" b="6217"/>
          <a:stretch/>
        </p:blipFill>
        <p:spPr>
          <a:xfrm>
            <a:off x="4629313" y="3241870"/>
            <a:ext cx="1333605" cy="1444256"/>
          </a:xfrm>
          <a:prstGeom prst="rect">
            <a:avLst/>
          </a:prstGeom>
        </p:spPr>
      </p:pic>
    </p:spTree>
    <p:extLst>
      <p:ext uri="{BB962C8B-B14F-4D97-AF65-F5344CB8AC3E}">
        <p14:creationId xmlns:p14="http://schemas.microsoft.com/office/powerpoint/2010/main" val="294814529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1495783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53" imgH="353" progId="TCLayout.ActiveDocument.1">
                  <p:embed/>
                </p:oleObj>
              </mc:Choice>
              <mc:Fallback>
                <p:oleObj name="think-cell Folie"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2400" b="1" dirty="0">
              <a:latin typeface="Arial" panose="020B0604020202020204" pitchFamily="34" charset="0"/>
              <a:cs typeface="Arial" panose="020B0604020202020204" pitchFamily="34" charset="0"/>
              <a:sym typeface="Arial" panose="020B0604020202020204" pitchFamily="34" charset="0"/>
            </a:endParaRPr>
          </a:p>
        </p:txBody>
      </p:sp>
      <p:sp>
        <p:nvSpPr>
          <p:cNvPr id="3" name="Fußzeilenplatzhalter 2"/>
          <p:cNvSpPr>
            <a:spLocks noGrp="1"/>
          </p:cNvSpPr>
          <p:nvPr>
            <p:ph type="ftr" sz="quarter" idx="11"/>
          </p:nvPr>
        </p:nvSpPr>
        <p:spPr/>
        <p:txBody>
          <a:bodyPr/>
          <a:lstStyle/>
          <a:p>
            <a:r>
              <a:rPr lang="en-US"/>
              <a:t>STRATEGY AND ORGANIZATION</a:t>
            </a:r>
            <a:endParaRPr lang="en-US" dirty="0"/>
          </a:p>
        </p:txBody>
      </p:sp>
      <p:sp>
        <p:nvSpPr>
          <p:cNvPr id="4" name="Foliennummernplatzhalter 3"/>
          <p:cNvSpPr>
            <a:spLocks noGrp="1"/>
          </p:cNvSpPr>
          <p:nvPr>
            <p:ph type="sldNum" sz="quarter" idx="12"/>
          </p:nvPr>
        </p:nvSpPr>
        <p:spPr/>
        <p:txBody>
          <a:bodyPr/>
          <a:lstStyle/>
          <a:p>
            <a:r>
              <a:rPr lang="en-US"/>
              <a:t>SEITE </a:t>
            </a:r>
            <a:fld id="{BE3DC40E-DBBE-4E2D-9EEC-FBF0DA0E9179}" type="slidenum">
              <a:rPr lang="en-US" smtClean="0"/>
              <a:t>12</a:t>
            </a:fld>
            <a:endParaRPr lang="en-US" dirty="0"/>
          </a:p>
        </p:txBody>
      </p:sp>
      <p:sp>
        <p:nvSpPr>
          <p:cNvPr id="5" name="Titel 4"/>
          <p:cNvSpPr>
            <a:spLocks noGrp="1"/>
          </p:cNvSpPr>
          <p:nvPr>
            <p:ph type="title"/>
          </p:nvPr>
        </p:nvSpPr>
        <p:spPr>
          <a:xfrm>
            <a:off x="462406" y="139700"/>
            <a:ext cx="7759257" cy="903822"/>
          </a:xfrm>
        </p:spPr>
        <p:txBody>
          <a:bodyPr>
            <a:normAutofit/>
          </a:bodyPr>
          <a:lstStyle/>
          <a:p>
            <a:pPr lvl="0"/>
            <a:r>
              <a:rPr lang="en-US" dirty="0"/>
              <a:t>Course 5: Project Course</a:t>
            </a:r>
            <a:endParaRPr lang="en-CA" dirty="0"/>
          </a:p>
        </p:txBody>
      </p:sp>
      <p:sp>
        <p:nvSpPr>
          <p:cNvPr id="8" name="Rechteck 7"/>
          <p:cNvSpPr/>
          <p:nvPr/>
        </p:nvSpPr>
        <p:spPr>
          <a:xfrm>
            <a:off x="688603" y="2121786"/>
            <a:ext cx="1692000" cy="1149699"/>
          </a:xfrm>
          <a:prstGeom prst="rect">
            <a:avLst/>
          </a:prstGeom>
          <a:solidFill>
            <a:schemeClr val="bg1">
              <a:lumMod val="9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dirty="0">
                <a:solidFill>
                  <a:schemeClr val="tx1"/>
                </a:solidFill>
                <a:latin typeface="Arial" panose="020B0604020202020204" pitchFamily="34" charset="0"/>
                <a:cs typeface="Arial" panose="020B0604020202020204" pitchFamily="34" charset="0"/>
              </a:rPr>
              <a:t>e.g.: </a:t>
            </a:r>
            <a:r>
              <a:rPr lang="en-CA" sz="1400" dirty="0">
                <a:solidFill>
                  <a:schemeClr val="tx1"/>
                </a:solidFill>
                <a:latin typeface="Arial" panose="020B0604020202020204" pitchFamily="34" charset="0"/>
                <a:cs typeface="Arial" panose="020B0604020202020204" pitchFamily="34" charset="0"/>
              </a:rPr>
              <a:t>develop a growth strategy</a:t>
            </a:r>
          </a:p>
        </p:txBody>
      </p:sp>
      <p:sp>
        <p:nvSpPr>
          <p:cNvPr id="9" name="Rechteck 8"/>
          <p:cNvSpPr/>
          <p:nvPr/>
        </p:nvSpPr>
        <p:spPr>
          <a:xfrm>
            <a:off x="4640847" y="2121786"/>
            <a:ext cx="1692000" cy="1149699"/>
          </a:xfrm>
          <a:prstGeom prst="rect">
            <a:avLst/>
          </a:prstGeom>
          <a:solidFill>
            <a:schemeClr val="bg1">
              <a:lumMod val="9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dirty="0">
                <a:solidFill>
                  <a:schemeClr val="tx1"/>
                </a:solidFill>
                <a:latin typeface="Arial" panose="020B0604020202020204" pitchFamily="34" charset="0"/>
                <a:cs typeface="Arial" panose="020B0604020202020204" pitchFamily="34" charset="0"/>
              </a:rPr>
              <a:t>e.g.: </a:t>
            </a:r>
            <a:r>
              <a:rPr lang="en-CA" sz="1400" dirty="0">
                <a:solidFill>
                  <a:schemeClr val="tx1"/>
                </a:solidFill>
                <a:latin typeface="Arial" panose="020B0604020202020204" pitchFamily="34" charset="0"/>
                <a:cs typeface="Arial" panose="020B0604020202020204" pitchFamily="34" charset="0"/>
              </a:rPr>
              <a:t>optimize the strategic planning process</a:t>
            </a:r>
          </a:p>
        </p:txBody>
      </p:sp>
      <p:sp>
        <p:nvSpPr>
          <p:cNvPr id="10" name="Rechteck 9"/>
          <p:cNvSpPr/>
          <p:nvPr/>
        </p:nvSpPr>
        <p:spPr>
          <a:xfrm>
            <a:off x="6616970" y="2121786"/>
            <a:ext cx="1692000" cy="1149699"/>
          </a:xfrm>
          <a:prstGeom prst="rect">
            <a:avLst/>
          </a:prstGeom>
          <a:solidFill>
            <a:schemeClr val="bg1">
              <a:lumMod val="9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dirty="0">
                <a:solidFill>
                  <a:schemeClr val="tx1"/>
                </a:solidFill>
                <a:latin typeface="Arial" panose="020B0604020202020204" pitchFamily="34" charset="0"/>
                <a:cs typeface="Arial" panose="020B0604020202020204" pitchFamily="34" charset="0"/>
              </a:rPr>
              <a:t>e.g.: </a:t>
            </a:r>
            <a:r>
              <a:rPr lang="en-CA" sz="1400" dirty="0">
                <a:solidFill>
                  <a:schemeClr val="tx1"/>
                </a:solidFill>
                <a:latin typeface="Arial" panose="020B0604020202020204" pitchFamily="34" charset="0"/>
                <a:cs typeface="Arial" panose="020B0604020202020204" pitchFamily="34" charset="0"/>
              </a:rPr>
              <a:t>develop a communication strategy to enable ongoing change</a:t>
            </a:r>
          </a:p>
        </p:txBody>
      </p:sp>
      <p:sp>
        <p:nvSpPr>
          <p:cNvPr id="11" name="Rechteck 10"/>
          <p:cNvSpPr/>
          <p:nvPr/>
        </p:nvSpPr>
        <p:spPr>
          <a:xfrm>
            <a:off x="688603" y="1605743"/>
            <a:ext cx="1692000" cy="369332"/>
          </a:xfrm>
          <a:prstGeom prst="rect">
            <a:avLst/>
          </a:prstGeom>
          <a:solidFill>
            <a:srgbClr val="000859"/>
          </a:solidFill>
          <a:ln w="12700" algn="ctr">
            <a:solidFill>
              <a:srgbClr val="000859"/>
            </a:solidFill>
            <a:miter lim="800000"/>
            <a:headEnd/>
            <a:tailEnd/>
          </a:ln>
        </p:spPr>
        <p:txBody>
          <a:bodyPr wrap="square">
            <a:spAutoFit/>
          </a:bodyPr>
          <a:lstStyle/>
          <a:p>
            <a:pPr algn="ctr">
              <a:spcBef>
                <a:spcPct val="50000"/>
              </a:spcBef>
            </a:pPr>
            <a:r>
              <a:rPr lang="de-AT" b="1" dirty="0" err="1">
                <a:solidFill>
                  <a:srgbClr val="FFFFFF"/>
                </a:solidFill>
                <a:latin typeface="Arial" charset="0"/>
              </a:rPr>
              <a:t>Strategy</a:t>
            </a:r>
            <a:endParaRPr lang="de-AT" b="1" dirty="0">
              <a:solidFill>
                <a:srgbClr val="FFFFFF"/>
              </a:solidFill>
              <a:latin typeface="Arial" charset="0"/>
            </a:endParaRPr>
          </a:p>
        </p:txBody>
      </p:sp>
      <p:sp>
        <p:nvSpPr>
          <p:cNvPr id="12" name="Rechteck 11"/>
          <p:cNvSpPr/>
          <p:nvPr/>
        </p:nvSpPr>
        <p:spPr>
          <a:xfrm>
            <a:off x="2664725" y="1605743"/>
            <a:ext cx="1692000" cy="369332"/>
          </a:xfrm>
          <a:prstGeom prst="rect">
            <a:avLst/>
          </a:prstGeom>
          <a:solidFill>
            <a:srgbClr val="000859"/>
          </a:solidFill>
          <a:ln w="12700" algn="ctr">
            <a:solidFill>
              <a:srgbClr val="000859"/>
            </a:solidFill>
            <a:miter lim="800000"/>
            <a:headEnd/>
            <a:tailEnd/>
          </a:ln>
        </p:spPr>
        <p:txBody>
          <a:bodyPr wrap="square">
            <a:spAutoFit/>
          </a:bodyPr>
          <a:lstStyle/>
          <a:p>
            <a:pPr algn="ctr">
              <a:spcBef>
                <a:spcPct val="50000"/>
              </a:spcBef>
            </a:pPr>
            <a:r>
              <a:rPr lang="de-AT" b="1" dirty="0" err="1">
                <a:solidFill>
                  <a:srgbClr val="FFFFFF"/>
                </a:solidFill>
                <a:latin typeface="Arial" charset="0"/>
              </a:rPr>
              <a:t>Structure</a:t>
            </a:r>
            <a:endParaRPr lang="de-AT" b="1" dirty="0">
              <a:solidFill>
                <a:srgbClr val="FFFFFF"/>
              </a:solidFill>
              <a:latin typeface="Arial" charset="0"/>
            </a:endParaRPr>
          </a:p>
        </p:txBody>
      </p:sp>
      <p:sp>
        <p:nvSpPr>
          <p:cNvPr id="13" name="Rechteck 12"/>
          <p:cNvSpPr/>
          <p:nvPr/>
        </p:nvSpPr>
        <p:spPr>
          <a:xfrm>
            <a:off x="4640847" y="1605743"/>
            <a:ext cx="1692000" cy="369332"/>
          </a:xfrm>
          <a:prstGeom prst="rect">
            <a:avLst/>
          </a:prstGeom>
          <a:solidFill>
            <a:srgbClr val="000859"/>
          </a:solidFill>
          <a:ln w="12700" algn="ctr">
            <a:solidFill>
              <a:srgbClr val="000859"/>
            </a:solidFill>
            <a:miter lim="800000"/>
            <a:headEnd/>
            <a:tailEnd/>
          </a:ln>
        </p:spPr>
        <p:txBody>
          <a:bodyPr wrap="square">
            <a:spAutoFit/>
          </a:bodyPr>
          <a:lstStyle/>
          <a:p>
            <a:pPr algn="ctr">
              <a:spcBef>
                <a:spcPct val="50000"/>
              </a:spcBef>
            </a:pPr>
            <a:r>
              <a:rPr lang="de-AT" b="1" dirty="0" err="1">
                <a:solidFill>
                  <a:srgbClr val="FFFFFF"/>
                </a:solidFill>
                <a:latin typeface="Arial" charset="0"/>
              </a:rPr>
              <a:t>Processes</a:t>
            </a:r>
            <a:endParaRPr lang="de-AT" b="1" dirty="0">
              <a:solidFill>
                <a:srgbClr val="FFFFFF"/>
              </a:solidFill>
              <a:latin typeface="Arial" charset="0"/>
            </a:endParaRPr>
          </a:p>
        </p:txBody>
      </p:sp>
      <p:sp>
        <p:nvSpPr>
          <p:cNvPr id="14" name="Rechteck 13"/>
          <p:cNvSpPr/>
          <p:nvPr/>
        </p:nvSpPr>
        <p:spPr>
          <a:xfrm>
            <a:off x="6616970" y="1605743"/>
            <a:ext cx="1692000" cy="369332"/>
          </a:xfrm>
          <a:prstGeom prst="rect">
            <a:avLst/>
          </a:prstGeom>
          <a:solidFill>
            <a:srgbClr val="000859"/>
          </a:solidFill>
          <a:ln w="12700" algn="ctr">
            <a:solidFill>
              <a:srgbClr val="000859"/>
            </a:solidFill>
            <a:miter lim="800000"/>
            <a:headEnd/>
            <a:tailEnd/>
          </a:ln>
        </p:spPr>
        <p:txBody>
          <a:bodyPr wrap="square">
            <a:spAutoFit/>
          </a:bodyPr>
          <a:lstStyle/>
          <a:p>
            <a:pPr algn="ctr">
              <a:spcBef>
                <a:spcPct val="50000"/>
              </a:spcBef>
            </a:pPr>
            <a:r>
              <a:rPr lang="de-AT" b="1" dirty="0">
                <a:solidFill>
                  <a:srgbClr val="FFFFFF"/>
                </a:solidFill>
                <a:latin typeface="Arial" charset="0"/>
              </a:rPr>
              <a:t>People</a:t>
            </a:r>
          </a:p>
        </p:txBody>
      </p:sp>
      <p:sp>
        <p:nvSpPr>
          <p:cNvPr id="19" name="Ellipse 18"/>
          <p:cNvSpPr/>
          <p:nvPr/>
        </p:nvSpPr>
        <p:spPr>
          <a:xfrm>
            <a:off x="474176" y="1556409"/>
            <a:ext cx="468000" cy="468000"/>
          </a:xfrm>
          <a:prstGeom prst="ellipse">
            <a:avLst/>
          </a:prstGeom>
          <a:solidFill>
            <a:srgbClr val="000859"/>
          </a:solidFill>
          <a:ln w="12700" algn="ctr">
            <a:solidFill>
              <a:srgbClr val="000859"/>
            </a:solidFill>
            <a:miter lim="800000"/>
            <a:headEnd/>
            <a:tailEnd/>
          </a:ln>
        </p:spPr>
        <p:txBody>
          <a:bodyPr wrap="square">
            <a:spAutoFit/>
          </a:bodyPr>
          <a:lstStyle/>
          <a:p>
            <a:pPr algn="ctr">
              <a:spcBef>
                <a:spcPct val="50000"/>
              </a:spcBef>
            </a:pPr>
            <a:endParaRPr lang="de-AT" b="1">
              <a:solidFill>
                <a:srgbClr val="FFFFFF"/>
              </a:solidFill>
              <a:latin typeface="Arial" charset="0"/>
            </a:endParaRPr>
          </a:p>
        </p:txBody>
      </p:sp>
      <p:sp>
        <p:nvSpPr>
          <p:cNvPr id="20" name="Ellipse 19"/>
          <p:cNvSpPr/>
          <p:nvPr/>
        </p:nvSpPr>
        <p:spPr>
          <a:xfrm>
            <a:off x="2511546" y="1556409"/>
            <a:ext cx="468000" cy="468000"/>
          </a:xfrm>
          <a:prstGeom prst="ellipse">
            <a:avLst/>
          </a:prstGeom>
          <a:solidFill>
            <a:srgbClr val="000859"/>
          </a:solidFill>
          <a:ln w="12700" algn="ctr">
            <a:solidFill>
              <a:srgbClr val="000859"/>
            </a:solidFill>
            <a:miter lim="800000"/>
            <a:headEnd/>
            <a:tailEnd/>
          </a:ln>
        </p:spPr>
        <p:txBody>
          <a:bodyPr wrap="square">
            <a:spAutoFit/>
          </a:bodyPr>
          <a:lstStyle/>
          <a:p>
            <a:pPr algn="ctr">
              <a:spcBef>
                <a:spcPct val="50000"/>
              </a:spcBef>
            </a:pPr>
            <a:endParaRPr lang="de-AT" b="1">
              <a:solidFill>
                <a:srgbClr val="FFFFFF"/>
              </a:solidFill>
              <a:latin typeface="Arial" charset="0"/>
            </a:endParaRPr>
          </a:p>
        </p:txBody>
      </p:sp>
      <p:sp>
        <p:nvSpPr>
          <p:cNvPr id="21" name="Ellipse 20"/>
          <p:cNvSpPr/>
          <p:nvPr/>
        </p:nvSpPr>
        <p:spPr>
          <a:xfrm>
            <a:off x="4436573" y="1556409"/>
            <a:ext cx="468000" cy="468000"/>
          </a:xfrm>
          <a:prstGeom prst="ellipse">
            <a:avLst/>
          </a:prstGeom>
          <a:solidFill>
            <a:srgbClr val="000859"/>
          </a:solidFill>
          <a:ln w="12700" algn="ctr">
            <a:solidFill>
              <a:srgbClr val="000859"/>
            </a:solidFill>
            <a:miter lim="800000"/>
            <a:headEnd/>
            <a:tailEnd/>
          </a:ln>
        </p:spPr>
        <p:txBody>
          <a:bodyPr wrap="square">
            <a:spAutoFit/>
          </a:bodyPr>
          <a:lstStyle/>
          <a:p>
            <a:pPr algn="ctr">
              <a:spcBef>
                <a:spcPct val="50000"/>
              </a:spcBef>
            </a:pPr>
            <a:endParaRPr lang="de-AT" b="1">
              <a:solidFill>
                <a:srgbClr val="FFFFFF"/>
              </a:solidFill>
              <a:latin typeface="Arial" charset="0"/>
            </a:endParaRPr>
          </a:p>
        </p:txBody>
      </p:sp>
      <p:sp>
        <p:nvSpPr>
          <p:cNvPr id="22" name="Ellipse 21"/>
          <p:cNvSpPr/>
          <p:nvPr/>
        </p:nvSpPr>
        <p:spPr>
          <a:xfrm>
            <a:off x="6398111" y="1556409"/>
            <a:ext cx="468000" cy="468000"/>
          </a:xfrm>
          <a:prstGeom prst="ellipse">
            <a:avLst/>
          </a:prstGeom>
          <a:solidFill>
            <a:srgbClr val="000859"/>
          </a:solidFill>
          <a:ln w="12700" algn="ctr">
            <a:solidFill>
              <a:srgbClr val="000859"/>
            </a:solidFill>
            <a:miter lim="800000"/>
            <a:headEnd/>
            <a:tailEnd/>
          </a:ln>
        </p:spPr>
        <p:txBody>
          <a:bodyPr wrap="square">
            <a:spAutoFit/>
          </a:bodyPr>
          <a:lstStyle/>
          <a:p>
            <a:pPr algn="ctr">
              <a:spcBef>
                <a:spcPct val="50000"/>
              </a:spcBef>
            </a:pPr>
            <a:endParaRPr lang="de-AT" b="1">
              <a:solidFill>
                <a:srgbClr val="FFFFFF"/>
              </a:solidFill>
              <a:latin typeface="Arial" charset="0"/>
            </a:endParaRPr>
          </a:p>
        </p:txBody>
      </p:sp>
      <p:sp>
        <p:nvSpPr>
          <p:cNvPr id="23" name="Rechteck 22"/>
          <p:cNvSpPr/>
          <p:nvPr/>
        </p:nvSpPr>
        <p:spPr>
          <a:xfrm>
            <a:off x="2664725" y="2121786"/>
            <a:ext cx="1692000" cy="1149699"/>
          </a:xfrm>
          <a:prstGeom prst="rect">
            <a:avLst/>
          </a:prstGeom>
          <a:solidFill>
            <a:schemeClr val="bg1">
              <a:lumMod val="9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dirty="0">
                <a:solidFill>
                  <a:schemeClr val="tx1"/>
                </a:solidFill>
                <a:latin typeface="Arial" panose="020B0604020202020204" pitchFamily="34" charset="0"/>
                <a:cs typeface="Arial" panose="020B0604020202020204" pitchFamily="34" charset="0"/>
              </a:rPr>
              <a:t>e.g.: </a:t>
            </a:r>
            <a:r>
              <a:rPr lang="en-CA" sz="1400" dirty="0">
                <a:solidFill>
                  <a:schemeClr val="tx1"/>
                </a:solidFill>
                <a:latin typeface="Arial" panose="020B0604020202020204" pitchFamily="34" charset="0"/>
                <a:cs typeface="Arial" panose="020B0604020202020204" pitchFamily="34" charset="0"/>
              </a:rPr>
              <a:t>evaluate the option of an agile organizational structure</a:t>
            </a:r>
          </a:p>
        </p:txBody>
      </p:sp>
      <p:pic>
        <p:nvPicPr>
          <p:cNvPr id="24" name="Grafik 2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52275" y="1630207"/>
            <a:ext cx="288000" cy="288000"/>
          </a:xfrm>
          <a:prstGeom prst="rect">
            <a:avLst/>
          </a:prstGeom>
        </p:spPr>
      </p:pic>
      <p:pic>
        <p:nvPicPr>
          <p:cNvPr id="25" name="Grafik 2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595030" y="1630206"/>
            <a:ext cx="288000" cy="288000"/>
          </a:xfrm>
          <a:prstGeom prst="rect">
            <a:avLst/>
          </a:prstGeom>
        </p:spPr>
      </p:pic>
      <p:pic>
        <p:nvPicPr>
          <p:cNvPr id="26" name="Grafik 25"/>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528233" y="1639037"/>
            <a:ext cx="288000" cy="288000"/>
          </a:xfrm>
          <a:prstGeom prst="rect">
            <a:avLst/>
          </a:prstGeom>
        </p:spPr>
      </p:pic>
      <p:pic>
        <p:nvPicPr>
          <p:cNvPr id="27" name="Grafik 26"/>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474441" y="1616537"/>
            <a:ext cx="315339" cy="315339"/>
          </a:xfrm>
          <a:prstGeom prst="rect">
            <a:avLst/>
          </a:prstGeom>
        </p:spPr>
      </p:pic>
      <p:sp>
        <p:nvSpPr>
          <p:cNvPr id="30" name="Gleichschenkliges Dreieck 29"/>
          <p:cNvSpPr/>
          <p:nvPr/>
        </p:nvSpPr>
        <p:spPr>
          <a:xfrm rot="10800000">
            <a:off x="2246425" y="3560594"/>
            <a:ext cx="4546833" cy="276837"/>
          </a:xfrm>
          <a:prstGeom prst="triangle">
            <a:avLst/>
          </a:prstGeom>
          <a:solidFill>
            <a:srgbClr val="002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6"/>
          <p:cNvSpPr/>
          <p:nvPr/>
        </p:nvSpPr>
        <p:spPr>
          <a:xfrm>
            <a:off x="462406" y="4535128"/>
            <a:ext cx="7846564" cy="668697"/>
          </a:xfrm>
          <a:prstGeom prst="rect">
            <a:avLst/>
          </a:prstGeom>
          <a:solidFill>
            <a:schemeClr val="bg1">
              <a:lumMod val="95000"/>
            </a:schemeClr>
          </a:solidFill>
          <a:ln>
            <a:solidFill>
              <a:schemeClr val="accent2"/>
            </a:solidFill>
          </a:ln>
        </p:spPr>
        <p:txBody>
          <a:bodyPr wrap="square">
            <a:noAutofit/>
          </a:bodyPr>
          <a:lstStyle/>
          <a:p>
            <a:pPr algn="ctr"/>
            <a:r>
              <a:rPr lang="de-AT" dirty="0">
                <a:solidFill>
                  <a:schemeClr val="accent2"/>
                </a:solidFill>
                <a:latin typeface="Arial" panose="020B0604020202020204" pitchFamily="34" charset="0"/>
                <a:cs typeface="Arial" panose="020B0604020202020204" pitchFamily="34" charset="0"/>
              </a:rPr>
              <a:t>e.g. OMV, UNIQA, REWE, Frequentis, Pollmann International, </a:t>
            </a:r>
            <a:br>
              <a:rPr lang="de-AT" dirty="0">
                <a:solidFill>
                  <a:schemeClr val="accent2"/>
                </a:solidFill>
                <a:latin typeface="Arial" panose="020B0604020202020204" pitchFamily="34" charset="0"/>
                <a:cs typeface="Arial" panose="020B0604020202020204" pitchFamily="34" charset="0"/>
              </a:rPr>
            </a:br>
            <a:r>
              <a:rPr lang="de-AT" dirty="0">
                <a:solidFill>
                  <a:schemeClr val="accent2"/>
                </a:solidFill>
                <a:latin typeface="Arial" panose="020B0604020202020204" pitchFamily="34" charset="0"/>
                <a:cs typeface="Arial" panose="020B0604020202020204" pitchFamily="34" charset="0"/>
              </a:rPr>
              <a:t>Wien Energie, Wiener Netze, Raiffeisenbank International</a:t>
            </a:r>
            <a:endParaRPr lang="en-CA" dirty="0">
              <a:latin typeface="Arial" panose="020B0604020202020204" pitchFamily="34" charset="0"/>
              <a:cs typeface="Arial" panose="020B0604020202020204" pitchFamily="34" charset="0"/>
            </a:endParaRPr>
          </a:p>
          <a:p>
            <a:pPr lvl="0" algn="ctr"/>
            <a:endParaRPr lang="en-US" b="1" dirty="0">
              <a:solidFill>
                <a:schemeClr val="accent2"/>
              </a:solidFill>
              <a:latin typeface="Arial" panose="020B0604020202020204" pitchFamily="34" charset="0"/>
              <a:cs typeface="Arial" panose="020B0604020202020204" pitchFamily="34" charset="0"/>
            </a:endParaRPr>
          </a:p>
          <a:p>
            <a:pPr lvl="0" algn="ctr"/>
            <a:endParaRPr lang="en-US" b="1" dirty="0">
              <a:solidFill>
                <a:schemeClr val="accent2"/>
              </a:solidFill>
              <a:latin typeface="Arial" panose="020B0604020202020204" pitchFamily="34" charset="0"/>
              <a:cs typeface="Arial" panose="020B0604020202020204" pitchFamily="34" charset="0"/>
            </a:endParaRPr>
          </a:p>
        </p:txBody>
      </p:sp>
      <p:sp>
        <p:nvSpPr>
          <p:cNvPr id="33" name="Rechteck 32"/>
          <p:cNvSpPr/>
          <p:nvPr/>
        </p:nvSpPr>
        <p:spPr>
          <a:xfrm>
            <a:off x="474176" y="4101916"/>
            <a:ext cx="7834794" cy="369332"/>
          </a:xfrm>
          <a:prstGeom prst="rect">
            <a:avLst/>
          </a:prstGeom>
          <a:solidFill>
            <a:srgbClr val="000859"/>
          </a:solidFill>
          <a:ln w="12700" algn="ctr">
            <a:solidFill>
              <a:srgbClr val="000859"/>
            </a:solidFill>
            <a:miter lim="800000"/>
            <a:headEnd/>
            <a:tailEnd/>
          </a:ln>
        </p:spPr>
        <p:txBody>
          <a:bodyPr wrap="square">
            <a:spAutoFit/>
          </a:bodyPr>
          <a:lstStyle/>
          <a:p>
            <a:pPr algn="ctr">
              <a:spcBef>
                <a:spcPct val="50000"/>
              </a:spcBef>
            </a:pPr>
            <a:r>
              <a:rPr lang="en-CA" b="1" dirty="0">
                <a:solidFill>
                  <a:srgbClr val="FFFFFF"/>
                </a:solidFill>
                <a:latin typeface="Arial" charset="0"/>
              </a:rPr>
              <a:t>Innovative SMEs and international Corporates</a:t>
            </a:r>
          </a:p>
        </p:txBody>
      </p:sp>
    </p:spTree>
    <p:extLst>
      <p:ext uri="{BB962C8B-B14F-4D97-AF65-F5344CB8AC3E}">
        <p14:creationId xmlns:p14="http://schemas.microsoft.com/office/powerpoint/2010/main" val="334256818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37154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53" imgH="353" progId="TCLayout.ActiveDocument.1">
                  <p:embed/>
                </p:oleObj>
              </mc:Choice>
              <mc:Fallback>
                <p:oleObj name="think-cell Folie"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2400" b="1" dirty="0">
              <a:latin typeface="Arial" panose="020B0604020202020204" pitchFamily="34" charset="0"/>
              <a:cs typeface="Arial" panose="020B0604020202020204" pitchFamily="34" charset="0"/>
              <a:sym typeface="Arial" panose="020B0604020202020204" pitchFamily="34" charset="0"/>
            </a:endParaRPr>
          </a:p>
        </p:txBody>
      </p:sp>
      <p:sp>
        <p:nvSpPr>
          <p:cNvPr id="2" name="Content Placeholder 1"/>
          <p:cNvSpPr>
            <a:spLocks noGrp="1"/>
          </p:cNvSpPr>
          <p:nvPr>
            <p:ph idx="1"/>
          </p:nvPr>
        </p:nvSpPr>
        <p:spPr/>
        <p:txBody>
          <a:bodyPr>
            <a:normAutofit/>
          </a:bodyPr>
          <a:lstStyle/>
          <a:p>
            <a:r>
              <a:rPr lang="en-US" sz="1800" dirty="0"/>
              <a:t>“</a:t>
            </a:r>
            <a:r>
              <a:rPr lang="en-US" sz="1800" b="1" dirty="0">
                <a:solidFill>
                  <a:srgbClr val="002350"/>
                </a:solidFill>
              </a:rPr>
              <a:t>Very motivational</a:t>
            </a:r>
            <a:r>
              <a:rPr lang="en-US" sz="1800" dirty="0"/>
              <a:t>. It inspires me to give more though of future career decisions and engages my brain in a unique way that I haven´t experienced in other courses.”</a:t>
            </a:r>
          </a:p>
          <a:p>
            <a:r>
              <a:rPr lang="en-US" sz="1800" dirty="0"/>
              <a:t>“You can see that Prof. Klarner knows a lot about her field and has </a:t>
            </a:r>
            <a:r>
              <a:rPr lang="en-US" sz="1800" b="1" dirty="0">
                <a:solidFill>
                  <a:srgbClr val="002350"/>
                </a:solidFill>
              </a:rPr>
              <a:t>many experience to talk about</a:t>
            </a:r>
            <a:r>
              <a:rPr lang="en-US" sz="1800" dirty="0"/>
              <a:t>. This makes </a:t>
            </a:r>
            <a:r>
              <a:rPr lang="en-US" sz="1800" dirty="0">
                <a:solidFill>
                  <a:srgbClr val="002350"/>
                </a:solidFill>
              </a:rPr>
              <a:t>the</a:t>
            </a:r>
            <a:r>
              <a:rPr lang="en-US" sz="1800" dirty="0"/>
              <a:t> class a lot more interesting.“</a:t>
            </a:r>
          </a:p>
          <a:p>
            <a:r>
              <a:rPr lang="en-US" sz="1800" dirty="0"/>
              <a:t>“I like how the course </a:t>
            </a:r>
            <a:r>
              <a:rPr lang="en-US" sz="1800" b="1" dirty="0">
                <a:solidFill>
                  <a:srgbClr val="002350"/>
                </a:solidFill>
              </a:rPr>
              <a:t>combines multiple subjects </a:t>
            </a:r>
            <a:r>
              <a:rPr lang="en-US" sz="1800" dirty="0"/>
              <a:t>and therefore offers a suitable specialization for students interested in consulting, finance, marketing or else.”</a:t>
            </a:r>
          </a:p>
          <a:p>
            <a:r>
              <a:rPr lang="en-US" sz="1800" dirty="0"/>
              <a:t>“The ‘Meet the CEO’ format were probably the </a:t>
            </a:r>
            <a:r>
              <a:rPr lang="en-US" sz="1800" b="1" dirty="0">
                <a:solidFill>
                  <a:srgbClr val="002350"/>
                </a:solidFill>
              </a:rPr>
              <a:t>best 2 hours at WU </a:t>
            </a:r>
            <a:r>
              <a:rPr lang="en-US" sz="1800" dirty="0"/>
              <a:t>so far.”</a:t>
            </a:r>
          </a:p>
          <a:p>
            <a:r>
              <a:rPr lang="en-US" sz="1800" dirty="0"/>
              <a:t>“Prof. Klarner tries to </a:t>
            </a:r>
            <a:r>
              <a:rPr lang="en-US" sz="1800" b="1" dirty="0">
                <a:solidFill>
                  <a:srgbClr val="002350"/>
                </a:solidFill>
              </a:rPr>
              <a:t>get to know the students</a:t>
            </a:r>
            <a:r>
              <a:rPr lang="en-US" sz="1800" dirty="0"/>
              <a:t>, which is uncommon but great, given the size of the class and the course being a specialization.“</a:t>
            </a:r>
          </a:p>
          <a:p>
            <a:endParaRPr lang="en-US" dirty="0"/>
          </a:p>
        </p:txBody>
      </p:sp>
      <p:sp>
        <p:nvSpPr>
          <p:cNvPr id="3" name="Footer Placeholder 2"/>
          <p:cNvSpPr>
            <a:spLocks noGrp="1"/>
          </p:cNvSpPr>
          <p:nvPr>
            <p:ph type="ftr" sz="quarter" idx="11"/>
          </p:nvPr>
        </p:nvSpPr>
        <p:spPr/>
        <p:txBody>
          <a:bodyPr/>
          <a:lstStyle/>
          <a:p>
            <a:r>
              <a:rPr lang="en-US"/>
              <a:t>STRATEGY AND ORGANIZATION</a:t>
            </a:r>
            <a:endParaRPr lang="en-US" dirty="0"/>
          </a:p>
        </p:txBody>
      </p:sp>
      <p:sp>
        <p:nvSpPr>
          <p:cNvPr id="4" name="Slide Number Placeholder 3"/>
          <p:cNvSpPr>
            <a:spLocks noGrp="1"/>
          </p:cNvSpPr>
          <p:nvPr>
            <p:ph type="sldNum" sz="quarter" idx="12"/>
          </p:nvPr>
        </p:nvSpPr>
        <p:spPr/>
        <p:txBody>
          <a:bodyPr/>
          <a:lstStyle/>
          <a:p>
            <a:r>
              <a:rPr lang="en-US" dirty="0"/>
              <a:t>PAGE </a:t>
            </a:r>
            <a:fld id="{BE3DC40E-DBBE-4E2D-9EEC-FBF0DA0E9179}" type="slidenum">
              <a:rPr lang="en-US" smtClean="0"/>
              <a:t>13</a:t>
            </a:fld>
            <a:endParaRPr lang="en-US" dirty="0"/>
          </a:p>
        </p:txBody>
      </p:sp>
      <p:sp>
        <p:nvSpPr>
          <p:cNvPr id="5" name="Title 4"/>
          <p:cNvSpPr>
            <a:spLocks noGrp="1"/>
          </p:cNvSpPr>
          <p:nvPr>
            <p:ph type="title"/>
          </p:nvPr>
        </p:nvSpPr>
        <p:spPr/>
        <p:txBody>
          <a:bodyPr/>
          <a:lstStyle/>
          <a:p>
            <a:r>
              <a:rPr lang="en-US" dirty="0"/>
              <a:t>Student Voices </a:t>
            </a:r>
          </a:p>
        </p:txBody>
      </p:sp>
    </p:spTree>
    <p:extLst>
      <p:ext uri="{BB962C8B-B14F-4D97-AF65-F5344CB8AC3E}">
        <p14:creationId xmlns:p14="http://schemas.microsoft.com/office/powerpoint/2010/main" val="21124133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16580282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99352" y="1643330"/>
            <a:ext cx="3129686" cy="3044737"/>
          </a:xfrm>
          <a:prstGeom prst="rect">
            <a:avLst/>
          </a:prstGeom>
        </p:spPr>
      </p:pic>
      <p:sp>
        <p:nvSpPr>
          <p:cNvPr id="2" name="Content Placeholder 1"/>
          <p:cNvSpPr>
            <a:spLocks noGrp="1"/>
          </p:cNvSpPr>
          <p:nvPr>
            <p:ph idx="1"/>
          </p:nvPr>
        </p:nvSpPr>
        <p:spPr>
          <a:xfrm>
            <a:off x="439786" y="1238744"/>
            <a:ext cx="4139590" cy="3853905"/>
          </a:xfrm>
        </p:spPr>
        <p:txBody>
          <a:bodyPr>
            <a:normAutofit fontScale="85000" lnSpcReduction="20000"/>
          </a:bodyPr>
          <a:lstStyle/>
          <a:p>
            <a:pPr>
              <a:buFont typeface="Wingdings" panose="05000000000000000000" pitchFamily="2" charset="2"/>
              <a:buChar char="§"/>
            </a:pPr>
            <a:r>
              <a:rPr lang="en-US" sz="1800" b="1" dirty="0">
                <a:solidFill>
                  <a:schemeClr val="accent2"/>
                </a:solidFill>
              </a:rPr>
              <a:t>Interest </a:t>
            </a:r>
            <a:r>
              <a:rPr lang="en-US" sz="1800" dirty="0"/>
              <a:t>in strategic and organizational topics </a:t>
            </a:r>
          </a:p>
          <a:p>
            <a:pPr>
              <a:buFont typeface="Wingdings" panose="05000000000000000000" pitchFamily="2" charset="2"/>
              <a:buChar char="§"/>
            </a:pPr>
            <a:r>
              <a:rPr lang="en-US" sz="1800" b="1" dirty="0">
                <a:solidFill>
                  <a:schemeClr val="accent2"/>
                </a:solidFill>
              </a:rPr>
              <a:t>Commitment</a:t>
            </a:r>
            <a:r>
              <a:rPr lang="en-US" sz="1800" dirty="0">
                <a:solidFill>
                  <a:schemeClr val="accent2"/>
                </a:solidFill>
              </a:rPr>
              <a:t> </a:t>
            </a:r>
            <a:r>
              <a:rPr lang="en-US" sz="1800" dirty="0"/>
              <a:t>and </a:t>
            </a:r>
            <a:r>
              <a:rPr lang="en-US" sz="1800" b="1" dirty="0">
                <a:solidFill>
                  <a:schemeClr val="accent2"/>
                </a:solidFill>
              </a:rPr>
              <a:t>motivation </a:t>
            </a:r>
          </a:p>
          <a:p>
            <a:pPr>
              <a:buFont typeface="Wingdings" panose="05000000000000000000" pitchFamily="2" charset="2"/>
              <a:buChar char="§"/>
            </a:pPr>
            <a:r>
              <a:rPr lang="en-US" sz="1800" b="1" dirty="0">
                <a:solidFill>
                  <a:schemeClr val="accent2"/>
                </a:solidFill>
              </a:rPr>
              <a:t>Team</a:t>
            </a:r>
            <a:r>
              <a:rPr lang="en-US" sz="1800" dirty="0">
                <a:solidFill>
                  <a:schemeClr val="accent2"/>
                </a:solidFill>
              </a:rPr>
              <a:t> </a:t>
            </a:r>
            <a:r>
              <a:rPr lang="en-US" sz="1800" dirty="0"/>
              <a:t>spirit </a:t>
            </a:r>
          </a:p>
          <a:p>
            <a:pPr>
              <a:buFont typeface="Wingdings" panose="05000000000000000000" pitchFamily="2" charset="2"/>
              <a:buChar char="§"/>
            </a:pPr>
            <a:r>
              <a:rPr lang="en-US" sz="1800" b="1" dirty="0">
                <a:solidFill>
                  <a:schemeClr val="accent2"/>
                </a:solidFill>
              </a:rPr>
              <a:t>Independence</a:t>
            </a:r>
            <a:r>
              <a:rPr lang="en-US" sz="1800" dirty="0">
                <a:solidFill>
                  <a:schemeClr val="accent2"/>
                </a:solidFill>
              </a:rPr>
              <a:t> </a:t>
            </a:r>
            <a:r>
              <a:rPr lang="en-US" sz="1800" dirty="0"/>
              <a:t>and </a:t>
            </a:r>
            <a:r>
              <a:rPr lang="en-US" sz="1800" b="1" dirty="0">
                <a:solidFill>
                  <a:schemeClr val="accent2"/>
                </a:solidFill>
              </a:rPr>
              <a:t>self-reliance</a:t>
            </a:r>
          </a:p>
          <a:p>
            <a:pPr>
              <a:buFont typeface="Wingdings" panose="05000000000000000000" pitchFamily="2" charset="2"/>
              <a:buChar char="§"/>
            </a:pPr>
            <a:r>
              <a:rPr lang="en-US" sz="1800" b="1" dirty="0">
                <a:solidFill>
                  <a:schemeClr val="accent2"/>
                </a:solidFill>
              </a:rPr>
              <a:t>Required basic knowledge for students of the BBE program:</a:t>
            </a:r>
          </a:p>
          <a:p>
            <a:pPr>
              <a:buFont typeface="Wingdings" panose="05000000000000000000" pitchFamily="2" charset="2"/>
              <a:buChar char="§"/>
            </a:pPr>
            <a:r>
              <a:rPr lang="en-US" sz="1800" dirty="0"/>
              <a:t>A good command of </a:t>
            </a:r>
            <a:r>
              <a:rPr lang="en-US" sz="1800" b="1" dirty="0">
                <a:solidFill>
                  <a:schemeClr val="accent2"/>
                </a:solidFill>
              </a:rPr>
              <a:t>English </a:t>
            </a:r>
          </a:p>
          <a:p>
            <a:pPr>
              <a:buFont typeface="Wingdings" panose="05000000000000000000" pitchFamily="2" charset="2"/>
              <a:buChar char="§"/>
            </a:pPr>
            <a:r>
              <a:rPr lang="en-US" sz="1800" dirty="0"/>
              <a:t>Required basic knowledge for </a:t>
            </a:r>
            <a:r>
              <a:rPr lang="en-US" sz="1800" b="1" dirty="0">
                <a:solidFill>
                  <a:srgbClr val="002350"/>
                </a:solidFill>
              </a:rPr>
              <a:t>all three bachelor programs</a:t>
            </a:r>
            <a:r>
              <a:rPr lang="en-US" sz="1800" dirty="0"/>
              <a:t> (BW, IBW, WIRE)</a:t>
            </a:r>
          </a:p>
          <a:p>
            <a:pPr lvl="1">
              <a:spcAft>
                <a:spcPts val="600"/>
              </a:spcAft>
              <a:buFont typeface="Wingdings" panose="05000000000000000000" pitchFamily="2" charset="2"/>
              <a:buChar char="ü"/>
            </a:pPr>
            <a:r>
              <a:rPr lang="en-US" sz="1800" dirty="0"/>
              <a:t>STEOP &amp; CBK (Fundamentals of Economics, Introduction to Business Administration, Statistics, Mathematics)</a:t>
            </a:r>
          </a:p>
          <a:p>
            <a:r>
              <a:rPr lang="en-US" sz="1900" dirty="0"/>
              <a:t>Required basic knowledge for students of the </a:t>
            </a:r>
            <a:r>
              <a:rPr lang="en-US" sz="1900" b="1" dirty="0">
                <a:solidFill>
                  <a:srgbClr val="002350"/>
                </a:solidFill>
              </a:rPr>
              <a:t>BBE program</a:t>
            </a:r>
            <a:r>
              <a:rPr lang="en-US" sz="1900" b="1" dirty="0"/>
              <a:t>:</a:t>
            </a:r>
          </a:p>
          <a:p>
            <a:pPr lvl="1">
              <a:spcAft>
                <a:spcPts val="600"/>
              </a:spcAft>
              <a:buFont typeface="Wingdings" panose="05000000000000000000" pitchFamily="2" charset="2"/>
              <a:buChar char="ü"/>
            </a:pPr>
            <a:r>
              <a:rPr lang="en-US" sz="1800" dirty="0"/>
              <a:t>Quantitative Methods I&amp;II, Business &amp; Society, Foundations in Microeconomics)</a:t>
            </a:r>
          </a:p>
          <a:p>
            <a:pPr marL="0" indent="0">
              <a:buNone/>
            </a:pPr>
            <a:endParaRPr lang="en-US" dirty="0"/>
          </a:p>
        </p:txBody>
      </p:sp>
      <p:sp>
        <p:nvSpPr>
          <p:cNvPr id="3" name="Footer Placeholder 2"/>
          <p:cNvSpPr>
            <a:spLocks noGrp="1"/>
          </p:cNvSpPr>
          <p:nvPr>
            <p:ph type="ftr" sz="quarter" idx="11"/>
          </p:nvPr>
        </p:nvSpPr>
        <p:spPr/>
        <p:txBody>
          <a:bodyPr/>
          <a:lstStyle/>
          <a:p>
            <a:r>
              <a:rPr lang="en-US"/>
              <a:t>STRATEGY AND ORGANIZATION</a:t>
            </a:r>
            <a:endParaRPr lang="en-US" dirty="0"/>
          </a:p>
        </p:txBody>
      </p:sp>
      <p:sp>
        <p:nvSpPr>
          <p:cNvPr id="4" name="Slide Number Placeholder 3"/>
          <p:cNvSpPr>
            <a:spLocks noGrp="1"/>
          </p:cNvSpPr>
          <p:nvPr>
            <p:ph type="sldNum" sz="quarter" idx="12"/>
          </p:nvPr>
        </p:nvSpPr>
        <p:spPr/>
        <p:txBody>
          <a:bodyPr/>
          <a:lstStyle/>
          <a:p>
            <a:r>
              <a:rPr lang="en-US" dirty="0"/>
              <a:t>Page </a:t>
            </a:r>
            <a:fld id="{BE3DC40E-DBBE-4E2D-9EEC-FBF0DA0E9179}" type="slidenum">
              <a:rPr lang="en-US" smtClean="0"/>
              <a:t>14</a:t>
            </a:fld>
            <a:endParaRPr lang="en-US" dirty="0"/>
          </a:p>
        </p:txBody>
      </p:sp>
      <p:sp>
        <p:nvSpPr>
          <p:cNvPr id="5" name="Title 4"/>
          <p:cNvSpPr>
            <a:spLocks noGrp="1"/>
          </p:cNvSpPr>
          <p:nvPr>
            <p:ph type="title"/>
          </p:nvPr>
        </p:nvSpPr>
        <p:spPr/>
        <p:txBody>
          <a:bodyPr/>
          <a:lstStyle/>
          <a:p>
            <a:r>
              <a:rPr lang="en-US" dirty="0"/>
              <a:t>What gets you on board?</a:t>
            </a:r>
          </a:p>
        </p:txBody>
      </p:sp>
      <p:sp>
        <p:nvSpPr>
          <p:cNvPr id="8" name="Rechteck 7"/>
          <p:cNvSpPr/>
          <p:nvPr/>
        </p:nvSpPr>
        <p:spPr>
          <a:xfrm>
            <a:off x="6396268" y="2934865"/>
            <a:ext cx="746963"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IOD </a:t>
            </a:r>
            <a:endParaRPr lang="de-AT" b="1" dirty="0">
              <a:solidFill>
                <a:schemeClr val="bg1"/>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106764" y="4080442"/>
            <a:ext cx="589284" cy="514391"/>
          </a:xfrm>
          <a:prstGeom prst="rect">
            <a:avLst/>
          </a:prstGeom>
        </p:spPr>
      </p:pic>
      <p:pic>
        <p:nvPicPr>
          <p:cNvPr id="18" name="Picture 17"/>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41257" y="4078871"/>
            <a:ext cx="625859" cy="546318"/>
          </a:xfrm>
          <a:prstGeom prst="rect">
            <a:avLst/>
          </a:prstGeom>
        </p:spPr>
      </p:pic>
      <p:pic>
        <p:nvPicPr>
          <p:cNvPr id="19" name="Picture 18"/>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43379" y="3919032"/>
            <a:ext cx="589284" cy="514391"/>
          </a:xfrm>
          <a:prstGeom prst="rect">
            <a:avLst/>
          </a:prstGeom>
        </p:spPr>
      </p:pic>
      <p:pic>
        <p:nvPicPr>
          <p:cNvPr id="20" name="Picture 19"/>
          <p:cNvPicPr>
            <a:picLocks noChangeAspect="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231" y="4176227"/>
            <a:ext cx="755836" cy="659776"/>
          </a:xfrm>
          <a:prstGeom prst="rect">
            <a:avLst/>
          </a:prstGeom>
        </p:spPr>
      </p:pic>
      <p:pic>
        <p:nvPicPr>
          <p:cNvPr id="21" name="Picture 20"/>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934395" y="3673699"/>
            <a:ext cx="814619" cy="711088"/>
          </a:xfrm>
          <a:prstGeom prst="rect">
            <a:avLst/>
          </a:prstGeom>
        </p:spPr>
      </p:pic>
      <p:pic>
        <p:nvPicPr>
          <p:cNvPr id="22" name="Picture 21"/>
          <p:cNvPicPr>
            <a:picLocks noChangeAspect="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72429" y="4207011"/>
            <a:ext cx="995459" cy="868944"/>
          </a:xfrm>
          <a:prstGeom prst="rect">
            <a:avLst/>
          </a:prstGeom>
        </p:spPr>
      </p:pic>
    </p:spTree>
    <p:extLst>
      <p:ext uri="{BB962C8B-B14F-4D97-AF65-F5344CB8AC3E}">
        <p14:creationId xmlns:p14="http://schemas.microsoft.com/office/powerpoint/2010/main" val="78035051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019" y="1316038"/>
            <a:ext cx="7759644" cy="3853905"/>
          </a:xfrm>
        </p:spPr>
        <p:txBody>
          <a:bodyPr>
            <a:normAutofit lnSpcReduction="10000"/>
          </a:bodyPr>
          <a:lstStyle/>
          <a:p>
            <a:pPr marL="0" indent="0">
              <a:spcAft>
                <a:spcPts val="1200"/>
              </a:spcAft>
              <a:buNone/>
            </a:pPr>
            <a:r>
              <a:rPr lang="en-US" sz="1800" b="1" dirty="0">
                <a:solidFill>
                  <a:schemeClr val="accent2"/>
                </a:solidFill>
              </a:rPr>
              <a:t>Application</a:t>
            </a:r>
          </a:p>
          <a:p>
            <a:pPr>
              <a:spcAft>
                <a:spcPts val="1200"/>
              </a:spcAft>
            </a:pPr>
            <a:r>
              <a:rPr lang="en-US" sz="1800" dirty="0"/>
              <a:t>Registration for AG “Access to Specialization in Business Administration: </a:t>
            </a:r>
            <a:r>
              <a:rPr lang="en-US" sz="1800" u="sng" dirty="0"/>
              <a:t>Strategy and Organization</a:t>
            </a:r>
            <a:r>
              <a:rPr lang="en-US" sz="1800" dirty="0"/>
              <a:t>” (</a:t>
            </a:r>
            <a:r>
              <a:rPr lang="en-US" sz="1800" dirty="0" err="1"/>
              <a:t>Einstieg</a:t>
            </a:r>
            <a:r>
              <a:rPr lang="en-US" sz="1800" dirty="0"/>
              <a:t> in die SBWL) in LPIS </a:t>
            </a:r>
            <a:r>
              <a:rPr lang="en-US" sz="1800" b="1" u="sng" dirty="0">
                <a:solidFill>
                  <a:schemeClr val="accent2"/>
                </a:solidFill>
              </a:rPr>
              <a:t>and</a:t>
            </a:r>
            <a:r>
              <a:rPr lang="en-US" sz="1800" dirty="0">
                <a:solidFill>
                  <a:schemeClr val="accent2"/>
                </a:solidFill>
              </a:rPr>
              <a:t> </a:t>
            </a:r>
          </a:p>
          <a:p>
            <a:r>
              <a:rPr lang="en-US" sz="1800" dirty="0"/>
              <a:t>Application at the IOD: </a:t>
            </a:r>
          </a:p>
          <a:p>
            <a:pPr lvl="1">
              <a:buFont typeface="Wingdings" panose="05000000000000000000" pitchFamily="2" charset="2"/>
              <a:buChar char="ü"/>
            </a:pPr>
            <a:r>
              <a:rPr lang="en-US" sz="1800" dirty="0"/>
              <a:t>fill out the SBWL </a:t>
            </a:r>
            <a:r>
              <a:rPr lang="en-US" sz="1800" dirty="0" err="1"/>
              <a:t>Bewerbungsformular</a:t>
            </a:r>
            <a:r>
              <a:rPr lang="en-US" sz="1800" dirty="0"/>
              <a:t> AND add your</a:t>
            </a:r>
          </a:p>
          <a:p>
            <a:pPr lvl="1">
              <a:buFont typeface="Wingdings" panose="05000000000000000000" pitchFamily="2" charset="2"/>
              <a:buChar char="ü"/>
            </a:pPr>
            <a:r>
              <a:rPr lang="en-US" sz="1800" dirty="0"/>
              <a:t>CV </a:t>
            </a:r>
          </a:p>
          <a:p>
            <a:pPr lvl="1">
              <a:buFont typeface="Wingdings" panose="05000000000000000000" pitchFamily="2" charset="2"/>
              <a:buChar char="ü"/>
            </a:pPr>
            <a:r>
              <a:rPr lang="en-US" sz="1800" dirty="0"/>
              <a:t>transcript of your records </a:t>
            </a:r>
          </a:p>
          <a:p>
            <a:pPr lvl="1">
              <a:spcAft>
                <a:spcPts val="1200"/>
              </a:spcAft>
              <a:buFont typeface="Wingdings" panose="05000000000000000000" pitchFamily="2" charset="2"/>
              <a:buChar char="ü"/>
            </a:pPr>
            <a:r>
              <a:rPr lang="en-US" sz="1800" dirty="0"/>
              <a:t>motivation letter (you have to use the form "letter of </a:t>
            </a:r>
            <a:r>
              <a:rPr lang="en-US" sz="1800" dirty="0" err="1"/>
              <a:t>motivation_SBWL_S&amp;O</a:t>
            </a:r>
            <a:r>
              <a:rPr lang="en-US" sz="1800" dirty="0"/>
              <a:t>") </a:t>
            </a:r>
          </a:p>
          <a:p>
            <a:r>
              <a:rPr lang="en-US" sz="1800" dirty="0"/>
              <a:t>Once you have successfully passed the admission process, your AG course will be graded with „successfully completed“. Afterwards you can </a:t>
            </a:r>
            <a:r>
              <a:rPr lang="en-US" sz="1800" b="1" dirty="0">
                <a:solidFill>
                  <a:schemeClr val="accent2"/>
                </a:solidFill>
              </a:rPr>
              <a:t>register for the SBWL courses</a:t>
            </a:r>
            <a:r>
              <a:rPr lang="en-US" sz="1800" dirty="0">
                <a:solidFill>
                  <a:schemeClr val="accent2"/>
                </a:solidFill>
              </a:rPr>
              <a:t> </a:t>
            </a:r>
            <a:r>
              <a:rPr lang="en-US" sz="1800" dirty="0"/>
              <a:t>via the LPIS system.</a:t>
            </a:r>
          </a:p>
          <a:p>
            <a:endParaRPr lang="en-US" dirty="0"/>
          </a:p>
        </p:txBody>
      </p:sp>
      <p:sp>
        <p:nvSpPr>
          <p:cNvPr id="3" name="Footer Placeholder 2"/>
          <p:cNvSpPr>
            <a:spLocks noGrp="1"/>
          </p:cNvSpPr>
          <p:nvPr>
            <p:ph type="ftr" sz="quarter" idx="11"/>
          </p:nvPr>
        </p:nvSpPr>
        <p:spPr/>
        <p:txBody>
          <a:bodyPr/>
          <a:lstStyle/>
          <a:p>
            <a:r>
              <a:rPr lang="en-US"/>
              <a:t>STRATEGY AND ORGANIZATION</a:t>
            </a:r>
            <a:endParaRPr lang="en-US" dirty="0"/>
          </a:p>
        </p:txBody>
      </p:sp>
      <p:sp>
        <p:nvSpPr>
          <p:cNvPr id="4" name="Slide Number Placeholder 3"/>
          <p:cNvSpPr>
            <a:spLocks noGrp="1"/>
          </p:cNvSpPr>
          <p:nvPr>
            <p:ph type="sldNum" sz="quarter" idx="12"/>
          </p:nvPr>
        </p:nvSpPr>
        <p:spPr/>
        <p:txBody>
          <a:bodyPr/>
          <a:lstStyle/>
          <a:p>
            <a:r>
              <a:rPr lang="en-US" dirty="0"/>
              <a:t>Page </a:t>
            </a:r>
            <a:fld id="{BE3DC40E-DBBE-4E2D-9EEC-FBF0DA0E9179}" type="slidenum">
              <a:rPr lang="en-US" smtClean="0"/>
              <a:t>15</a:t>
            </a:fld>
            <a:endParaRPr lang="en-US" dirty="0"/>
          </a:p>
        </p:txBody>
      </p:sp>
      <p:sp>
        <p:nvSpPr>
          <p:cNvPr id="5" name="Title 4"/>
          <p:cNvSpPr>
            <a:spLocks noGrp="1"/>
          </p:cNvSpPr>
          <p:nvPr>
            <p:ph type="title"/>
          </p:nvPr>
        </p:nvSpPr>
        <p:spPr/>
        <p:txBody>
          <a:bodyPr/>
          <a:lstStyle/>
          <a:p>
            <a:r>
              <a:rPr lang="en-US" dirty="0"/>
              <a:t>What you need to know!</a:t>
            </a:r>
          </a:p>
        </p:txBody>
      </p:sp>
    </p:spTree>
    <p:extLst>
      <p:ext uri="{BB962C8B-B14F-4D97-AF65-F5344CB8AC3E}">
        <p14:creationId xmlns:p14="http://schemas.microsoft.com/office/powerpoint/2010/main" val="211539015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33742" y="1334730"/>
            <a:ext cx="892538" cy="3443748"/>
          </a:xfrm>
        </p:spPr>
        <p:txBody>
          <a:bodyPr>
            <a:noAutofit/>
          </a:bodyPr>
          <a:lstStyle/>
          <a:p>
            <a:pPr marL="0" indent="0" algn="ctr">
              <a:buNone/>
            </a:pPr>
            <a:r>
              <a:rPr lang="de-AT" sz="7200" b="1" dirty="0">
                <a:solidFill>
                  <a:schemeClr val="accent2"/>
                </a:solidFill>
              </a:rPr>
              <a:t>I </a:t>
            </a:r>
            <a:endParaRPr lang="de-AT" sz="7200" dirty="0">
              <a:solidFill>
                <a:schemeClr val="accent2"/>
              </a:solidFill>
            </a:endParaRPr>
          </a:p>
          <a:p>
            <a:pPr marL="0" indent="0" algn="ctr">
              <a:buNone/>
            </a:pPr>
            <a:r>
              <a:rPr lang="de-AT" sz="7200" b="1" dirty="0">
                <a:solidFill>
                  <a:schemeClr val="accent2"/>
                </a:solidFill>
              </a:rPr>
              <a:t>O</a:t>
            </a:r>
            <a:endParaRPr lang="de-AT" sz="7200" dirty="0">
              <a:solidFill>
                <a:schemeClr val="accent2"/>
              </a:solidFill>
            </a:endParaRPr>
          </a:p>
          <a:p>
            <a:pPr marL="0" indent="0" algn="ctr">
              <a:buNone/>
            </a:pPr>
            <a:r>
              <a:rPr lang="de-AT" sz="7200" b="1" dirty="0">
                <a:solidFill>
                  <a:schemeClr val="accent2"/>
                </a:solidFill>
              </a:rPr>
              <a:t>D</a:t>
            </a:r>
            <a:endParaRPr lang="de-AT" sz="7200" dirty="0">
              <a:solidFill>
                <a:schemeClr val="accent2"/>
              </a:solidFill>
            </a:endParaRPr>
          </a:p>
        </p:txBody>
      </p:sp>
      <p:sp>
        <p:nvSpPr>
          <p:cNvPr id="3" name="Fußzeilenplatzhalter 2"/>
          <p:cNvSpPr>
            <a:spLocks noGrp="1"/>
          </p:cNvSpPr>
          <p:nvPr>
            <p:ph type="ftr" sz="quarter" idx="11"/>
          </p:nvPr>
        </p:nvSpPr>
        <p:spPr/>
        <p:txBody>
          <a:bodyPr/>
          <a:lstStyle/>
          <a:p>
            <a:r>
              <a:rPr lang="en-US"/>
              <a:t>STRATEGY AND ORGANIZATION</a:t>
            </a:r>
            <a:endParaRPr lang="en-US" dirty="0"/>
          </a:p>
        </p:txBody>
      </p:sp>
      <p:sp>
        <p:nvSpPr>
          <p:cNvPr id="4" name="Foliennummernplatzhalter 3"/>
          <p:cNvSpPr>
            <a:spLocks noGrp="1"/>
          </p:cNvSpPr>
          <p:nvPr>
            <p:ph type="sldNum" sz="quarter" idx="12"/>
          </p:nvPr>
        </p:nvSpPr>
        <p:spPr/>
        <p:txBody>
          <a:bodyPr/>
          <a:lstStyle/>
          <a:p>
            <a:r>
              <a:rPr lang="en-US" dirty="0"/>
              <a:t>Page </a:t>
            </a:r>
            <a:fld id="{BE3DC40E-DBBE-4E2D-9EEC-FBF0DA0E9179}" type="slidenum">
              <a:rPr lang="en-US" smtClean="0"/>
              <a:t>16</a:t>
            </a:fld>
            <a:endParaRPr lang="en-US" dirty="0"/>
          </a:p>
        </p:txBody>
      </p:sp>
      <p:sp>
        <p:nvSpPr>
          <p:cNvPr id="5" name="Titel 4"/>
          <p:cNvSpPr>
            <a:spLocks noGrp="1"/>
          </p:cNvSpPr>
          <p:nvPr>
            <p:ph type="title"/>
          </p:nvPr>
        </p:nvSpPr>
        <p:spPr/>
        <p:txBody>
          <a:bodyPr/>
          <a:lstStyle/>
          <a:p>
            <a:r>
              <a:rPr lang="en-US" dirty="0"/>
              <a:t>Ready to design the future? </a:t>
            </a:r>
          </a:p>
        </p:txBody>
      </p:sp>
      <p:sp>
        <p:nvSpPr>
          <p:cNvPr id="8" name="Rectangle 7"/>
          <p:cNvSpPr/>
          <p:nvPr/>
        </p:nvSpPr>
        <p:spPr>
          <a:xfrm>
            <a:off x="1143942" y="1718154"/>
            <a:ext cx="8335422" cy="2769989"/>
          </a:xfrm>
          <a:prstGeom prst="rect">
            <a:avLst/>
          </a:prstGeom>
        </p:spPr>
        <p:txBody>
          <a:bodyPr wrap="square">
            <a:spAutoFit/>
          </a:bodyPr>
          <a:lstStyle/>
          <a:p>
            <a:r>
              <a:rPr lang="de-AT" dirty="0">
                <a:solidFill>
                  <a:schemeClr val="accent2"/>
                </a:solidFill>
                <a:latin typeface="Arial" panose="020B0604020202020204" pitchFamily="34" charset="0"/>
                <a:cs typeface="Arial" panose="020B0604020202020204" pitchFamily="34" charset="0"/>
              </a:rPr>
              <a:t>- </a:t>
            </a:r>
            <a:r>
              <a:rPr lang="de-AT" dirty="0" err="1">
                <a:solidFill>
                  <a:schemeClr val="accent2"/>
                </a:solidFill>
                <a:latin typeface="Arial" panose="020B0604020202020204" pitchFamily="34" charset="0"/>
                <a:cs typeface="Arial" panose="020B0604020202020204" pitchFamily="34" charset="0"/>
              </a:rPr>
              <a:t>interesting</a:t>
            </a:r>
            <a:r>
              <a:rPr lang="en-US" dirty="0">
                <a:solidFill>
                  <a:schemeClr val="accent2"/>
                </a:solidFill>
                <a:latin typeface="Arial" panose="020B0604020202020204" pitchFamily="34" charset="0"/>
                <a:cs typeface="Arial" panose="020B0604020202020204" pitchFamily="34" charset="0"/>
              </a:rPr>
              <a:t>, inspiring, international, interactive,</a:t>
            </a:r>
            <a:r>
              <a:rPr lang="de-AT" dirty="0">
                <a:solidFill>
                  <a:schemeClr val="accent2"/>
                </a:solidFill>
                <a:latin typeface="Arial" panose="020B0604020202020204" pitchFamily="34" charset="0"/>
                <a:cs typeface="Arial" panose="020B0604020202020204" pitchFamily="34" charset="0"/>
              </a:rPr>
              <a:t> innovative, intelligent</a:t>
            </a:r>
            <a:endParaRPr lang="en-US" dirty="0">
              <a:solidFill>
                <a:schemeClr val="accent2"/>
              </a:solidFill>
              <a:latin typeface="Arial" panose="020B0604020202020204" pitchFamily="34" charset="0"/>
              <a:cs typeface="Arial" panose="020B0604020202020204" pitchFamily="34" charset="0"/>
            </a:endParaRPr>
          </a:p>
          <a:p>
            <a:endParaRPr lang="de-AT" dirty="0">
              <a:solidFill>
                <a:schemeClr val="accent2"/>
              </a:solidFill>
              <a:latin typeface="Arial" panose="020B0604020202020204" pitchFamily="34" charset="0"/>
              <a:cs typeface="Arial" panose="020B0604020202020204" pitchFamily="34" charset="0"/>
            </a:endParaRPr>
          </a:p>
          <a:p>
            <a:endParaRPr lang="de-AT" dirty="0">
              <a:solidFill>
                <a:schemeClr val="accent2"/>
              </a:solidFill>
              <a:latin typeface="Arial" panose="020B0604020202020204" pitchFamily="34" charset="0"/>
              <a:cs typeface="Arial" panose="020B0604020202020204" pitchFamily="34" charset="0"/>
            </a:endParaRPr>
          </a:p>
          <a:p>
            <a:endParaRPr lang="de-AT" sz="2400" dirty="0">
              <a:solidFill>
                <a:schemeClr val="accent2"/>
              </a:solidFill>
              <a:latin typeface="Arial" panose="020B0604020202020204" pitchFamily="34" charset="0"/>
              <a:cs typeface="Arial" panose="020B0604020202020204" pitchFamily="34" charset="0"/>
            </a:endParaRPr>
          </a:p>
          <a:p>
            <a:r>
              <a:rPr lang="de-AT" dirty="0">
                <a:solidFill>
                  <a:schemeClr val="accent2"/>
                </a:solidFill>
                <a:latin typeface="Arial" panose="020B0604020202020204" pitchFamily="34" charset="0"/>
                <a:cs typeface="Arial" panose="020B0604020202020204" pitchFamily="34" charset="0"/>
              </a:rPr>
              <a:t>- organizational </a:t>
            </a:r>
            <a:r>
              <a:rPr lang="de-AT" dirty="0" err="1">
                <a:solidFill>
                  <a:schemeClr val="accent2"/>
                </a:solidFill>
                <a:latin typeface="Arial" panose="020B0604020202020204" pitchFamily="34" charset="0"/>
                <a:cs typeface="Arial" panose="020B0604020202020204" pitchFamily="34" charset="0"/>
              </a:rPr>
              <a:t>skills</a:t>
            </a:r>
            <a:r>
              <a:rPr lang="de-AT" dirty="0">
                <a:solidFill>
                  <a:schemeClr val="accent2"/>
                </a:solidFill>
                <a:latin typeface="Arial" panose="020B0604020202020204" pitchFamily="34" charset="0"/>
                <a:cs typeface="Arial" panose="020B0604020202020204" pitchFamily="34" charset="0"/>
              </a:rPr>
              <a:t>, </a:t>
            </a:r>
            <a:r>
              <a:rPr lang="en-US" dirty="0">
                <a:solidFill>
                  <a:schemeClr val="accent2"/>
                </a:solidFill>
                <a:latin typeface="Arial" panose="020B0604020202020204" pitchFamily="34" charset="0"/>
                <a:cs typeface="Arial" panose="020B0604020202020204" pitchFamily="34" charset="0"/>
              </a:rPr>
              <a:t>opportunity-seeking, open-minded, outgoing</a:t>
            </a:r>
          </a:p>
          <a:p>
            <a:endParaRPr lang="en-US" dirty="0">
              <a:solidFill>
                <a:schemeClr val="accent2"/>
              </a:solidFill>
              <a:latin typeface="Arial" panose="020B0604020202020204" pitchFamily="34" charset="0"/>
              <a:cs typeface="Arial" panose="020B0604020202020204" pitchFamily="34" charset="0"/>
            </a:endParaRPr>
          </a:p>
          <a:p>
            <a:endParaRPr lang="en-US" dirty="0">
              <a:solidFill>
                <a:schemeClr val="accent2"/>
              </a:solidFill>
              <a:latin typeface="Arial" panose="020B0604020202020204" pitchFamily="34" charset="0"/>
              <a:cs typeface="Arial" panose="020B0604020202020204" pitchFamily="34" charset="0"/>
            </a:endParaRPr>
          </a:p>
          <a:p>
            <a:endParaRPr lang="en-US" sz="2400" dirty="0">
              <a:solidFill>
                <a:schemeClr val="accent2"/>
              </a:solidFill>
              <a:latin typeface="Arial" panose="020B0604020202020204" pitchFamily="34" charset="0"/>
              <a:cs typeface="Arial" panose="020B0604020202020204" pitchFamily="34" charset="0"/>
            </a:endParaRPr>
          </a:p>
          <a:p>
            <a:r>
              <a:rPr lang="en-US" dirty="0">
                <a:solidFill>
                  <a:schemeClr val="accent2"/>
                </a:solidFill>
                <a:latin typeface="Arial" panose="020B0604020202020204" pitchFamily="34" charset="0"/>
                <a:cs typeface="Arial" panose="020B0604020202020204" pitchFamily="34" charset="0"/>
              </a:rPr>
              <a:t>- design skills, driven by motivation, dedicated, develop profound knowledge</a:t>
            </a:r>
          </a:p>
        </p:txBody>
      </p:sp>
    </p:spTree>
    <p:extLst>
      <p:ext uri="{BB962C8B-B14F-4D97-AF65-F5344CB8AC3E}">
        <p14:creationId xmlns:p14="http://schemas.microsoft.com/office/powerpoint/2010/main" val="118298975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468525"/>
            <a:ext cx="8810771" cy="3853905"/>
          </a:xfrm>
        </p:spPr>
        <p:txBody>
          <a:bodyPr/>
          <a:lstStyle/>
          <a:p>
            <a:pPr marL="0" indent="0">
              <a:buNone/>
            </a:pPr>
            <a:endParaRPr lang="en-US" dirty="0"/>
          </a:p>
          <a:p>
            <a:pPr marL="0" indent="0" algn="ctr">
              <a:buNone/>
            </a:pPr>
            <a:r>
              <a:rPr lang="en-US" sz="2000" dirty="0"/>
              <a:t>Any questions left? </a:t>
            </a:r>
          </a:p>
          <a:p>
            <a:pPr marL="0" indent="0" algn="ctr">
              <a:buNone/>
            </a:pPr>
            <a:r>
              <a:rPr lang="en-US" sz="2000" dirty="0"/>
              <a:t>Ask them now or write to </a:t>
            </a:r>
            <a:r>
              <a:rPr lang="en-US" sz="2000" dirty="0">
                <a:hlinkClick r:id="rId3"/>
              </a:rPr>
              <a:t>iod@wu.ac.at</a:t>
            </a:r>
            <a:endParaRPr lang="en-US" sz="2000" dirty="0"/>
          </a:p>
          <a:p>
            <a:pPr marL="0" indent="0">
              <a:buNone/>
            </a:pPr>
            <a:endParaRPr lang="en-US" dirty="0"/>
          </a:p>
        </p:txBody>
      </p:sp>
      <p:sp>
        <p:nvSpPr>
          <p:cNvPr id="3" name="Footer Placeholder 2"/>
          <p:cNvSpPr>
            <a:spLocks noGrp="1"/>
          </p:cNvSpPr>
          <p:nvPr>
            <p:ph type="ftr" sz="quarter" idx="11"/>
          </p:nvPr>
        </p:nvSpPr>
        <p:spPr/>
        <p:txBody>
          <a:bodyPr/>
          <a:lstStyle/>
          <a:p>
            <a:r>
              <a:rPr lang="en-US"/>
              <a:t>STRATEGY AND ORGANIZATION</a:t>
            </a:r>
            <a:endParaRPr lang="en-US" dirty="0"/>
          </a:p>
        </p:txBody>
      </p:sp>
      <p:sp>
        <p:nvSpPr>
          <p:cNvPr id="4" name="Slide Number Placeholder 3"/>
          <p:cNvSpPr>
            <a:spLocks noGrp="1"/>
          </p:cNvSpPr>
          <p:nvPr>
            <p:ph type="sldNum" sz="quarter" idx="12"/>
          </p:nvPr>
        </p:nvSpPr>
        <p:spPr/>
        <p:txBody>
          <a:bodyPr/>
          <a:lstStyle/>
          <a:p>
            <a:r>
              <a:rPr lang="en-US" dirty="0"/>
              <a:t>Page </a:t>
            </a:r>
            <a:fld id="{BE3DC40E-DBBE-4E2D-9EEC-FBF0DA0E9179}" type="slidenum">
              <a:rPr lang="en-US" smtClean="0"/>
              <a:t>17</a:t>
            </a:fld>
            <a:endParaRPr lang="en-US" dirty="0"/>
          </a:p>
        </p:txBody>
      </p:sp>
      <p:sp>
        <p:nvSpPr>
          <p:cNvPr id="6" name="Titel 5"/>
          <p:cNvSpPr>
            <a:spLocks noGrp="1"/>
          </p:cNvSpPr>
          <p:nvPr>
            <p:ph type="title"/>
          </p:nvPr>
        </p:nvSpPr>
        <p:spPr/>
        <p:txBody>
          <a:bodyPr/>
          <a:lstStyle/>
          <a:p>
            <a:r>
              <a:rPr lang="en-US" dirty="0"/>
              <a:t>We look forward to your applications!</a:t>
            </a:r>
          </a:p>
        </p:txBody>
      </p:sp>
    </p:spTree>
    <p:extLst>
      <p:ext uri="{BB962C8B-B14F-4D97-AF65-F5344CB8AC3E}">
        <p14:creationId xmlns:p14="http://schemas.microsoft.com/office/powerpoint/2010/main" val="307666348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1"/>
            </p:custDataLst>
            <p:extLst>
              <p:ext uri="{D42A27DB-BD31-4B8C-83A1-F6EECF244321}">
                <p14:modId xmlns:p14="http://schemas.microsoft.com/office/powerpoint/2010/main" val="36628672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4"/>
          <p:cNvSpPr>
            <a:spLocks noGrp="1"/>
          </p:cNvSpPr>
          <p:nvPr>
            <p:ph type="title"/>
          </p:nvPr>
        </p:nvSpPr>
        <p:spPr/>
        <p:txBody>
          <a:bodyPr>
            <a:normAutofit/>
          </a:bodyPr>
          <a:lstStyle/>
          <a:p>
            <a:r>
              <a:rPr lang="en-US" dirty="0"/>
              <a:t>Who we are</a:t>
            </a:r>
          </a:p>
        </p:txBody>
      </p:sp>
      <p:pic>
        <p:nvPicPr>
          <p:cNvPr id="4"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4751" b="29655"/>
          <a:stretch/>
        </p:blipFill>
        <p:spPr>
          <a:xfrm>
            <a:off x="3233526" y="-556142"/>
            <a:ext cx="2605598" cy="1924343"/>
          </a:xfrm>
          <a:prstGeom prst="rect">
            <a:avLst/>
          </a:prstGeom>
        </p:spPr>
      </p:pic>
      <p:pic>
        <p:nvPicPr>
          <p:cNvPr id="6" name="Picture 5"/>
          <p:cNvPicPr>
            <a:picLocks noChangeAspect="1"/>
          </p:cNvPicPr>
          <p:nvPr/>
        </p:nvPicPr>
        <p:blipFill rotWithShape="1">
          <a:blip r:embed="rId7"/>
          <a:srcRect l="5171"/>
          <a:stretch/>
        </p:blipFill>
        <p:spPr>
          <a:xfrm>
            <a:off x="161851" y="1913379"/>
            <a:ext cx="1298728" cy="1754505"/>
          </a:xfrm>
          <a:prstGeom prst="rect">
            <a:avLst/>
          </a:prstGeom>
        </p:spPr>
      </p:pic>
      <p:sp>
        <p:nvSpPr>
          <p:cNvPr id="10" name="TextBox 9"/>
          <p:cNvSpPr txBox="1"/>
          <p:nvPr/>
        </p:nvSpPr>
        <p:spPr>
          <a:xfrm>
            <a:off x="170122" y="3817360"/>
            <a:ext cx="1285849" cy="1169551"/>
          </a:xfrm>
          <a:prstGeom prst="rect">
            <a:avLst/>
          </a:prstGeom>
          <a:noFill/>
        </p:spPr>
        <p:txBody>
          <a:bodyPr wrap="square" rtlCol="0">
            <a:spAutoFit/>
          </a:bodyPr>
          <a:lstStyle/>
          <a:p>
            <a:pPr algn="ctr"/>
            <a:r>
              <a:rPr lang="de-DE" sz="1400" b="1" dirty="0">
                <a:latin typeface="Arial" panose="020B0604020202020204" pitchFamily="34" charset="0"/>
                <a:cs typeface="Arial" panose="020B0604020202020204" pitchFamily="34" charset="0"/>
              </a:rPr>
              <a:t>Institute </a:t>
            </a:r>
            <a:r>
              <a:rPr lang="de-DE" sz="1400" b="1" dirty="0" err="1">
                <a:latin typeface="Arial" panose="020B0604020202020204" pitchFamily="34" charset="0"/>
                <a:cs typeface="Arial" panose="020B0604020202020204" pitchFamily="34" charset="0"/>
              </a:rPr>
              <a:t>Director</a:t>
            </a:r>
            <a:endParaRPr lang="de-DE" sz="1400" b="1" dirty="0">
              <a:latin typeface="Arial" panose="020B0604020202020204" pitchFamily="34" charset="0"/>
              <a:cs typeface="Arial" panose="020B0604020202020204" pitchFamily="34" charset="0"/>
            </a:endParaRPr>
          </a:p>
          <a:p>
            <a:pPr algn="ctr"/>
            <a:r>
              <a:rPr lang="de-DE" sz="1400" dirty="0">
                <a:latin typeface="Arial" panose="020B0604020202020204" pitchFamily="34" charset="0"/>
                <a:cs typeface="Arial" panose="020B0604020202020204" pitchFamily="34" charset="0"/>
              </a:rPr>
              <a:t>Univ. Prof. Dr. habil. Patricia </a:t>
            </a:r>
            <a:r>
              <a:rPr lang="de-DE" sz="1400" dirty="0" err="1">
                <a:latin typeface="Arial" panose="020B0604020202020204" pitchFamily="34" charset="0"/>
                <a:cs typeface="Arial" panose="020B0604020202020204" pitchFamily="34" charset="0"/>
              </a:rPr>
              <a:t>Klarner</a:t>
            </a:r>
            <a:endParaRPr lang="de-AT" sz="1400" dirty="0">
              <a:latin typeface="Arial" panose="020B0604020202020204" pitchFamily="34" charset="0"/>
              <a:cs typeface="Arial" panose="020B0604020202020204" pitchFamily="34" charset="0"/>
            </a:endParaRPr>
          </a:p>
        </p:txBody>
      </p:sp>
      <p:sp>
        <p:nvSpPr>
          <p:cNvPr id="11" name="TextBox 10"/>
          <p:cNvSpPr txBox="1"/>
          <p:nvPr/>
        </p:nvSpPr>
        <p:spPr>
          <a:xfrm>
            <a:off x="5956895" y="3814578"/>
            <a:ext cx="1316905" cy="523220"/>
          </a:xfrm>
          <a:prstGeom prst="rect">
            <a:avLst/>
          </a:prstGeom>
          <a:noFill/>
        </p:spPr>
        <p:txBody>
          <a:bodyPr wrap="square" rtlCol="0">
            <a:spAutoFit/>
          </a:bodyPr>
          <a:lstStyle/>
          <a:p>
            <a:pPr algn="ctr"/>
            <a:r>
              <a:rPr lang="de-DE" sz="1400" b="1" dirty="0" err="1">
                <a:latin typeface="Arial" panose="020B0604020202020204" pitchFamily="34" charset="0"/>
                <a:cs typeface="Arial" panose="020B0604020202020204" pitchFamily="34" charset="0"/>
              </a:rPr>
              <a:t>Secretary</a:t>
            </a:r>
            <a:endParaRPr lang="de-DE" sz="1400" dirty="0">
              <a:latin typeface="Arial" panose="020B0604020202020204" pitchFamily="34" charset="0"/>
              <a:cs typeface="Arial" panose="020B0604020202020204" pitchFamily="34" charset="0"/>
            </a:endParaRPr>
          </a:p>
          <a:p>
            <a:pPr algn="ctr"/>
            <a:r>
              <a:rPr lang="de-AT" sz="1400" dirty="0">
                <a:latin typeface="Arial" panose="020B0604020202020204" pitchFamily="34" charset="0"/>
                <a:cs typeface="Arial" panose="020B0604020202020204" pitchFamily="34" charset="0"/>
              </a:rPr>
              <a:t>Hanna Schlipf</a:t>
            </a:r>
          </a:p>
        </p:txBody>
      </p:sp>
      <p:sp>
        <p:nvSpPr>
          <p:cNvPr id="12" name="TextBox 11"/>
          <p:cNvSpPr txBox="1"/>
          <p:nvPr/>
        </p:nvSpPr>
        <p:spPr>
          <a:xfrm>
            <a:off x="1588363" y="3814578"/>
            <a:ext cx="1272233" cy="738664"/>
          </a:xfrm>
          <a:prstGeom prst="rect">
            <a:avLst/>
          </a:prstGeom>
          <a:noFill/>
        </p:spPr>
        <p:txBody>
          <a:bodyPr wrap="square" rtlCol="0">
            <a:spAutoFit/>
          </a:bodyPr>
          <a:lstStyle/>
          <a:p>
            <a:pPr algn="ctr"/>
            <a:r>
              <a:rPr lang="de-DE" sz="1400" b="1" dirty="0" err="1">
                <a:latin typeface="Arial" panose="020B0604020202020204" pitchFamily="34" charset="0"/>
                <a:cs typeface="Arial" panose="020B0604020202020204" pitchFamily="34" charset="0"/>
              </a:rPr>
              <a:t>Prae</a:t>
            </a:r>
            <a:r>
              <a:rPr lang="de-DE" sz="1400" b="1" dirty="0">
                <a:latin typeface="Arial" panose="020B0604020202020204" pitchFamily="34" charset="0"/>
                <a:cs typeface="Arial" panose="020B0604020202020204" pitchFamily="34" charset="0"/>
              </a:rPr>
              <a:t> Doc</a:t>
            </a:r>
            <a:endParaRPr lang="de-DE" sz="1400" dirty="0">
              <a:latin typeface="Arial" panose="020B0604020202020204" pitchFamily="34" charset="0"/>
              <a:cs typeface="Arial" panose="020B0604020202020204" pitchFamily="34" charset="0"/>
            </a:endParaRPr>
          </a:p>
          <a:p>
            <a:pPr algn="ctr"/>
            <a:r>
              <a:rPr lang="de-DE" sz="1400" dirty="0">
                <a:latin typeface="Arial" panose="020B0604020202020204" pitchFamily="34" charset="0"/>
                <a:cs typeface="Arial" panose="020B0604020202020204" pitchFamily="34" charset="0"/>
              </a:rPr>
              <a:t>Maximilian Weis</a:t>
            </a:r>
            <a:endParaRPr lang="de-AT" sz="1400" dirty="0">
              <a:latin typeface="Arial" panose="020B0604020202020204" pitchFamily="34" charset="0"/>
              <a:cs typeface="Arial" panose="020B0604020202020204" pitchFamily="34" charset="0"/>
            </a:endParaRPr>
          </a:p>
        </p:txBody>
      </p:sp>
      <p:sp>
        <p:nvSpPr>
          <p:cNvPr id="13" name="TextBox 12"/>
          <p:cNvSpPr txBox="1"/>
          <p:nvPr/>
        </p:nvSpPr>
        <p:spPr>
          <a:xfrm>
            <a:off x="2991573" y="3814578"/>
            <a:ext cx="1315944" cy="523220"/>
          </a:xfrm>
          <a:prstGeom prst="rect">
            <a:avLst/>
          </a:prstGeom>
          <a:noFill/>
        </p:spPr>
        <p:txBody>
          <a:bodyPr wrap="square" rtlCol="0">
            <a:spAutoFit/>
          </a:bodyPr>
          <a:lstStyle/>
          <a:p>
            <a:pPr algn="ctr"/>
            <a:r>
              <a:rPr lang="de-DE" sz="1400" b="1" dirty="0" err="1">
                <a:latin typeface="Arial" panose="020B0604020202020204" pitchFamily="34" charset="0"/>
                <a:cs typeface="Arial" panose="020B0604020202020204" pitchFamily="34" charset="0"/>
              </a:rPr>
              <a:t>Prae</a:t>
            </a:r>
            <a:r>
              <a:rPr lang="de-DE" sz="1400" b="1" dirty="0">
                <a:latin typeface="Arial" panose="020B0604020202020204" pitchFamily="34" charset="0"/>
                <a:cs typeface="Arial" panose="020B0604020202020204" pitchFamily="34" charset="0"/>
              </a:rPr>
              <a:t> Doc</a:t>
            </a:r>
            <a:endParaRPr lang="de-DE" sz="1400" dirty="0">
              <a:latin typeface="Arial" panose="020B0604020202020204" pitchFamily="34" charset="0"/>
              <a:cs typeface="Arial" panose="020B0604020202020204" pitchFamily="34" charset="0"/>
            </a:endParaRPr>
          </a:p>
          <a:p>
            <a:pPr algn="ctr"/>
            <a:r>
              <a:rPr lang="de-DE" sz="1400" dirty="0">
                <a:latin typeface="Arial" panose="020B0604020202020204" pitchFamily="34" charset="0"/>
                <a:cs typeface="Arial" panose="020B0604020202020204" pitchFamily="34" charset="0"/>
              </a:rPr>
              <a:t>Dieter </a:t>
            </a:r>
            <a:r>
              <a:rPr lang="de-DE" sz="1400" dirty="0" err="1">
                <a:latin typeface="Arial" panose="020B0604020202020204" pitchFamily="34" charset="0"/>
                <a:cs typeface="Arial" panose="020B0604020202020204" pitchFamily="34" charset="0"/>
              </a:rPr>
              <a:t>Gutschi</a:t>
            </a:r>
            <a:endParaRPr lang="de-AT" sz="1400" dirty="0">
              <a:latin typeface="Arial" panose="020B0604020202020204" pitchFamily="34" charset="0"/>
              <a:cs typeface="Arial" panose="020B0604020202020204" pitchFamily="34" charset="0"/>
            </a:endParaRPr>
          </a:p>
        </p:txBody>
      </p:sp>
      <p:pic>
        <p:nvPicPr>
          <p:cNvPr id="15" name="Grafik 14"/>
          <p:cNvPicPr>
            <a:picLocks noChangeAspect="1"/>
          </p:cNvPicPr>
          <p:nvPr/>
        </p:nvPicPr>
        <p:blipFill rotWithShape="1">
          <a:blip r:embed="rId8" cstate="print">
            <a:extLst>
              <a:ext uri="{28A0092B-C50C-407E-A947-70E740481C1C}">
                <a14:useLocalDpi xmlns:a14="http://schemas.microsoft.com/office/drawing/2010/main" val="0"/>
              </a:ext>
            </a:extLst>
          </a:blip>
          <a:srcRect l="16082" t="6481" r="15997"/>
          <a:stretch/>
        </p:blipFill>
        <p:spPr>
          <a:xfrm>
            <a:off x="1610615" y="1912759"/>
            <a:ext cx="1267625" cy="1742804"/>
          </a:xfrm>
          <a:prstGeom prst="rect">
            <a:avLst/>
          </a:prstGeom>
        </p:spPr>
      </p:pic>
      <p:pic>
        <p:nvPicPr>
          <p:cNvPr id="16" name="Grafik 15"/>
          <p:cNvPicPr>
            <a:picLocks noChangeAspect="1"/>
          </p:cNvPicPr>
          <p:nvPr/>
        </p:nvPicPr>
        <p:blipFill rotWithShape="1">
          <a:blip r:embed="rId9" cstate="print">
            <a:extLst>
              <a:ext uri="{28A0092B-C50C-407E-A947-70E740481C1C}">
                <a14:useLocalDpi xmlns:a14="http://schemas.microsoft.com/office/drawing/2010/main" val="0"/>
              </a:ext>
            </a:extLst>
          </a:blip>
          <a:srcRect l="13499" t="5464" r="16556"/>
          <a:stretch/>
        </p:blipFill>
        <p:spPr>
          <a:xfrm>
            <a:off x="3028276" y="1910909"/>
            <a:ext cx="1315944" cy="1742804"/>
          </a:xfrm>
          <a:prstGeom prst="rect">
            <a:avLst/>
          </a:prstGeom>
        </p:spPr>
      </p:pic>
      <p:pic>
        <p:nvPicPr>
          <p:cNvPr id="7" name="Picture 6"/>
          <p:cNvPicPr>
            <a:picLocks noChangeAspect="1"/>
          </p:cNvPicPr>
          <p:nvPr/>
        </p:nvPicPr>
        <p:blipFill>
          <a:blip r:embed="rId10"/>
          <a:stretch>
            <a:fillRect/>
          </a:stretch>
        </p:blipFill>
        <p:spPr>
          <a:xfrm>
            <a:off x="7517989" y="1789364"/>
            <a:ext cx="1296718" cy="1858683"/>
          </a:xfrm>
          <a:prstGeom prst="rect">
            <a:avLst/>
          </a:prstGeom>
        </p:spPr>
      </p:pic>
      <p:sp>
        <p:nvSpPr>
          <p:cNvPr id="20" name="TextBox 19"/>
          <p:cNvSpPr txBox="1"/>
          <p:nvPr/>
        </p:nvSpPr>
        <p:spPr>
          <a:xfrm>
            <a:off x="7455309" y="3817359"/>
            <a:ext cx="1422079" cy="954107"/>
          </a:xfrm>
          <a:prstGeom prst="rect">
            <a:avLst/>
          </a:prstGeom>
          <a:noFill/>
        </p:spPr>
        <p:txBody>
          <a:bodyPr wrap="square" rtlCol="0">
            <a:spAutoFit/>
          </a:bodyPr>
          <a:lstStyle/>
          <a:p>
            <a:pPr algn="ctr"/>
            <a:r>
              <a:rPr lang="de-DE" sz="1400" b="1" dirty="0">
                <a:latin typeface="Arial" panose="020B0604020202020204" pitchFamily="34" charset="0"/>
                <a:cs typeface="Arial" panose="020B0604020202020204" pitchFamily="34" charset="0"/>
              </a:rPr>
              <a:t>Head </a:t>
            </a:r>
            <a:r>
              <a:rPr lang="de-DE" sz="1400" b="1" dirty="0" err="1">
                <a:latin typeface="Arial" panose="020B0604020202020204" pitchFamily="34" charset="0"/>
                <a:cs typeface="Arial" panose="020B0604020202020204" pitchFamily="34" charset="0"/>
              </a:rPr>
              <a:t>of</a:t>
            </a:r>
            <a:r>
              <a:rPr lang="de-DE" sz="1400" b="1" dirty="0">
                <a:latin typeface="Arial" panose="020B0604020202020204" pitchFamily="34" charset="0"/>
                <a:cs typeface="Arial" panose="020B0604020202020204" pitchFamily="34" charset="0"/>
              </a:rPr>
              <a:t> Group</a:t>
            </a:r>
          </a:p>
          <a:p>
            <a:pPr algn="ctr"/>
            <a:r>
              <a:rPr lang="de-DE" sz="1400" dirty="0" err="1">
                <a:latin typeface="Arial" panose="020B0604020202020204" pitchFamily="34" charset="0"/>
                <a:cs typeface="Arial" panose="020B0604020202020204" pitchFamily="34" charset="0"/>
              </a:rPr>
              <a:t>ao</a:t>
            </a:r>
            <a:r>
              <a:rPr lang="de-DE" sz="1400" dirty="0">
                <a:latin typeface="Arial" panose="020B0604020202020204" pitchFamily="34" charset="0"/>
                <a:cs typeface="Arial" panose="020B0604020202020204" pitchFamily="34" charset="0"/>
              </a:rPr>
              <a:t>. Univ. Prof. Dr. Martina </a:t>
            </a:r>
            <a:r>
              <a:rPr lang="de-DE" sz="1400" dirty="0" err="1">
                <a:latin typeface="Arial" panose="020B0604020202020204" pitchFamily="34" charset="0"/>
                <a:cs typeface="Arial" panose="020B0604020202020204" pitchFamily="34" charset="0"/>
              </a:rPr>
              <a:t>Huemann</a:t>
            </a:r>
            <a:endParaRPr lang="de-AT" sz="1400" dirty="0">
              <a:latin typeface="Arial" panose="020B0604020202020204" pitchFamily="34" charset="0"/>
              <a:cs typeface="Arial" panose="020B0604020202020204" pitchFamily="34" charset="0"/>
            </a:endParaRPr>
          </a:p>
        </p:txBody>
      </p:sp>
      <p:sp>
        <p:nvSpPr>
          <p:cNvPr id="14" name="Rectangle 13"/>
          <p:cNvSpPr/>
          <p:nvPr/>
        </p:nvSpPr>
        <p:spPr>
          <a:xfrm>
            <a:off x="168250" y="1262130"/>
            <a:ext cx="7105551" cy="527234"/>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Arial" panose="020B0604020202020204" pitchFamily="34" charset="0"/>
                <a:cs typeface="Arial" panose="020B0604020202020204" pitchFamily="34" charset="0"/>
              </a:rPr>
              <a:t>Institute for Organization Design </a:t>
            </a:r>
          </a:p>
        </p:txBody>
      </p:sp>
      <p:sp>
        <p:nvSpPr>
          <p:cNvPr id="21" name="Rectangle 20"/>
          <p:cNvSpPr/>
          <p:nvPr/>
        </p:nvSpPr>
        <p:spPr>
          <a:xfrm>
            <a:off x="7455309" y="1262130"/>
            <a:ext cx="1422079" cy="537409"/>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Project Management </a:t>
            </a:r>
          </a:p>
        </p:txBody>
      </p:sp>
      <p:sp>
        <p:nvSpPr>
          <p:cNvPr id="19" name="Footer Placeholder 2"/>
          <p:cNvSpPr>
            <a:spLocks noGrp="1"/>
          </p:cNvSpPr>
          <p:nvPr>
            <p:ph type="ftr" sz="quarter" idx="11"/>
          </p:nvPr>
        </p:nvSpPr>
        <p:spPr>
          <a:xfrm>
            <a:off x="1354561" y="5412059"/>
            <a:ext cx="3217443" cy="258085"/>
          </a:xfrm>
        </p:spPr>
        <p:txBody>
          <a:bodyPr/>
          <a:lstStyle/>
          <a:p>
            <a:r>
              <a:rPr lang="en-US"/>
              <a:t>STRATEGY AND ORGANIZATION</a:t>
            </a:r>
            <a:endParaRPr lang="en-US" dirty="0"/>
          </a:p>
        </p:txBody>
      </p:sp>
      <p:sp>
        <p:nvSpPr>
          <p:cNvPr id="22" name="Slide Number Placeholder 3"/>
          <p:cNvSpPr>
            <a:spLocks noGrp="1"/>
          </p:cNvSpPr>
          <p:nvPr>
            <p:ph type="sldNum" sz="quarter" idx="12"/>
          </p:nvPr>
        </p:nvSpPr>
        <p:spPr>
          <a:xfrm>
            <a:off x="462407" y="5412059"/>
            <a:ext cx="892150" cy="258085"/>
          </a:xfrm>
        </p:spPr>
        <p:txBody>
          <a:bodyPr/>
          <a:lstStyle/>
          <a:p>
            <a:r>
              <a:rPr lang="en-US" dirty="0"/>
              <a:t>Page 2</a:t>
            </a:r>
          </a:p>
        </p:txBody>
      </p:sp>
      <p:sp>
        <p:nvSpPr>
          <p:cNvPr id="26" name="TextBox 12"/>
          <p:cNvSpPr txBox="1"/>
          <p:nvPr/>
        </p:nvSpPr>
        <p:spPr>
          <a:xfrm>
            <a:off x="4492587" y="3816698"/>
            <a:ext cx="1315944" cy="954107"/>
          </a:xfrm>
          <a:prstGeom prst="rect">
            <a:avLst/>
          </a:prstGeom>
          <a:noFill/>
        </p:spPr>
        <p:txBody>
          <a:bodyPr wrap="square" rtlCol="0">
            <a:spAutoFit/>
          </a:bodyPr>
          <a:lstStyle/>
          <a:p>
            <a:pPr algn="ctr"/>
            <a:r>
              <a:rPr lang="de-DE" sz="1400" b="1" dirty="0" err="1">
                <a:latin typeface="Arial" panose="020B0604020202020204" pitchFamily="34" charset="0"/>
                <a:cs typeface="Arial" panose="020B0604020202020204" pitchFamily="34" charset="0"/>
              </a:rPr>
              <a:t>Prae</a:t>
            </a:r>
            <a:r>
              <a:rPr lang="de-DE" sz="1400" b="1" dirty="0">
                <a:latin typeface="Arial" panose="020B0604020202020204" pitchFamily="34" charset="0"/>
                <a:cs typeface="Arial" panose="020B0604020202020204" pitchFamily="34" charset="0"/>
              </a:rPr>
              <a:t> Doc</a:t>
            </a:r>
            <a:endParaRPr lang="de-DE" sz="1400" dirty="0">
              <a:latin typeface="Arial" panose="020B0604020202020204" pitchFamily="34" charset="0"/>
              <a:cs typeface="Arial" panose="020B0604020202020204" pitchFamily="34" charset="0"/>
            </a:endParaRPr>
          </a:p>
          <a:p>
            <a:pPr algn="ctr"/>
            <a:r>
              <a:rPr lang="de-DE" sz="1400" dirty="0">
                <a:latin typeface="Arial" panose="020B0604020202020204" pitchFamily="34" charset="0"/>
                <a:cs typeface="Arial" panose="020B0604020202020204" pitchFamily="34" charset="0"/>
              </a:rPr>
              <a:t>Philipp Benedikt Becker</a:t>
            </a:r>
            <a:endParaRPr lang="de-AT" sz="1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11" cstate="print">
            <a:extLst>
              <a:ext uri="{28A0092B-C50C-407E-A947-70E740481C1C}">
                <a14:useLocalDpi xmlns:a14="http://schemas.microsoft.com/office/drawing/2010/main" val="0"/>
              </a:ext>
            </a:extLst>
          </a:blip>
          <a:srcRect l="22149" t="9319" r="22221" b="19317"/>
          <a:stretch/>
        </p:blipFill>
        <p:spPr>
          <a:xfrm>
            <a:off x="4469587" y="1909267"/>
            <a:ext cx="1367314" cy="1746296"/>
          </a:xfrm>
          <a:prstGeom prst="rect">
            <a:avLst/>
          </a:prstGeom>
        </p:spPr>
      </p:pic>
      <p:pic>
        <p:nvPicPr>
          <p:cNvPr id="8" name="Grafik 7">
            <a:extLst>
              <a:ext uri="{FF2B5EF4-FFF2-40B4-BE49-F238E27FC236}">
                <a16:creationId xmlns:a16="http://schemas.microsoft.com/office/drawing/2014/main" id="{BD902CA7-B973-4E05-9E25-993E747F411E}"/>
              </a:ext>
            </a:extLst>
          </p:cNvPr>
          <p:cNvPicPr>
            <a:picLocks noChangeAspect="1"/>
          </p:cNvPicPr>
          <p:nvPr/>
        </p:nvPicPr>
        <p:blipFill rotWithShape="1">
          <a:blip r:embed="rId12"/>
          <a:srcRect l="6997" t="846" r="7093" b="6817"/>
          <a:stretch/>
        </p:blipFill>
        <p:spPr>
          <a:xfrm>
            <a:off x="6001203" y="1893542"/>
            <a:ext cx="1272597" cy="1754505"/>
          </a:xfrm>
          <a:prstGeom prst="rect">
            <a:avLst/>
          </a:prstGeom>
        </p:spPr>
      </p:pic>
    </p:spTree>
    <p:extLst>
      <p:ext uri="{BB962C8B-B14F-4D97-AF65-F5344CB8AC3E}">
        <p14:creationId xmlns:p14="http://schemas.microsoft.com/office/powerpoint/2010/main" val="338977626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STRATEGY AND ORGANIZATION</a:t>
            </a:r>
            <a:endParaRPr lang="en-US" dirty="0"/>
          </a:p>
        </p:txBody>
      </p:sp>
      <p:sp>
        <p:nvSpPr>
          <p:cNvPr id="4" name="Slide Number Placeholder 3"/>
          <p:cNvSpPr>
            <a:spLocks noGrp="1"/>
          </p:cNvSpPr>
          <p:nvPr>
            <p:ph type="sldNum" sz="quarter" idx="12"/>
          </p:nvPr>
        </p:nvSpPr>
        <p:spPr/>
        <p:txBody>
          <a:bodyPr/>
          <a:lstStyle/>
          <a:p>
            <a:r>
              <a:rPr lang="en-US" dirty="0"/>
              <a:t>Page </a:t>
            </a:r>
            <a:fld id="{BE3DC40E-DBBE-4E2D-9EEC-FBF0DA0E9179}" type="slidenum">
              <a:rPr lang="en-US" smtClean="0"/>
              <a:t>3</a:t>
            </a:fld>
            <a:endParaRPr lang="en-US" dirty="0"/>
          </a:p>
        </p:txBody>
      </p:sp>
      <p:sp>
        <p:nvSpPr>
          <p:cNvPr id="5" name="Title 4"/>
          <p:cNvSpPr>
            <a:spLocks noGrp="1"/>
          </p:cNvSpPr>
          <p:nvPr>
            <p:ph type="title"/>
          </p:nvPr>
        </p:nvSpPr>
        <p:spPr>
          <a:xfrm>
            <a:off x="462407" y="139700"/>
            <a:ext cx="6989317" cy="903822"/>
          </a:xfrm>
        </p:spPr>
        <p:txBody>
          <a:bodyPr>
            <a:normAutofit/>
          </a:bodyPr>
          <a:lstStyle/>
          <a:p>
            <a:r>
              <a:rPr lang="en-US" dirty="0"/>
              <a:t>Why do Strategy &amp; Organization Design matter?</a:t>
            </a:r>
          </a:p>
        </p:txBody>
      </p:sp>
      <p:sp>
        <p:nvSpPr>
          <p:cNvPr id="8" name="Rectangle 7"/>
          <p:cNvSpPr/>
          <p:nvPr/>
        </p:nvSpPr>
        <p:spPr>
          <a:xfrm>
            <a:off x="1676269" y="1296477"/>
            <a:ext cx="6999847" cy="1077218"/>
          </a:xfrm>
          <a:prstGeom prst="rect">
            <a:avLst/>
          </a:prstGeom>
        </p:spPr>
        <p:txBody>
          <a:bodyPr wrap="square">
            <a:spAutoFit/>
          </a:bodyPr>
          <a:lstStyle/>
          <a:p>
            <a:r>
              <a:rPr lang="en-US" sz="1600" i="1" dirty="0">
                <a:latin typeface="Arial" panose="020B0604020202020204" pitchFamily="34" charset="0"/>
                <a:cs typeface="Arial" panose="020B0604020202020204" pitchFamily="34" charset="0"/>
              </a:rPr>
              <a:t>“Organization design can make a significant improvement in performance, because it amplifies the alignment of the organization to its strategy and business model. It can improve speed to market and customer experience.”</a:t>
            </a:r>
          </a:p>
          <a:p>
            <a:r>
              <a:rPr lang="en-US" sz="1600" dirty="0">
                <a:latin typeface="Arial" panose="020B0604020202020204" pitchFamily="34" charset="0"/>
                <a:cs typeface="Arial" panose="020B0604020202020204" pitchFamily="34" charset="0"/>
              </a:rPr>
              <a:t>Joe </a:t>
            </a:r>
            <a:r>
              <a:rPr lang="en-US" sz="1600" dirty="0" err="1">
                <a:latin typeface="Arial" panose="020B0604020202020204" pitchFamily="34" charset="0"/>
                <a:cs typeface="Arial" panose="020B0604020202020204" pitchFamily="34" charset="0"/>
              </a:rPr>
              <a:t>Echevarria</a:t>
            </a:r>
            <a:r>
              <a:rPr lang="en-US" sz="1600" dirty="0">
                <a:latin typeface="Arial" panose="020B0604020202020204" pitchFamily="34" charset="0"/>
                <a:cs typeface="Arial" panose="020B0604020202020204" pitchFamily="34" charset="0"/>
              </a:rPr>
              <a:t>, CEO of Deloitte (2011-2014)</a:t>
            </a:r>
          </a:p>
        </p:txBody>
      </p:sp>
      <p:pic>
        <p:nvPicPr>
          <p:cNvPr id="13" name="Picture 12"/>
          <p:cNvPicPr>
            <a:picLocks noChangeAspect="1"/>
          </p:cNvPicPr>
          <p:nvPr/>
        </p:nvPicPr>
        <p:blipFill>
          <a:blip r:embed="rId3"/>
          <a:stretch>
            <a:fillRect/>
          </a:stretch>
        </p:blipFill>
        <p:spPr>
          <a:xfrm>
            <a:off x="7055566" y="2075933"/>
            <a:ext cx="1623297" cy="550717"/>
          </a:xfrm>
          <a:prstGeom prst="rect">
            <a:avLst/>
          </a:prstGeom>
        </p:spPr>
      </p:pic>
      <p:pic>
        <p:nvPicPr>
          <p:cNvPr id="16" name="Picture 15"/>
          <p:cNvPicPr>
            <a:picLocks noChangeAspect="1"/>
          </p:cNvPicPr>
          <p:nvPr/>
        </p:nvPicPr>
        <p:blipFill rotWithShape="1">
          <a:blip r:embed="rId4"/>
          <a:srcRect l="11535" t="-174" r="8400" b="22322"/>
          <a:stretch/>
        </p:blipFill>
        <p:spPr>
          <a:xfrm>
            <a:off x="462406" y="1322266"/>
            <a:ext cx="912851" cy="1236372"/>
          </a:xfrm>
          <a:prstGeom prst="rect">
            <a:avLst/>
          </a:prstGeom>
        </p:spPr>
      </p:pic>
      <p:sp>
        <p:nvSpPr>
          <p:cNvPr id="2" name="Rectangle 1"/>
          <p:cNvSpPr/>
          <p:nvPr/>
        </p:nvSpPr>
        <p:spPr>
          <a:xfrm>
            <a:off x="1676269" y="2646838"/>
            <a:ext cx="7035932" cy="1077218"/>
          </a:xfrm>
          <a:prstGeom prst="rect">
            <a:avLst/>
          </a:prstGeom>
        </p:spPr>
        <p:txBody>
          <a:bodyPr wrap="square">
            <a:spAutoFit/>
          </a:bodyPr>
          <a:lstStyle/>
          <a:p>
            <a:r>
              <a:rPr lang="en-US" sz="1600" i="1" dirty="0">
                <a:latin typeface="Arial" panose="020B0604020202020204" pitchFamily="34" charset="0"/>
                <a:cs typeface="Arial" panose="020B0604020202020204" pitchFamily="34" charset="0"/>
              </a:rPr>
              <a:t>“..while AI will help with some things like sorting data, the quality of thinking in decision making, in team-based interaction that creates value for people and firms, is still going to be a key part of how we do business.”</a:t>
            </a:r>
          </a:p>
          <a:p>
            <a:r>
              <a:rPr lang="en-US" sz="1600" dirty="0">
                <a:latin typeface="Arial" panose="020B0604020202020204" pitchFamily="34" charset="0"/>
                <a:cs typeface="Arial" panose="020B0604020202020204" pitchFamily="34" charset="0"/>
              </a:rPr>
              <a:t>Anthony Healy, CEO of Bank of New Zealand (2014-2018)</a:t>
            </a:r>
          </a:p>
        </p:txBody>
      </p:sp>
      <p:sp>
        <p:nvSpPr>
          <p:cNvPr id="14" name="Rectangle 13"/>
          <p:cNvSpPr/>
          <p:nvPr/>
        </p:nvSpPr>
        <p:spPr>
          <a:xfrm>
            <a:off x="1676268" y="3999485"/>
            <a:ext cx="6999847" cy="1077218"/>
          </a:xfrm>
          <a:prstGeom prst="rect">
            <a:avLst/>
          </a:prstGeom>
        </p:spPr>
        <p:txBody>
          <a:bodyPr wrap="square">
            <a:spAutoFit/>
          </a:bodyPr>
          <a:lstStyle/>
          <a:p>
            <a:r>
              <a:rPr lang="en-US" sz="1600" i="1" dirty="0">
                <a:latin typeface="Arial" panose="020B0604020202020204" pitchFamily="34" charset="0"/>
                <a:cs typeface="Arial" panose="020B0604020202020204" pitchFamily="34" charset="0"/>
              </a:rPr>
              <a:t>“Just because you are CEO, don´t think you have landed. You must continually increase your learning, the way you think and the way you approach the organization. I´ve never forgotten that.” </a:t>
            </a:r>
          </a:p>
          <a:p>
            <a:r>
              <a:rPr lang="en-US" sz="1600" dirty="0" err="1">
                <a:latin typeface="Arial" panose="020B0604020202020204" pitchFamily="34" charset="0"/>
                <a:cs typeface="Arial" panose="020B0604020202020204" pitchFamily="34" charset="0"/>
              </a:rPr>
              <a:t>Indra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Nooyi</a:t>
            </a:r>
            <a:r>
              <a:rPr lang="en-US" sz="1600" dirty="0">
                <a:latin typeface="Arial" panose="020B0604020202020204" pitchFamily="34" charset="0"/>
                <a:cs typeface="Arial" panose="020B0604020202020204" pitchFamily="34" charset="0"/>
              </a:rPr>
              <a:t>, CEO of </a:t>
            </a:r>
            <a:r>
              <a:rPr lang="en-US" sz="1600" dirty="0" err="1">
                <a:latin typeface="Arial" panose="020B0604020202020204" pitchFamily="34" charset="0"/>
                <a:cs typeface="Arial" panose="020B0604020202020204" pitchFamily="34" charset="0"/>
              </a:rPr>
              <a:t>Pepsico</a:t>
            </a:r>
            <a:r>
              <a:rPr lang="en-US" sz="1600" dirty="0">
                <a:latin typeface="Arial" panose="020B0604020202020204" pitchFamily="34" charset="0"/>
                <a:cs typeface="Arial" panose="020B0604020202020204" pitchFamily="34" charset="0"/>
              </a:rPr>
              <a:t> (2006-2018)</a:t>
            </a:r>
          </a:p>
        </p:txBody>
      </p:sp>
      <p:pic>
        <p:nvPicPr>
          <p:cNvPr id="15" name="Picture 14" descr="Bildergebnis für Anthony Healy"/>
          <p:cNvPicPr/>
          <p:nvPr/>
        </p:nvPicPr>
        <p:blipFill rotWithShape="1">
          <a:blip r:embed="rId5" cstate="print">
            <a:extLst>
              <a:ext uri="{28A0092B-C50C-407E-A947-70E740481C1C}">
                <a14:useLocalDpi xmlns:a14="http://schemas.microsoft.com/office/drawing/2010/main" val="0"/>
              </a:ext>
            </a:extLst>
          </a:blip>
          <a:srcRect l="14285" t="-238" r="10365" b="12858"/>
          <a:stretch/>
        </p:blipFill>
        <p:spPr bwMode="auto">
          <a:xfrm>
            <a:off x="462408" y="2584142"/>
            <a:ext cx="902754" cy="1300703"/>
          </a:xfrm>
          <a:prstGeom prst="rect">
            <a:avLst/>
          </a:prstGeom>
          <a:noFill/>
          <a:ln>
            <a:noFill/>
          </a:ln>
        </p:spPr>
      </p:pic>
      <p:pic>
        <p:nvPicPr>
          <p:cNvPr id="9" name="Picture 8"/>
          <p:cNvPicPr>
            <a:picLocks noChangeAspect="1"/>
          </p:cNvPicPr>
          <p:nvPr/>
        </p:nvPicPr>
        <p:blipFill rotWithShape="1">
          <a:blip r:embed="rId6"/>
          <a:srcRect l="20525" r="28153" b="2988"/>
          <a:stretch/>
        </p:blipFill>
        <p:spPr>
          <a:xfrm>
            <a:off x="462408" y="3910349"/>
            <a:ext cx="902754" cy="1279859"/>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08908" y="3375311"/>
            <a:ext cx="1267207" cy="577635"/>
          </a:xfrm>
          <a:prstGeom prst="rect">
            <a:avLst/>
          </a:prstGeom>
        </p:spPr>
      </p:pic>
      <p:pic>
        <p:nvPicPr>
          <p:cNvPr id="18" name="Picture 17"/>
          <p:cNvPicPr>
            <a:picLocks noChangeAspect="1"/>
          </p:cNvPicPr>
          <p:nvPr/>
        </p:nvPicPr>
        <p:blipFill>
          <a:blip r:embed="rId8"/>
          <a:stretch>
            <a:fillRect/>
          </a:stretch>
        </p:blipFill>
        <p:spPr>
          <a:xfrm>
            <a:off x="7731981" y="4521564"/>
            <a:ext cx="1255240" cy="702934"/>
          </a:xfrm>
          <a:prstGeom prst="rect">
            <a:avLst/>
          </a:prstGeom>
        </p:spPr>
      </p:pic>
    </p:spTree>
    <p:extLst>
      <p:ext uri="{BB962C8B-B14F-4D97-AF65-F5344CB8AC3E}">
        <p14:creationId xmlns:p14="http://schemas.microsoft.com/office/powerpoint/2010/main" val="93714234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en-GB"/>
              <a:t>STRATEGY AND ORGANIZATION</a:t>
            </a:r>
            <a:endParaRPr lang="en-GB" dirty="0"/>
          </a:p>
        </p:txBody>
      </p:sp>
      <p:sp>
        <p:nvSpPr>
          <p:cNvPr id="4" name="Foliennummernplatzhalter 3"/>
          <p:cNvSpPr>
            <a:spLocks noGrp="1"/>
          </p:cNvSpPr>
          <p:nvPr>
            <p:ph type="sldNum" sz="quarter" idx="12"/>
          </p:nvPr>
        </p:nvSpPr>
        <p:spPr/>
        <p:txBody>
          <a:bodyPr/>
          <a:lstStyle/>
          <a:p>
            <a:r>
              <a:rPr lang="en-GB" dirty="0"/>
              <a:t>Page </a:t>
            </a:r>
            <a:fld id="{BE3DC40E-DBBE-4E2D-9EEC-FBF0DA0E9179}" type="slidenum">
              <a:rPr lang="en-GB" smtClean="0"/>
              <a:t>4</a:t>
            </a:fld>
            <a:endParaRPr lang="en-GB" dirty="0"/>
          </a:p>
        </p:txBody>
      </p:sp>
      <p:sp>
        <p:nvSpPr>
          <p:cNvPr id="5" name="Titel 4"/>
          <p:cNvSpPr>
            <a:spLocks noGrp="1"/>
          </p:cNvSpPr>
          <p:nvPr>
            <p:ph type="title"/>
          </p:nvPr>
        </p:nvSpPr>
        <p:spPr/>
        <p:txBody>
          <a:bodyPr/>
          <a:lstStyle/>
          <a:p>
            <a:r>
              <a:rPr lang="de-AT" dirty="0"/>
              <a:t>Strategic </a:t>
            </a:r>
            <a:r>
              <a:rPr lang="de-AT" dirty="0" err="1"/>
              <a:t>Organization</a:t>
            </a:r>
            <a:r>
              <a:rPr lang="de-AT" dirty="0"/>
              <a:t> Design @ IOD</a:t>
            </a:r>
          </a:p>
        </p:txBody>
      </p:sp>
      <p:sp>
        <p:nvSpPr>
          <p:cNvPr id="13" name="Rechteck 12"/>
          <p:cNvSpPr/>
          <p:nvPr/>
        </p:nvSpPr>
        <p:spPr>
          <a:xfrm>
            <a:off x="7077307" y="1152294"/>
            <a:ext cx="512956" cy="170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idx="1"/>
          </p:nvPr>
        </p:nvPicPr>
        <p:blipFill>
          <a:blip r:embed="rId3"/>
          <a:stretch>
            <a:fillRect/>
          </a:stretch>
        </p:blipFill>
        <p:spPr>
          <a:xfrm>
            <a:off x="2419822" y="1323279"/>
            <a:ext cx="3928044" cy="3888000"/>
          </a:xfrm>
          <a:prstGeom prst="rect">
            <a:avLst/>
          </a:prstGeom>
        </p:spPr>
      </p:pic>
    </p:spTree>
    <p:extLst>
      <p:ext uri="{BB962C8B-B14F-4D97-AF65-F5344CB8AC3E}">
        <p14:creationId xmlns:p14="http://schemas.microsoft.com/office/powerpoint/2010/main" val="295438100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p:custDataLst>
              <p:tags r:id="rId1"/>
            </p:custDataLst>
            <p:extLst>
              <p:ext uri="{D42A27DB-BD31-4B8C-83A1-F6EECF244321}">
                <p14:modId xmlns:p14="http://schemas.microsoft.com/office/powerpoint/2010/main" val="28674283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10" name="Objekt 9"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Footer Placeholder 2"/>
          <p:cNvSpPr>
            <a:spLocks noGrp="1"/>
          </p:cNvSpPr>
          <p:nvPr>
            <p:ph type="ftr" sz="quarter" idx="11"/>
          </p:nvPr>
        </p:nvSpPr>
        <p:spPr/>
        <p:txBody>
          <a:bodyPr/>
          <a:lstStyle/>
          <a:p>
            <a:r>
              <a:rPr lang="en-US"/>
              <a:t>STRATEGY AND ORGANIZATION</a:t>
            </a:r>
            <a:endParaRPr lang="en-US" dirty="0"/>
          </a:p>
        </p:txBody>
      </p:sp>
      <p:sp>
        <p:nvSpPr>
          <p:cNvPr id="4" name="Slide Number Placeholder 3"/>
          <p:cNvSpPr>
            <a:spLocks noGrp="1"/>
          </p:cNvSpPr>
          <p:nvPr>
            <p:ph type="sldNum" sz="quarter" idx="12"/>
          </p:nvPr>
        </p:nvSpPr>
        <p:spPr/>
        <p:txBody>
          <a:bodyPr/>
          <a:lstStyle/>
          <a:p>
            <a:r>
              <a:rPr lang="en-US" dirty="0"/>
              <a:t>PAGE </a:t>
            </a:r>
            <a:fld id="{BE3DC40E-DBBE-4E2D-9EEC-FBF0DA0E9179}" type="slidenum">
              <a:rPr lang="en-US" smtClean="0"/>
              <a:t>5</a:t>
            </a:fld>
            <a:endParaRPr lang="en-US" dirty="0"/>
          </a:p>
        </p:txBody>
      </p:sp>
      <p:sp>
        <p:nvSpPr>
          <p:cNvPr id="5" name="Title 4"/>
          <p:cNvSpPr>
            <a:spLocks noGrp="1"/>
          </p:cNvSpPr>
          <p:nvPr>
            <p:ph type="title"/>
          </p:nvPr>
        </p:nvSpPr>
        <p:spPr>
          <a:xfrm>
            <a:off x="462407" y="139700"/>
            <a:ext cx="6989317" cy="903822"/>
          </a:xfrm>
        </p:spPr>
        <p:txBody>
          <a:bodyPr/>
          <a:lstStyle/>
          <a:p>
            <a:r>
              <a:rPr lang="en-US" dirty="0"/>
              <a:t>Do you want to be a change maker or a future consultant?</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9547" y="1154661"/>
            <a:ext cx="2326420" cy="256094"/>
          </a:xfrm>
          <a:prstGeom prst="rect">
            <a:avLst/>
          </a:prstGeom>
        </p:spPr>
      </p:pic>
      <p:sp>
        <p:nvSpPr>
          <p:cNvPr id="11" name="Rectangle 10"/>
          <p:cNvSpPr/>
          <p:nvPr/>
        </p:nvSpPr>
        <p:spPr>
          <a:xfrm>
            <a:off x="290074" y="1191280"/>
            <a:ext cx="4169945" cy="707886"/>
          </a:xfrm>
          <a:prstGeom prst="rect">
            <a:avLst/>
          </a:prstGeom>
        </p:spPr>
        <p:txBody>
          <a:bodyPr wrap="square">
            <a:spAutoFit/>
          </a:bodyPr>
          <a:lstStyle/>
          <a:p>
            <a:pPr algn="ctr">
              <a:spcAft>
                <a:spcPts val="0"/>
              </a:spcAft>
            </a:pPr>
            <a:r>
              <a:rPr lang="en-US" sz="20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YOUR</a:t>
            </a:r>
            <a:r>
              <a:rPr lang="en-US"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future work opportunities </a:t>
            </a:r>
          </a:p>
          <a:p>
            <a:pPr algn="ctr">
              <a:spcAft>
                <a:spcPts val="0"/>
              </a:spcAft>
            </a:pPr>
            <a:r>
              <a:rPr lang="en-US" sz="20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OUR</a:t>
            </a:r>
            <a:r>
              <a:rPr lang="en-US"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SBWL:     </a:t>
            </a:r>
          </a:p>
        </p:txBody>
      </p:sp>
      <p:pic>
        <p:nvPicPr>
          <p:cNvPr id="2" name="Grafik 1"/>
          <p:cNvPicPr>
            <a:picLocks noChangeAspect="1"/>
          </p:cNvPicPr>
          <p:nvPr/>
        </p:nvPicPr>
        <p:blipFill rotWithShape="1">
          <a:blip r:embed="rId7">
            <a:extLst>
              <a:ext uri="{28A0092B-C50C-407E-A947-70E740481C1C}">
                <a14:useLocalDpi xmlns:a14="http://schemas.microsoft.com/office/drawing/2010/main" val="0"/>
              </a:ext>
            </a:extLst>
          </a:blip>
          <a:srcRect l="15592"/>
          <a:stretch/>
        </p:blipFill>
        <p:spPr>
          <a:xfrm>
            <a:off x="427137" y="3490322"/>
            <a:ext cx="3529706" cy="1692000"/>
          </a:xfrm>
          <a:prstGeom prst="rect">
            <a:avLst/>
          </a:prstGeom>
        </p:spPr>
      </p:pic>
      <p:pic>
        <p:nvPicPr>
          <p:cNvPr id="9" name="Picture 8"/>
          <p:cNvPicPr>
            <a:picLocks noChangeAspect="1"/>
          </p:cNvPicPr>
          <p:nvPr/>
        </p:nvPicPr>
        <p:blipFill rotWithShape="1">
          <a:blip r:embed="rId8"/>
          <a:srcRect t="14128" b="18010"/>
          <a:stretch/>
        </p:blipFill>
        <p:spPr>
          <a:xfrm>
            <a:off x="5111630" y="2627299"/>
            <a:ext cx="1152351" cy="446400"/>
          </a:xfrm>
          <a:prstGeom prst="rect">
            <a:avLst/>
          </a:prstGeom>
        </p:spPr>
      </p:pic>
      <p:sp>
        <p:nvSpPr>
          <p:cNvPr id="19" name="Rectangle 10"/>
          <p:cNvSpPr/>
          <p:nvPr/>
        </p:nvSpPr>
        <p:spPr>
          <a:xfrm>
            <a:off x="345865" y="1880710"/>
            <a:ext cx="4295924" cy="1569660"/>
          </a:xfrm>
          <a:prstGeom prst="rect">
            <a:avLst/>
          </a:prstGeom>
        </p:spPr>
        <p:txBody>
          <a:bodyPr wrap="square">
            <a:spAutoFit/>
          </a:bodyPr>
          <a:lstStyle/>
          <a:p>
            <a:pPr>
              <a:spcAft>
                <a:spcPts val="0"/>
              </a:spcAft>
            </a:pPr>
            <a:r>
              <a:rPr lang="en-US" sz="1600" dirty="0">
                <a:latin typeface="Arial" panose="020B0604020202020204" pitchFamily="34" charset="0"/>
                <a:ea typeface="Times New Roman" panose="02020603050405020304" pitchFamily="18" charset="0"/>
                <a:cs typeface="Arial" panose="020B0604020202020204" pitchFamily="34" charset="0"/>
              </a:rPr>
              <a:t>Corporate strategy &amp; development, organization design, organizational analysis, management consulting, organizational &amp; change consulting, executive search &amp; development, academia, … in a range of industries; in large firms and SMEs</a:t>
            </a:r>
          </a:p>
        </p:txBody>
      </p:sp>
      <p:pic>
        <p:nvPicPr>
          <p:cNvPr id="8196" name="Picture 4" descr="Image result for google logo transparent">
            <a:extLst>
              <a:ext uri="{FF2B5EF4-FFF2-40B4-BE49-F238E27FC236}">
                <a16:creationId xmlns:a16="http://schemas.microsoft.com/office/drawing/2014/main" id="{3A797079-0234-4CB7-ABA7-501D8D86F49C}"/>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203271" y="2100890"/>
            <a:ext cx="1557328" cy="526409"/>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p:cNvSpPr txBox="1"/>
          <p:nvPr/>
        </p:nvSpPr>
        <p:spPr>
          <a:xfrm>
            <a:off x="4689043" y="1582059"/>
            <a:ext cx="2514228" cy="900246"/>
          </a:xfrm>
          <a:prstGeom prst="rect">
            <a:avLst/>
          </a:prstGeom>
          <a:noFill/>
        </p:spPr>
        <p:txBody>
          <a:bodyPr wrap="square" rtlCol="0">
            <a:spAutoFit/>
          </a:bodyPr>
          <a:lstStyle/>
          <a:p>
            <a:pPr algn="just"/>
            <a:r>
              <a:rPr lang="en-US" sz="1050" dirty="0">
                <a:latin typeface="Arial" panose="020B0604020202020204" pitchFamily="34" charset="0"/>
                <a:cs typeface="Arial" panose="020B0604020202020204" pitchFamily="34" charset="0"/>
              </a:rPr>
              <a:t>Our consultants help clients </a:t>
            </a:r>
            <a:r>
              <a:rPr lang="en-US" sz="1050" b="1" dirty="0">
                <a:latin typeface="Arial" panose="020B0604020202020204" pitchFamily="34" charset="0"/>
                <a:cs typeface="Arial" panose="020B0604020202020204" pitchFamily="34" charset="0"/>
              </a:rPr>
              <a:t>design organizations</a:t>
            </a:r>
            <a:r>
              <a:rPr lang="en-US" sz="1050" dirty="0">
                <a:latin typeface="Arial" panose="020B0604020202020204" pitchFamily="34" charset="0"/>
                <a:cs typeface="Arial" panose="020B0604020202020204" pitchFamily="34" charset="0"/>
              </a:rPr>
              <a:t> to reduce costs, drive growth, and strengthen both short-term performance and long-term organizational health. </a:t>
            </a:r>
          </a:p>
        </p:txBody>
      </p:sp>
      <p:sp>
        <p:nvSpPr>
          <p:cNvPr id="22" name="Textfeld 21"/>
          <p:cNvSpPr txBox="1"/>
          <p:nvPr/>
        </p:nvSpPr>
        <p:spPr>
          <a:xfrm>
            <a:off x="6907841" y="2577223"/>
            <a:ext cx="2083015" cy="1061829"/>
          </a:xfrm>
          <a:prstGeom prst="rect">
            <a:avLst/>
          </a:prstGeom>
          <a:noFill/>
        </p:spPr>
        <p:txBody>
          <a:bodyPr wrap="square" rtlCol="0">
            <a:spAutoFit/>
          </a:bodyPr>
          <a:lstStyle/>
          <a:p>
            <a:pPr algn="just"/>
            <a:r>
              <a:rPr lang="en-US" sz="1050" dirty="0">
                <a:latin typeface="Arial" panose="020B0604020202020204" pitchFamily="34" charset="0"/>
                <a:cs typeface="Arial" panose="020B0604020202020204" pitchFamily="34" charset="0"/>
              </a:rPr>
              <a:t>Google´s success is linked to the effectiveness of its </a:t>
            </a:r>
            <a:r>
              <a:rPr lang="en-US" sz="1050" b="1" dirty="0">
                <a:latin typeface="Arial" panose="020B0604020202020204" pitchFamily="34" charset="0"/>
                <a:cs typeface="Arial" panose="020B0604020202020204" pitchFamily="34" charset="0"/>
              </a:rPr>
              <a:t>organizational structure </a:t>
            </a:r>
            <a:r>
              <a:rPr lang="en-US" sz="1050" dirty="0">
                <a:latin typeface="Arial" panose="020B0604020202020204" pitchFamily="34" charset="0"/>
                <a:cs typeface="Arial" panose="020B0604020202020204" pitchFamily="34" charset="0"/>
              </a:rPr>
              <a:t>and </a:t>
            </a:r>
            <a:r>
              <a:rPr lang="en-US" sz="1050" b="1" dirty="0">
                <a:latin typeface="Arial" panose="020B0604020202020204" pitchFamily="34" charset="0"/>
                <a:cs typeface="Arial" panose="020B0604020202020204" pitchFamily="34" charset="0"/>
              </a:rPr>
              <a:t>organizational culture</a:t>
            </a:r>
            <a:r>
              <a:rPr lang="en-US" sz="1050" dirty="0">
                <a:latin typeface="Arial" panose="020B0604020202020204" pitchFamily="34" charset="0"/>
                <a:cs typeface="Arial" panose="020B0604020202020204" pitchFamily="34" charset="0"/>
              </a:rPr>
              <a:t> in supporting excellence in </a:t>
            </a:r>
            <a:r>
              <a:rPr lang="en-US" sz="1050" b="1" dirty="0">
                <a:latin typeface="Arial" panose="020B0604020202020204" pitchFamily="34" charset="0"/>
                <a:cs typeface="Arial" panose="020B0604020202020204" pitchFamily="34" charset="0"/>
              </a:rPr>
              <a:t>innovation</a:t>
            </a:r>
            <a:r>
              <a:rPr lang="en-US" sz="1050" dirty="0">
                <a:latin typeface="Arial" panose="020B0604020202020204" pitchFamily="34" charset="0"/>
                <a:cs typeface="Arial" panose="020B0604020202020204" pitchFamily="34" charset="0"/>
              </a:rPr>
              <a:t>.</a:t>
            </a:r>
          </a:p>
        </p:txBody>
      </p:sp>
      <p:sp>
        <p:nvSpPr>
          <p:cNvPr id="24" name="Textfeld 23"/>
          <p:cNvSpPr txBox="1"/>
          <p:nvPr/>
        </p:nvSpPr>
        <p:spPr>
          <a:xfrm>
            <a:off x="4689043" y="3222348"/>
            <a:ext cx="2168957" cy="1061829"/>
          </a:xfrm>
          <a:prstGeom prst="rect">
            <a:avLst/>
          </a:prstGeom>
          <a:noFill/>
        </p:spPr>
        <p:txBody>
          <a:bodyPr wrap="square" rtlCol="0">
            <a:spAutoFit/>
          </a:bodyPr>
          <a:lstStyle/>
          <a:p>
            <a:pPr algn="just"/>
            <a:r>
              <a:rPr lang="en-US" sz="1050" dirty="0">
                <a:latin typeface="Arial" panose="020B0604020202020204" pitchFamily="34" charset="0"/>
                <a:cs typeface="Arial" panose="020B0604020202020204" pitchFamily="34" charset="0"/>
              </a:rPr>
              <a:t>Many leaders are rethinking the </a:t>
            </a:r>
            <a:r>
              <a:rPr lang="en-US" sz="1050" b="1" dirty="0">
                <a:latin typeface="Arial" panose="020B0604020202020204" pitchFamily="34" charset="0"/>
                <a:cs typeface="Arial" panose="020B0604020202020204" pitchFamily="34" charset="0"/>
              </a:rPr>
              <a:t>design of their organizations</a:t>
            </a:r>
            <a:r>
              <a:rPr lang="en-US" sz="1050" dirty="0">
                <a:latin typeface="Arial" panose="020B0604020202020204" pitchFamily="34" charset="0"/>
                <a:cs typeface="Arial" panose="020B0604020202020204" pitchFamily="34" charset="0"/>
              </a:rPr>
              <a:t>. They recognize that organization design can be a powerful way to boost performance and keep up with ever-changing markets. </a:t>
            </a:r>
          </a:p>
        </p:txBody>
      </p:sp>
      <p:pic>
        <p:nvPicPr>
          <p:cNvPr id="20" name="Picture 5">
            <a:extLst>
              <a:ext uri="{FF2B5EF4-FFF2-40B4-BE49-F238E27FC236}">
                <a16:creationId xmlns:a16="http://schemas.microsoft.com/office/drawing/2014/main" id="{BA4CB25C-BED4-439A-96E3-10DBE15A61F8}"/>
              </a:ext>
            </a:extLst>
          </p:cNvPr>
          <p:cNvPicPr>
            <a:picLocks noChangeAspect="1"/>
          </p:cNvPicPr>
          <p:nvPr/>
        </p:nvPicPr>
        <p:blipFill rotWithShape="1">
          <a:blip r:embed="rId10"/>
          <a:srcRect l="16642" t="23700" r="58585" b="70841"/>
          <a:stretch/>
        </p:blipFill>
        <p:spPr>
          <a:xfrm>
            <a:off x="5186263" y="1388633"/>
            <a:ext cx="1519787" cy="209327"/>
          </a:xfrm>
          <a:prstGeom prst="rect">
            <a:avLst/>
          </a:prstGeom>
        </p:spPr>
      </p:pic>
      <p:pic>
        <p:nvPicPr>
          <p:cNvPr id="21" name="Picture 7">
            <a:extLst>
              <a:ext uri="{FF2B5EF4-FFF2-40B4-BE49-F238E27FC236}">
                <a16:creationId xmlns:a16="http://schemas.microsoft.com/office/drawing/2014/main" id="{8C53D8E6-871A-42CF-B8D9-82FD1CBBFE11}"/>
              </a:ext>
            </a:extLst>
          </p:cNvPr>
          <p:cNvPicPr>
            <a:picLocks noChangeAspect="1"/>
          </p:cNvPicPr>
          <p:nvPr/>
        </p:nvPicPr>
        <p:blipFill rotWithShape="1">
          <a:blip r:embed="rId11"/>
          <a:srcRect l="14366" t="24564" r="53427" b="69318"/>
          <a:stretch/>
        </p:blipFill>
        <p:spPr>
          <a:xfrm>
            <a:off x="4862244" y="3054101"/>
            <a:ext cx="1930572" cy="218080"/>
          </a:xfrm>
          <a:prstGeom prst="rect">
            <a:avLst/>
          </a:prstGeom>
        </p:spPr>
      </p:pic>
      <p:sp>
        <p:nvSpPr>
          <p:cNvPr id="23" name="Textfeld 22">
            <a:extLst>
              <a:ext uri="{FF2B5EF4-FFF2-40B4-BE49-F238E27FC236}">
                <a16:creationId xmlns:a16="http://schemas.microsoft.com/office/drawing/2014/main" id="{BA832FE1-0714-4E76-AF62-311F438EE835}"/>
              </a:ext>
            </a:extLst>
          </p:cNvPr>
          <p:cNvSpPr txBox="1"/>
          <p:nvPr/>
        </p:nvSpPr>
        <p:spPr>
          <a:xfrm>
            <a:off x="6391211" y="4251891"/>
            <a:ext cx="2752789" cy="1061829"/>
          </a:xfrm>
          <a:prstGeom prst="rect">
            <a:avLst/>
          </a:prstGeom>
          <a:noFill/>
        </p:spPr>
        <p:txBody>
          <a:bodyPr wrap="square" rtlCol="0">
            <a:spAutoFit/>
          </a:bodyPr>
          <a:lstStyle/>
          <a:p>
            <a:pPr algn="just"/>
            <a:r>
              <a:rPr lang="en-US" sz="1050" dirty="0">
                <a:latin typeface="Arial" panose="020B0604020202020204" pitchFamily="34" charset="0"/>
                <a:cs typeface="Arial" panose="020B0604020202020204" pitchFamily="34" charset="0"/>
              </a:rPr>
              <a:t>Several </a:t>
            </a:r>
            <a:r>
              <a:rPr lang="en-US" sz="1050" b="1" dirty="0">
                <a:latin typeface="Arial" panose="020B0604020202020204" pitchFamily="34" charset="0"/>
                <a:cs typeface="Arial" panose="020B0604020202020204" pitchFamily="34" charset="0"/>
              </a:rPr>
              <a:t>organizational changes</a:t>
            </a:r>
            <a:r>
              <a:rPr lang="en-US" sz="1050" dirty="0">
                <a:latin typeface="Arial" panose="020B0604020202020204" pitchFamily="34" charset="0"/>
                <a:cs typeface="Arial" panose="020B0604020202020204" pitchFamily="34" charset="0"/>
              </a:rPr>
              <a:t> were either agreed or carried out. Not only are they intended to focus on the core divisions, but also to optimize orientation to the </a:t>
            </a:r>
            <a:r>
              <a:rPr lang="en-US" sz="1050" b="1" dirty="0">
                <a:latin typeface="Arial" panose="020B0604020202020204" pitchFamily="34" charset="0"/>
                <a:cs typeface="Arial" panose="020B0604020202020204" pitchFamily="34" charset="0"/>
              </a:rPr>
              <a:t>strategy</a:t>
            </a:r>
            <a:r>
              <a:rPr lang="en-US" sz="1050" dirty="0">
                <a:latin typeface="Arial" panose="020B0604020202020204" pitchFamily="34" charset="0"/>
                <a:cs typeface="Arial" panose="020B0604020202020204" pitchFamily="34" charset="0"/>
              </a:rPr>
              <a:t> of a longer value-added chain towards more customer-specific products. </a:t>
            </a:r>
          </a:p>
        </p:txBody>
      </p:sp>
      <p:pic>
        <p:nvPicPr>
          <p:cNvPr id="9235" name="Picture 19" descr="Image result for voestalpine">
            <a:extLst>
              <a:ext uri="{FF2B5EF4-FFF2-40B4-BE49-F238E27FC236}">
                <a16:creationId xmlns:a16="http://schemas.microsoft.com/office/drawing/2014/main" id="{D904952F-7CAF-41B9-B839-C02FD08F9660}"/>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8169" t="26070" r="6549" b="21634"/>
          <a:stretch/>
        </p:blipFill>
        <p:spPr bwMode="auto">
          <a:xfrm>
            <a:off x="6907841" y="3992930"/>
            <a:ext cx="1804359" cy="31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9357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4"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p:cNvGraphicFramePr>
            <a:graphicFrameLocks noChangeAspect="1"/>
          </p:cNvGraphicFramePr>
          <p:nvPr>
            <p:custDataLst>
              <p:tags r:id="rId1"/>
            </p:custDataLst>
            <p:extLst>
              <p:ext uri="{D42A27DB-BD31-4B8C-83A1-F6EECF244321}">
                <p14:modId xmlns:p14="http://schemas.microsoft.com/office/powerpoint/2010/main" val="38134234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Footer Placeholder 2"/>
          <p:cNvSpPr>
            <a:spLocks noGrp="1"/>
          </p:cNvSpPr>
          <p:nvPr>
            <p:ph type="ftr" sz="quarter" idx="11"/>
          </p:nvPr>
        </p:nvSpPr>
        <p:spPr/>
        <p:txBody>
          <a:bodyPr/>
          <a:lstStyle/>
          <a:p>
            <a:r>
              <a:rPr lang="en-US"/>
              <a:t>STRATEGY AND ORGANIZATION</a:t>
            </a:r>
            <a:endParaRPr lang="en-US" dirty="0"/>
          </a:p>
        </p:txBody>
      </p:sp>
      <p:sp>
        <p:nvSpPr>
          <p:cNvPr id="4" name="Slide Number Placeholder 3"/>
          <p:cNvSpPr>
            <a:spLocks noGrp="1"/>
          </p:cNvSpPr>
          <p:nvPr>
            <p:ph type="sldNum" sz="quarter" idx="12"/>
          </p:nvPr>
        </p:nvSpPr>
        <p:spPr/>
        <p:txBody>
          <a:bodyPr/>
          <a:lstStyle/>
          <a:p>
            <a:r>
              <a:rPr lang="en-US" dirty="0"/>
              <a:t>Page </a:t>
            </a:r>
            <a:fld id="{BE3DC40E-DBBE-4E2D-9EEC-FBF0DA0E9179}" type="slidenum">
              <a:rPr lang="en-US" smtClean="0"/>
              <a:t>6</a:t>
            </a:fld>
            <a:endParaRPr lang="en-US" dirty="0"/>
          </a:p>
        </p:txBody>
      </p:sp>
      <p:sp>
        <p:nvSpPr>
          <p:cNvPr id="5" name="Title 4"/>
          <p:cNvSpPr>
            <a:spLocks noGrp="1"/>
          </p:cNvSpPr>
          <p:nvPr>
            <p:ph type="title"/>
          </p:nvPr>
        </p:nvSpPr>
        <p:spPr>
          <a:xfrm>
            <a:off x="462408" y="139700"/>
            <a:ext cx="7203922" cy="903822"/>
          </a:xfrm>
        </p:spPr>
        <p:txBody>
          <a:bodyPr/>
          <a:lstStyle/>
          <a:p>
            <a:r>
              <a:rPr lang="en-US" dirty="0"/>
              <a:t>What we offer – Connect &amp; develop together!</a:t>
            </a:r>
          </a:p>
        </p:txBody>
      </p:sp>
      <p:sp>
        <p:nvSpPr>
          <p:cNvPr id="2" name="Rectangle 1"/>
          <p:cNvSpPr/>
          <p:nvPr/>
        </p:nvSpPr>
        <p:spPr>
          <a:xfrm>
            <a:off x="743908" y="1315226"/>
            <a:ext cx="1363633" cy="1218023"/>
          </a:xfrm>
          <a:prstGeom prst="rect">
            <a:avLst/>
          </a:prstGeom>
          <a:solidFill>
            <a:schemeClr val="accent2"/>
          </a:solid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only</a:t>
            </a:r>
            <a:endParaRPr lang="en-US" sz="30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30</a:t>
            </a:r>
          </a:p>
          <a:p>
            <a:pPr algn="ctr"/>
            <a:r>
              <a:rPr lang="en-US" dirty="0">
                <a:solidFill>
                  <a:schemeClr val="bg1"/>
                </a:solidFill>
                <a:latin typeface="Arial" panose="020B0604020202020204" pitchFamily="34" charset="0"/>
                <a:cs typeface="Arial" panose="020B0604020202020204" pitchFamily="34" charset="0"/>
              </a:rPr>
              <a:t>Students</a:t>
            </a:r>
          </a:p>
        </p:txBody>
      </p:sp>
      <p:pic>
        <p:nvPicPr>
          <p:cNvPr id="23" name="Picture 22"/>
          <p:cNvPicPr>
            <a:picLocks noChangeAspect="1"/>
          </p:cNvPicPr>
          <p:nvPr/>
        </p:nvPicPr>
        <p:blipFill rotWithShape="1">
          <a:blip r:embed="rId6"/>
          <a:srcRect l="28243"/>
          <a:stretch/>
        </p:blipFill>
        <p:spPr>
          <a:xfrm>
            <a:off x="743908" y="2612246"/>
            <a:ext cx="1365059" cy="1234014"/>
          </a:xfrm>
          <a:prstGeom prst="rect">
            <a:avLst/>
          </a:prstGeom>
          <a:ln w="9525">
            <a:solidFill>
              <a:schemeClr val="accent2"/>
            </a:solidFill>
          </a:ln>
        </p:spPr>
        <p:style>
          <a:lnRef idx="2">
            <a:schemeClr val="accent2"/>
          </a:lnRef>
          <a:fillRef idx="1">
            <a:schemeClr val="lt1"/>
          </a:fillRef>
          <a:effectRef idx="0">
            <a:schemeClr val="accent2"/>
          </a:effectRef>
          <a:fontRef idx="minor">
            <a:schemeClr val="dk1"/>
          </a:fontRef>
        </p:style>
      </p:pic>
      <p:pic>
        <p:nvPicPr>
          <p:cNvPr id="26" name="Picture 25"/>
          <p:cNvPicPr>
            <a:picLocks noChangeAspect="1"/>
          </p:cNvPicPr>
          <p:nvPr/>
        </p:nvPicPr>
        <p:blipFill>
          <a:blip r:embed="rId7"/>
          <a:stretch>
            <a:fillRect/>
          </a:stretch>
        </p:blipFill>
        <p:spPr>
          <a:xfrm>
            <a:off x="753359" y="3925161"/>
            <a:ext cx="1349008" cy="1297114"/>
          </a:xfrm>
          <a:prstGeom prst="rect">
            <a:avLst/>
          </a:prstGeom>
          <a:ln w="9525">
            <a:solidFill>
              <a:schemeClr val="accent2"/>
            </a:solidFill>
          </a:ln>
        </p:spPr>
        <p:style>
          <a:lnRef idx="2">
            <a:schemeClr val="accent2"/>
          </a:lnRef>
          <a:fillRef idx="1">
            <a:schemeClr val="lt1"/>
          </a:fillRef>
          <a:effectRef idx="0">
            <a:schemeClr val="accent2"/>
          </a:effectRef>
          <a:fontRef idx="minor">
            <a:schemeClr val="dk1"/>
          </a:fontRef>
        </p:style>
      </p:pic>
      <p:sp>
        <p:nvSpPr>
          <p:cNvPr id="6" name="Content Placeholder 1"/>
          <p:cNvSpPr txBox="1">
            <a:spLocks/>
          </p:cNvSpPr>
          <p:nvPr/>
        </p:nvSpPr>
        <p:spPr>
          <a:xfrm>
            <a:off x="4572004" y="1314624"/>
            <a:ext cx="4140196" cy="3808734"/>
          </a:xfrm>
          <a:prstGeom prst="rect">
            <a:avLst/>
          </a:prstGeom>
          <a:noFill/>
          <a:ln>
            <a:noFill/>
          </a:ln>
        </p:spPr>
        <p:txBody>
          <a:bodyPr vert="horz" lIns="0" tIns="45715" rIns="0" bIns="45715" rtlCol="0">
            <a:normAutofit lnSpcReduction="10000"/>
          </a:bodyPr>
          <a:lstStyle>
            <a:lvl1pPr marL="266700" indent="-266700" algn="l" defTabSz="914306" rtl="0" eaLnBrk="1" latinLnBrk="0" hangingPunct="1">
              <a:lnSpc>
                <a:spcPct val="100000"/>
              </a:lnSpc>
              <a:spcBef>
                <a:spcPts val="0"/>
              </a:spcBef>
              <a:spcAft>
                <a:spcPts val="600"/>
              </a:spcAft>
              <a:buClr>
                <a:schemeClr val="accent2"/>
              </a:buClr>
              <a:buFont typeface="Wingdings" charset="2"/>
              <a:buChar char="§"/>
              <a:defRPr sz="1600" kern="1200">
                <a:solidFill>
                  <a:schemeClr val="tx1"/>
                </a:solidFill>
                <a:latin typeface="Arial" panose="020B0604020202020204" pitchFamily="34" charset="0"/>
                <a:ea typeface="+mn-ea"/>
                <a:cs typeface="Arial" panose="020B0604020202020204" pitchFamily="34" charset="0"/>
              </a:defRPr>
            </a:lvl1pPr>
            <a:lvl2pPr marL="539750" indent="-273050" algn="l" defTabSz="914306" rtl="0" eaLnBrk="1" latinLnBrk="0" hangingPunct="1">
              <a:lnSpc>
                <a:spcPct val="100000"/>
              </a:lnSpc>
              <a:spcBef>
                <a:spcPts val="0"/>
              </a:spcBef>
              <a:spcAft>
                <a:spcPts val="400"/>
              </a:spcAft>
              <a:buClr>
                <a:schemeClr val="accent2"/>
              </a:buClr>
              <a:buSzPct val="100000"/>
              <a:buFont typeface="Wingdings" charset="2"/>
              <a:buChar char="§"/>
              <a:defRPr sz="1500" kern="1200">
                <a:solidFill>
                  <a:schemeClr val="tx1"/>
                </a:solidFill>
                <a:latin typeface="Arial" panose="020B0604020202020204" pitchFamily="34" charset="0"/>
                <a:ea typeface="+mn-ea"/>
                <a:cs typeface="Arial" panose="020B0604020202020204" pitchFamily="34" charset="0"/>
              </a:defRPr>
            </a:lvl2pPr>
            <a:lvl3pPr marL="814388" indent="-273050" algn="l" defTabSz="914306" rtl="0" eaLnBrk="1" latinLnBrk="0" hangingPunct="1">
              <a:lnSpc>
                <a:spcPct val="100000"/>
              </a:lnSpc>
              <a:spcBef>
                <a:spcPts val="0"/>
              </a:spcBef>
              <a:spcAft>
                <a:spcPts val="400"/>
              </a:spcAft>
              <a:buClr>
                <a:schemeClr val="accent2"/>
              </a:buClr>
              <a:buFont typeface="Wingdings" charset="2"/>
              <a:buChar char="§"/>
              <a:defRPr sz="1400" kern="1200">
                <a:solidFill>
                  <a:schemeClr val="tx1"/>
                </a:solidFill>
                <a:latin typeface="Arial" panose="020B0604020202020204" pitchFamily="34" charset="0"/>
                <a:ea typeface="+mn-ea"/>
                <a:cs typeface="Arial" panose="020B0604020202020204" pitchFamily="34" charset="0"/>
              </a:defRPr>
            </a:lvl3pPr>
            <a:lvl4pPr marL="1074738" indent="-266700" algn="l" defTabSz="914306" rtl="0" eaLnBrk="1" latinLnBrk="0" hangingPunct="1">
              <a:lnSpc>
                <a:spcPct val="100000"/>
              </a:lnSpc>
              <a:spcBef>
                <a:spcPts val="0"/>
              </a:spcBef>
              <a:spcAft>
                <a:spcPts val="400"/>
              </a:spcAft>
              <a:buClr>
                <a:schemeClr val="accent2"/>
              </a:buClr>
              <a:buFont typeface="Wingdings" charset="2"/>
              <a:buChar char="§"/>
              <a:defRPr sz="1200" kern="1200">
                <a:solidFill>
                  <a:schemeClr val="tx1"/>
                </a:solidFill>
                <a:latin typeface="Arial" panose="020B0604020202020204" pitchFamily="34" charset="0"/>
                <a:ea typeface="+mn-ea"/>
                <a:cs typeface="Arial" panose="020B0604020202020204" pitchFamily="34" charset="0"/>
              </a:defRPr>
            </a:lvl4pPr>
            <a:lvl5pPr marL="1341438" indent="-263525" algn="l" defTabSz="914306" rtl="0" eaLnBrk="1" latinLnBrk="0" hangingPunct="1">
              <a:lnSpc>
                <a:spcPct val="100000"/>
              </a:lnSpc>
              <a:spcBef>
                <a:spcPts val="0"/>
              </a:spcBef>
              <a:spcAft>
                <a:spcPts val="400"/>
              </a:spcAft>
              <a:buClr>
                <a:schemeClr val="accent2"/>
              </a:buClr>
              <a:buFont typeface="Wingdings" charset="2"/>
              <a:buChar char="§"/>
              <a:defRPr sz="1200" kern="1200">
                <a:solidFill>
                  <a:schemeClr val="tx1"/>
                </a:solidFill>
                <a:latin typeface="Arial" panose="020B0604020202020204" pitchFamily="34" charset="0"/>
                <a:ea typeface="+mn-ea"/>
                <a:cs typeface="Arial" panose="020B0604020202020204" pitchFamily="34" charset="0"/>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50000"/>
              </a:lnSpc>
              <a:buFont typeface="Wingdings" panose="05000000000000000000" pitchFamily="2" charset="2"/>
              <a:buChar char="ü"/>
            </a:pPr>
            <a:r>
              <a:rPr lang="en-US" sz="1900" dirty="0">
                <a:solidFill>
                  <a:schemeClr val="accent2"/>
                </a:solidFill>
              </a:rPr>
              <a:t>Solid foundation for </a:t>
            </a:r>
            <a:r>
              <a:rPr lang="en-US" sz="1900" b="1" dirty="0">
                <a:solidFill>
                  <a:schemeClr val="accent2"/>
                </a:solidFill>
              </a:rPr>
              <a:t>broad, international career prospects</a:t>
            </a:r>
          </a:p>
          <a:p>
            <a:pPr lvl="1">
              <a:lnSpc>
                <a:spcPct val="150000"/>
              </a:lnSpc>
              <a:buFont typeface="Wingdings" panose="05000000000000000000" pitchFamily="2" charset="2"/>
              <a:buChar char="ü"/>
            </a:pPr>
            <a:r>
              <a:rPr lang="en-US" sz="1900" dirty="0">
                <a:solidFill>
                  <a:schemeClr val="accent2"/>
                </a:solidFill>
              </a:rPr>
              <a:t>Individual coaching  </a:t>
            </a:r>
          </a:p>
          <a:p>
            <a:pPr lvl="1">
              <a:lnSpc>
                <a:spcPct val="150000"/>
              </a:lnSpc>
              <a:buFont typeface="Wingdings" panose="05000000000000000000" pitchFamily="2" charset="2"/>
              <a:buChar char="ü"/>
            </a:pPr>
            <a:r>
              <a:rPr lang="en-US" sz="1900" dirty="0">
                <a:solidFill>
                  <a:schemeClr val="accent2"/>
                </a:solidFill>
              </a:rPr>
              <a:t>Analytical, problem-solving skills</a:t>
            </a:r>
          </a:p>
          <a:p>
            <a:pPr lvl="1">
              <a:lnSpc>
                <a:spcPct val="150000"/>
              </a:lnSpc>
              <a:buFont typeface="Wingdings" panose="05000000000000000000" pitchFamily="2" charset="2"/>
              <a:buChar char="ü"/>
            </a:pPr>
            <a:r>
              <a:rPr lang="en-US" sz="1900" dirty="0">
                <a:solidFill>
                  <a:schemeClr val="accent2"/>
                </a:solidFill>
              </a:rPr>
              <a:t>Teamwork skills</a:t>
            </a:r>
          </a:p>
          <a:p>
            <a:pPr lvl="1">
              <a:lnSpc>
                <a:spcPct val="150000"/>
              </a:lnSpc>
              <a:buFont typeface="Wingdings" panose="05000000000000000000" pitchFamily="2" charset="2"/>
              <a:buChar char="ü"/>
            </a:pPr>
            <a:r>
              <a:rPr lang="en-US" sz="1900" dirty="0">
                <a:solidFill>
                  <a:schemeClr val="accent2"/>
                </a:solidFill>
              </a:rPr>
              <a:t>Project management skills</a:t>
            </a:r>
          </a:p>
          <a:p>
            <a:pPr lvl="1">
              <a:lnSpc>
                <a:spcPct val="150000"/>
              </a:lnSpc>
              <a:buFont typeface="Wingdings" panose="05000000000000000000" pitchFamily="2" charset="2"/>
              <a:buChar char="ü"/>
            </a:pPr>
            <a:r>
              <a:rPr lang="en-US" sz="1900" dirty="0">
                <a:solidFill>
                  <a:schemeClr val="accent2"/>
                </a:solidFill>
              </a:rPr>
              <a:t>Presentation &amp; communication skills</a:t>
            </a:r>
          </a:p>
          <a:p>
            <a:pPr lvl="1">
              <a:lnSpc>
                <a:spcPct val="150000"/>
              </a:lnSpc>
              <a:buFont typeface="Wingdings" panose="05000000000000000000" pitchFamily="2" charset="2"/>
              <a:buChar char="ü"/>
            </a:pPr>
            <a:endParaRPr lang="en-US" dirty="0">
              <a:solidFill>
                <a:schemeClr val="accent2"/>
              </a:solidFill>
            </a:endParaRPr>
          </a:p>
        </p:txBody>
      </p:sp>
      <p:pic>
        <p:nvPicPr>
          <p:cNvPr id="7" name="Picture 6"/>
          <p:cNvPicPr>
            <a:picLocks noChangeAspect="1"/>
          </p:cNvPicPr>
          <p:nvPr/>
        </p:nvPicPr>
        <p:blipFill rotWithShape="1">
          <a:blip r:embed="rId8"/>
          <a:srcRect l="1127" t="25690" r="52957" b="31493"/>
          <a:stretch/>
        </p:blipFill>
        <p:spPr>
          <a:xfrm>
            <a:off x="2186525" y="1314624"/>
            <a:ext cx="1991379" cy="1218626"/>
          </a:xfrm>
          <a:prstGeom prst="rect">
            <a:avLst/>
          </a:prstGeom>
          <a:ln>
            <a:solidFill>
              <a:schemeClr val="accent2"/>
            </a:solidFill>
          </a:ln>
        </p:spPr>
      </p:pic>
      <p:pic>
        <p:nvPicPr>
          <p:cNvPr id="8" name="Picture 7"/>
          <p:cNvPicPr>
            <a:picLocks noChangeAspect="1"/>
          </p:cNvPicPr>
          <p:nvPr/>
        </p:nvPicPr>
        <p:blipFill>
          <a:blip r:embed="rId9">
            <a:duotone>
              <a:schemeClr val="accent2">
                <a:shade val="45000"/>
                <a:satMod val="135000"/>
              </a:schemeClr>
              <a:prstClr val="white"/>
            </a:duotone>
          </a:blip>
          <a:stretch>
            <a:fillRect/>
          </a:stretch>
        </p:blipFill>
        <p:spPr>
          <a:xfrm>
            <a:off x="2187511" y="2609321"/>
            <a:ext cx="1990394" cy="1236939"/>
          </a:xfrm>
          <a:prstGeom prst="rect">
            <a:avLst/>
          </a:prstGeom>
        </p:spPr>
      </p:pic>
      <p:pic>
        <p:nvPicPr>
          <p:cNvPr id="9" name="Picture 8"/>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187511" y="3921597"/>
            <a:ext cx="1990394" cy="1304242"/>
          </a:xfrm>
          <a:prstGeom prst="rect">
            <a:avLst/>
          </a:prstGeom>
          <a:ln>
            <a:solidFill>
              <a:schemeClr val="accent2"/>
            </a:solidFill>
          </a:ln>
        </p:spPr>
      </p:pic>
      <p:sp>
        <p:nvSpPr>
          <p:cNvPr id="10" name="Rectangle 9"/>
          <p:cNvSpPr/>
          <p:nvPr/>
        </p:nvSpPr>
        <p:spPr>
          <a:xfrm>
            <a:off x="2464445" y="4741199"/>
            <a:ext cx="1434557" cy="369332"/>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Coaching</a:t>
            </a:r>
          </a:p>
        </p:txBody>
      </p:sp>
    </p:spTree>
    <p:extLst>
      <p:ext uri="{BB962C8B-B14F-4D97-AF65-F5344CB8AC3E}">
        <p14:creationId xmlns:p14="http://schemas.microsoft.com/office/powerpoint/2010/main" val="1217252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STRATEGY AND ORGANIZATION</a:t>
            </a:r>
            <a:endParaRPr lang="en-US" dirty="0"/>
          </a:p>
        </p:txBody>
      </p:sp>
      <p:sp>
        <p:nvSpPr>
          <p:cNvPr id="4" name="Slide Number Placeholder 3"/>
          <p:cNvSpPr>
            <a:spLocks noGrp="1"/>
          </p:cNvSpPr>
          <p:nvPr>
            <p:ph type="sldNum" sz="quarter" idx="12"/>
          </p:nvPr>
        </p:nvSpPr>
        <p:spPr/>
        <p:txBody>
          <a:bodyPr/>
          <a:lstStyle/>
          <a:p>
            <a:r>
              <a:rPr lang="en-US" dirty="0"/>
              <a:t>PAGE </a:t>
            </a:r>
            <a:fld id="{BE3DC40E-DBBE-4E2D-9EEC-FBF0DA0E9179}" type="slidenum">
              <a:rPr lang="en-US" smtClean="0"/>
              <a:t>7</a:t>
            </a:fld>
            <a:endParaRPr lang="en-US" dirty="0"/>
          </a:p>
        </p:txBody>
      </p:sp>
      <p:sp>
        <p:nvSpPr>
          <p:cNvPr id="5" name="Title 4"/>
          <p:cNvSpPr>
            <a:spLocks noGrp="1"/>
          </p:cNvSpPr>
          <p:nvPr>
            <p:ph type="title"/>
          </p:nvPr>
        </p:nvSpPr>
        <p:spPr/>
        <p:txBody>
          <a:bodyPr/>
          <a:lstStyle/>
          <a:p>
            <a:r>
              <a:rPr lang="en-US" dirty="0"/>
              <a:t>Course Overview </a:t>
            </a:r>
          </a:p>
        </p:txBody>
      </p:sp>
      <p:sp>
        <p:nvSpPr>
          <p:cNvPr id="6" name="Rechteck 1"/>
          <p:cNvSpPr/>
          <p:nvPr/>
        </p:nvSpPr>
        <p:spPr>
          <a:xfrm>
            <a:off x="1461248" y="2942254"/>
            <a:ext cx="7450935" cy="543712"/>
          </a:xfrm>
          <a:prstGeom prst="rect">
            <a:avLst/>
          </a:prstGeom>
          <a:solidFill>
            <a:srgbClr val="CBCCD0"/>
          </a:solidFill>
          <a:ln>
            <a:solidFill>
              <a:srgbClr val="0023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Arial" panose="020B0604020202020204" pitchFamily="34" charset="0"/>
                <a:cs typeface="Arial" panose="020B0604020202020204" pitchFamily="34" charset="0"/>
              </a:rPr>
              <a:t>Course 3: Skills Development Workshop “Project Management”</a:t>
            </a:r>
          </a:p>
        </p:txBody>
      </p:sp>
      <p:sp>
        <p:nvSpPr>
          <p:cNvPr id="7" name="Rechteck 7"/>
          <p:cNvSpPr/>
          <p:nvPr/>
        </p:nvSpPr>
        <p:spPr>
          <a:xfrm>
            <a:off x="1461248" y="1346278"/>
            <a:ext cx="7450934" cy="468000"/>
          </a:xfrm>
          <a:prstGeom prst="rect">
            <a:avLst/>
          </a:prstGeom>
          <a:solidFill>
            <a:srgbClr val="CBCCD0"/>
          </a:solidFill>
          <a:ln>
            <a:solidFill>
              <a:srgbClr val="0023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Arial" panose="020B0604020202020204" pitchFamily="34" charset="0"/>
                <a:cs typeface="Arial" panose="020B0604020202020204" pitchFamily="34" charset="0"/>
              </a:rPr>
              <a:t>Course 1: Strategic Organization Design</a:t>
            </a:r>
          </a:p>
        </p:txBody>
      </p:sp>
      <p:sp>
        <p:nvSpPr>
          <p:cNvPr id="8" name="Rechteck 9"/>
          <p:cNvSpPr/>
          <p:nvPr/>
        </p:nvSpPr>
        <p:spPr>
          <a:xfrm>
            <a:off x="1461248" y="2144266"/>
            <a:ext cx="7450934" cy="468000"/>
          </a:xfrm>
          <a:prstGeom prst="rect">
            <a:avLst/>
          </a:prstGeom>
          <a:solidFill>
            <a:srgbClr val="CBCCD0"/>
          </a:solidFill>
          <a:ln>
            <a:solidFill>
              <a:srgbClr val="0023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Arial" panose="020B0604020202020204" pitchFamily="34" charset="0"/>
                <a:cs typeface="Arial" panose="020B0604020202020204" pitchFamily="34" charset="0"/>
              </a:rPr>
              <a:t>Course 2: Organizational Change and Redesign</a:t>
            </a:r>
          </a:p>
        </p:txBody>
      </p:sp>
      <p:sp>
        <p:nvSpPr>
          <p:cNvPr id="9" name="Rechteck 10"/>
          <p:cNvSpPr/>
          <p:nvPr/>
        </p:nvSpPr>
        <p:spPr>
          <a:xfrm>
            <a:off x="1461248" y="3815954"/>
            <a:ext cx="7450934" cy="468000"/>
          </a:xfrm>
          <a:prstGeom prst="rect">
            <a:avLst/>
          </a:prstGeom>
          <a:solidFill>
            <a:srgbClr val="CBCCD0"/>
          </a:solidFill>
          <a:ln>
            <a:solidFill>
              <a:srgbClr val="0023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Arial" panose="020B0604020202020204" pitchFamily="34" charset="0"/>
                <a:cs typeface="Arial" panose="020B0604020202020204" pitchFamily="34" charset="0"/>
              </a:rPr>
              <a:t>Course 4: Cases in Strategy &amp; Organization</a:t>
            </a:r>
          </a:p>
        </p:txBody>
      </p:sp>
      <p:sp>
        <p:nvSpPr>
          <p:cNvPr id="10" name="Rechteck 11"/>
          <p:cNvSpPr/>
          <p:nvPr/>
        </p:nvSpPr>
        <p:spPr>
          <a:xfrm>
            <a:off x="1461249" y="4613941"/>
            <a:ext cx="7450933" cy="468000"/>
          </a:xfrm>
          <a:prstGeom prst="rect">
            <a:avLst/>
          </a:prstGeom>
          <a:solidFill>
            <a:srgbClr val="CBCCD0"/>
          </a:solidFill>
          <a:ln>
            <a:solidFill>
              <a:srgbClr val="0023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Arial" panose="020B0604020202020204" pitchFamily="34" charset="0"/>
                <a:cs typeface="Arial" panose="020B0604020202020204" pitchFamily="34" charset="0"/>
              </a:rPr>
              <a:t>Course 5: Project Course “Strategy &amp; Organization”</a:t>
            </a:r>
          </a:p>
        </p:txBody>
      </p:sp>
      <p:sp>
        <p:nvSpPr>
          <p:cNvPr id="11" name="Gleichschenkliges Dreieck 15"/>
          <p:cNvSpPr/>
          <p:nvPr/>
        </p:nvSpPr>
        <p:spPr>
          <a:xfrm rot="10800000">
            <a:off x="4853504" y="1871272"/>
            <a:ext cx="666423" cy="216000"/>
          </a:xfrm>
          <a:prstGeom prst="triangle">
            <a:avLst/>
          </a:prstGeom>
          <a:solidFill>
            <a:srgbClr val="002350"/>
          </a:solidFill>
          <a:ln>
            <a:solidFill>
              <a:srgbClr val="0023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Gleichschenkliges Dreieck 19"/>
          <p:cNvSpPr/>
          <p:nvPr/>
        </p:nvSpPr>
        <p:spPr>
          <a:xfrm rot="10800000">
            <a:off x="4853504" y="2669260"/>
            <a:ext cx="666423" cy="216000"/>
          </a:xfrm>
          <a:prstGeom prst="triangle">
            <a:avLst/>
          </a:prstGeom>
          <a:solidFill>
            <a:srgbClr val="002350"/>
          </a:solidFill>
          <a:ln>
            <a:solidFill>
              <a:srgbClr val="0023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Gleichschenkliges Dreieck 20"/>
          <p:cNvSpPr/>
          <p:nvPr/>
        </p:nvSpPr>
        <p:spPr>
          <a:xfrm rot="10800000">
            <a:off x="4853504" y="4340948"/>
            <a:ext cx="666423" cy="216000"/>
          </a:xfrm>
          <a:prstGeom prst="triangle">
            <a:avLst/>
          </a:prstGeom>
          <a:solidFill>
            <a:srgbClr val="002350"/>
          </a:solidFill>
          <a:ln>
            <a:solidFill>
              <a:srgbClr val="0023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extfeld 1"/>
          <p:cNvSpPr txBox="1"/>
          <p:nvPr/>
        </p:nvSpPr>
        <p:spPr>
          <a:xfrm rot="5400000">
            <a:off x="427203" y="1653505"/>
            <a:ext cx="430887" cy="1525104"/>
          </a:xfrm>
          <a:prstGeom prst="rect">
            <a:avLst/>
          </a:prstGeom>
          <a:noFill/>
        </p:spPr>
        <p:txBody>
          <a:bodyPr vert="vert270" wrap="square" rtlCol="0">
            <a:spAutoFit/>
          </a:bodyPr>
          <a:lstStyle/>
          <a:p>
            <a:pPr algn="ctr"/>
            <a:r>
              <a:rPr lang="de-AT" sz="1600" dirty="0">
                <a:solidFill>
                  <a:srgbClr val="002060"/>
                </a:solidFill>
                <a:latin typeface="Arial" panose="020B0604020202020204" pitchFamily="34" charset="0"/>
                <a:cs typeface="Arial" panose="020B0604020202020204" pitchFamily="34" charset="0"/>
              </a:rPr>
              <a:t>1st </a:t>
            </a:r>
            <a:r>
              <a:rPr lang="de-AT" sz="1600" dirty="0" err="1">
                <a:solidFill>
                  <a:srgbClr val="002060"/>
                </a:solidFill>
                <a:latin typeface="Arial" panose="020B0604020202020204" pitchFamily="34" charset="0"/>
                <a:cs typeface="Arial" panose="020B0604020202020204" pitchFamily="34" charset="0"/>
              </a:rPr>
              <a:t>term</a:t>
            </a:r>
            <a:endParaRPr lang="de-AT" sz="1600" dirty="0">
              <a:solidFill>
                <a:srgbClr val="002060"/>
              </a:solidFill>
              <a:latin typeface="Arial" panose="020B0604020202020204" pitchFamily="34" charset="0"/>
              <a:cs typeface="Arial" panose="020B0604020202020204" pitchFamily="34" charset="0"/>
            </a:endParaRPr>
          </a:p>
        </p:txBody>
      </p:sp>
      <p:sp>
        <p:nvSpPr>
          <p:cNvPr id="17" name="Gleichschenkliges Dreieck 19">
            <a:extLst>
              <a:ext uri="{FF2B5EF4-FFF2-40B4-BE49-F238E27FC236}">
                <a16:creationId xmlns:a16="http://schemas.microsoft.com/office/drawing/2014/main" id="{07F5D4D8-E6F4-4E65-BDEB-DE7B1EB7F1AF}"/>
              </a:ext>
            </a:extLst>
          </p:cNvPr>
          <p:cNvSpPr/>
          <p:nvPr/>
        </p:nvSpPr>
        <p:spPr>
          <a:xfrm rot="10800000">
            <a:off x="4853504" y="3542960"/>
            <a:ext cx="666423" cy="216000"/>
          </a:xfrm>
          <a:prstGeom prst="triangle">
            <a:avLst/>
          </a:prstGeom>
          <a:solidFill>
            <a:srgbClr val="002350"/>
          </a:solidFill>
          <a:ln>
            <a:solidFill>
              <a:srgbClr val="0023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8" name="Textfeld 17">
            <a:extLst>
              <a:ext uri="{FF2B5EF4-FFF2-40B4-BE49-F238E27FC236}">
                <a16:creationId xmlns:a16="http://schemas.microsoft.com/office/drawing/2014/main" id="{4BEFD7AE-3B27-4731-9679-EE59B2B0C076}"/>
              </a:ext>
            </a:extLst>
          </p:cNvPr>
          <p:cNvSpPr txBox="1"/>
          <p:nvPr/>
        </p:nvSpPr>
        <p:spPr>
          <a:xfrm rot="5400000">
            <a:off x="456683" y="3719178"/>
            <a:ext cx="430887" cy="1469055"/>
          </a:xfrm>
          <a:prstGeom prst="rect">
            <a:avLst/>
          </a:prstGeom>
          <a:noFill/>
        </p:spPr>
        <p:txBody>
          <a:bodyPr vert="vert270" wrap="square" rtlCol="0">
            <a:spAutoFit/>
          </a:bodyPr>
          <a:lstStyle/>
          <a:p>
            <a:pPr algn="ctr"/>
            <a:r>
              <a:rPr lang="de-AT" sz="1600" dirty="0">
                <a:solidFill>
                  <a:srgbClr val="002060"/>
                </a:solidFill>
                <a:latin typeface="Arial" panose="020B0604020202020204" pitchFamily="34" charset="0"/>
                <a:cs typeface="Arial" panose="020B0604020202020204" pitchFamily="34" charset="0"/>
              </a:rPr>
              <a:t>2nd </a:t>
            </a:r>
            <a:r>
              <a:rPr lang="de-AT" sz="1600" dirty="0" err="1">
                <a:solidFill>
                  <a:srgbClr val="002060"/>
                </a:solidFill>
                <a:latin typeface="Arial" panose="020B0604020202020204" pitchFamily="34" charset="0"/>
                <a:cs typeface="Arial" panose="020B0604020202020204" pitchFamily="34" charset="0"/>
              </a:rPr>
              <a:t>term</a:t>
            </a:r>
            <a:endParaRPr lang="de-AT" sz="1600" dirty="0">
              <a:solidFill>
                <a:srgbClr val="002060"/>
              </a:solidFill>
              <a:latin typeface="Arial" panose="020B0604020202020204" pitchFamily="34" charset="0"/>
              <a:cs typeface="Arial" panose="020B0604020202020204" pitchFamily="34" charset="0"/>
            </a:endParaRPr>
          </a:p>
        </p:txBody>
      </p:sp>
      <p:sp>
        <p:nvSpPr>
          <p:cNvPr id="15" name="Left Brace 14"/>
          <p:cNvSpPr/>
          <p:nvPr/>
        </p:nvSpPr>
        <p:spPr>
          <a:xfrm>
            <a:off x="1250665" y="1346278"/>
            <a:ext cx="181088" cy="2133974"/>
          </a:xfrm>
          <a:prstGeom prst="lef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Left Brace 18"/>
          <p:cNvSpPr/>
          <p:nvPr/>
        </p:nvSpPr>
        <p:spPr>
          <a:xfrm>
            <a:off x="1250665" y="3821418"/>
            <a:ext cx="181088" cy="1254940"/>
          </a:xfrm>
          <a:prstGeom prst="lef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6489953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extLst>
              <p:ext uri="{D42A27DB-BD31-4B8C-83A1-F6EECF244321}">
                <p14:modId xmlns:p14="http://schemas.microsoft.com/office/powerpoint/2010/main" val="28270814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p:nvPicPr>
        <p:blipFill>
          <a:blip r:embed="rId6">
            <a:duotone>
              <a:schemeClr val="accent2">
                <a:shade val="45000"/>
                <a:satMod val="135000"/>
              </a:schemeClr>
              <a:prstClr val="white"/>
            </a:duotone>
          </a:blip>
          <a:stretch>
            <a:fillRect/>
          </a:stretch>
        </p:blipFill>
        <p:spPr>
          <a:xfrm>
            <a:off x="5077528" y="1616660"/>
            <a:ext cx="3350473" cy="2926080"/>
          </a:xfrm>
          <a:prstGeom prst="rect">
            <a:avLst/>
          </a:prstGeom>
        </p:spPr>
      </p:pic>
      <p:sp>
        <p:nvSpPr>
          <p:cNvPr id="2" name="Content Placeholder 1"/>
          <p:cNvSpPr>
            <a:spLocks noGrp="1"/>
          </p:cNvSpPr>
          <p:nvPr>
            <p:ph idx="1"/>
          </p:nvPr>
        </p:nvSpPr>
        <p:spPr>
          <a:xfrm>
            <a:off x="462019" y="2182761"/>
            <a:ext cx="4109981" cy="3015757"/>
          </a:xfrm>
        </p:spPr>
        <p:txBody>
          <a:bodyPr>
            <a:normAutofit fontScale="92500" lnSpcReduction="10000"/>
          </a:bodyPr>
          <a:lstStyle/>
          <a:p>
            <a:r>
              <a:rPr lang="en-US" sz="1700" dirty="0"/>
              <a:t>Dimensions of strategic organization design</a:t>
            </a:r>
          </a:p>
          <a:p>
            <a:pPr lvl="1">
              <a:buFont typeface="Symbol" panose="05050102010706020507" pitchFamily="18" charset="2"/>
              <a:buChar char="-"/>
            </a:pPr>
            <a:r>
              <a:rPr lang="en-US" sz="1700" dirty="0"/>
              <a:t>What is strategy?</a:t>
            </a:r>
          </a:p>
          <a:p>
            <a:pPr lvl="1">
              <a:buFont typeface="Symbol" panose="05050102010706020507" pitchFamily="18" charset="2"/>
              <a:buChar char="-"/>
            </a:pPr>
            <a:r>
              <a:rPr lang="en-US" sz="1700" dirty="0"/>
              <a:t>Organization structure and new forms of organizing</a:t>
            </a:r>
          </a:p>
          <a:p>
            <a:pPr lvl="1">
              <a:buFont typeface="Symbol" panose="05050102010706020507" pitchFamily="18" charset="2"/>
              <a:buChar char="-"/>
            </a:pPr>
            <a:r>
              <a:rPr lang="en-US" sz="1700" dirty="0"/>
              <a:t>People in organizations </a:t>
            </a:r>
          </a:p>
          <a:p>
            <a:pPr lvl="1">
              <a:buFont typeface="Symbol" panose="05050102010706020507" pitchFamily="18" charset="2"/>
              <a:buChar char="-"/>
            </a:pPr>
            <a:r>
              <a:rPr lang="en-US" sz="1700" dirty="0"/>
              <a:t>Process perspective</a:t>
            </a:r>
          </a:p>
          <a:p>
            <a:r>
              <a:rPr lang="en-US" sz="1700" dirty="0"/>
              <a:t>Interlinkages between dimensions of strategic organization design</a:t>
            </a:r>
          </a:p>
          <a:p>
            <a:r>
              <a:rPr lang="en-US" sz="1700" dirty="0"/>
              <a:t>Comprehensive organizational analysis</a:t>
            </a:r>
          </a:p>
          <a:p>
            <a:r>
              <a:rPr lang="en-US" sz="1700" dirty="0"/>
              <a:t>Discussion of company examples</a:t>
            </a:r>
          </a:p>
          <a:p>
            <a:pPr marL="0" indent="0">
              <a:buNone/>
            </a:pPr>
            <a:endParaRPr lang="en-US" dirty="0"/>
          </a:p>
        </p:txBody>
      </p:sp>
      <p:sp>
        <p:nvSpPr>
          <p:cNvPr id="3" name="Footer Placeholder 2"/>
          <p:cNvSpPr>
            <a:spLocks noGrp="1"/>
          </p:cNvSpPr>
          <p:nvPr>
            <p:ph type="ftr" sz="quarter" idx="11"/>
          </p:nvPr>
        </p:nvSpPr>
        <p:spPr/>
        <p:txBody>
          <a:bodyPr/>
          <a:lstStyle/>
          <a:p>
            <a:r>
              <a:rPr lang="en-US"/>
              <a:t>STRATEGY AND ORGANIZATION</a:t>
            </a:r>
            <a:endParaRPr lang="en-US" dirty="0"/>
          </a:p>
        </p:txBody>
      </p:sp>
      <p:sp>
        <p:nvSpPr>
          <p:cNvPr id="4" name="Slide Number Placeholder 3"/>
          <p:cNvSpPr>
            <a:spLocks noGrp="1"/>
          </p:cNvSpPr>
          <p:nvPr>
            <p:ph type="sldNum" sz="quarter" idx="12"/>
          </p:nvPr>
        </p:nvSpPr>
        <p:spPr/>
        <p:txBody>
          <a:bodyPr/>
          <a:lstStyle/>
          <a:p>
            <a:r>
              <a:rPr lang="en-US" dirty="0"/>
              <a:t>Page </a:t>
            </a:r>
            <a:fld id="{BE3DC40E-DBBE-4E2D-9EEC-FBF0DA0E9179}" type="slidenum">
              <a:rPr lang="en-US" smtClean="0"/>
              <a:t>8</a:t>
            </a:fld>
            <a:endParaRPr lang="en-US" dirty="0"/>
          </a:p>
        </p:txBody>
      </p:sp>
      <p:sp>
        <p:nvSpPr>
          <p:cNvPr id="11" name="Rectangle 10"/>
          <p:cNvSpPr/>
          <p:nvPr/>
        </p:nvSpPr>
        <p:spPr>
          <a:xfrm>
            <a:off x="5477364" y="4818038"/>
            <a:ext cx="2722740" cy="246221"/>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Source: http://www.effectivemanagers.com/</a:t>
            </a:r>
          </a:p>
        </p:txBody>
      </p:sp>
      <p:sp>
        <p:nvSpPr>
          <p:cNvPr id="13" name="Rectangle 12"/>
          <p:cNvSpPr/>
          <p:nvPr/>
        </p:nvSpPr>
        <p:spPr>
          <a:xfrm>
            <a:off x="457196" y="1354637"/>
            <a:ext cx="4114804" cy="646331"/>
          </a:xfrm>
          <a:prstGeom prst="rect">
            <a:avLst/>
          </a:prstGeom>
          <a:solidFill>
            <a:schemeClr val="bg1">
              <a:lumMod val="95000"/>
            </a:schemeClr>
          </a:solidFill>
          <a:ln>
            <a:solidFill>
              <a:schemeClr val="accent2"/>
            </a:solidFill>
          </a:ln>
        </p:spPr>
        <p:txBody>
          <a:bodyPr wrap="square">
            <a:spAutoFit/>
          </a:bodyPr>
          <a:lstStyle/>
          <a:p>
            <a:pPr algn="ctr"/>
            <a:r>
              <a:rPr lang="en-US" b="1" dirty="0">
                <a:solidFill>
                  <a:schemeClr val="accent2"/>
                </a:solidFill>
                <a:latin typeface="Arial" panose="020B0604020202020204" pitchFamily="34" charset="0"/>
                <a:cs typeface="Arial" panose="020B0604020202020204" pitchFamily="34" charset="0"/>
              </a:rPr>
              <a:t>Course 1: Strategic Organization Design</a:t>
            </a:r>
          </a:p>
        </p:txBody>
      </p:sp>
      <p:sp>
        <p:nvSpPr>
          <p:cNvPr id="14" name="Title 13"/>
          <p:cNvSpPr>
            <a:spLocks noGrp="1"/>
          </p:cNvSpPr>
          <p:nvPr>
            <p:ph type="title"/>
          </p:nvPr>
        </p:nvSpPr>
        <p:spPr/>
        <p:txBody>
          <a:bodyPr/>
          <a:lstStyle/>
          <a:p>
            <a:r>
              <a:rPr lang="en-US" dirty="0"/>
              <a:t>Set the ground and get the big picture…  </a:t>
            </a:r>
          </a:p>
        </p:txBody>
      </p:sp>
    </p:spTree>
    <p:extLst>
      <p:ext uri="{BB962C8B-B14F-4D97-AF65-F5344CB8AC3E}">
        <p14:creationId xmlns:p14="http://schemas.microsoft.com/office/powerpoint/2010/main" val="73531702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019" y="2194560"/>
            <a:ext cx="4109981" cy="3003958"/>
          </a:xfrm>
        </p:spPr>
        <p:txBody>
          <a:bodyPr/>
          <a:lstStyle/>
          <a:p>
            <a:pPr marL="0" lvl="0" indent="0">
              <a:buNone/>
            </a:pPr>
            <a:r>
              <a:rPr lang="en-US" dirty="0"/>
              <a:t>Introduction to organizational change and redesign</a:t>
            </a:r>
          </a:p>
          <a:p>
            <a:pPr lvl="0"/>
            <a:r>
              <a:rPr lang="en-US" dirty="0"/>
              <a:t>Drivers of change</a:t>
            </a:r>
          </a:p>
          <a:p>
            <a:pPr lvl="0"/>
            <a:r>
              <a:rPr lang="en-US" dirty="0"/>
              <a:t>Dimensions of change (strategy, structure, people, and processes)</a:t>
            </a:r>
          </a:p>
          <a:p>
            <a:pPr lvl="0"/>
            <a:r>
              <a:rPr lang="en-US" dirty="0"/>
              <a:t>Goals and outcomes of change processes</a:t>
            </a:r>
          </a:p>
          <a:p>
            <a:pPr lvl="0"/>
            <a:r>
              <a:rPr lang="en-US" dirty="0"/>
              <a:t>Change management and change leadership</a:t>
            </a:r>
          </a:p>
          <a:p>
            <a:r>
              <a:rPr lang="de-AT" dirty="0"/>
              <a:t>The </a:t>
            </a:r>
            <a:r>
              <a:rPr lang="de-AT" dirty="0" err="1"/>
              <a:t>practitioner’s</a:t>
            </a:r>
            <a:r>
              <a:rPr lang="de-AT" dirty="0"/>
              <a:t> </a:t>
            </a:r>
            <a:r>
              <a:rPr lang="de-AT" dirty="0" err="1"/>
              <a:t>view</a:t>
            </a:r>
            <a:r>
              <a:rPr lang="de-AT" dirty="0"/>
              <a:t>: Guest </a:t>
            </a:r>
            <a:r>
              <a:rPr lang="de-AT" dirty="0" err="1"/>
              <a:t>lecture</a:t>
            </a:r>
            <a:endParaRPr lang="en-US" dirty="0"/>
          </a:p>
          <a:p>
            <a:endParaRPr lang="en-US" dirty="0"/>
          </a:p>
        </p:txBody>
      </p:sp>
      <p:sp>
        <p:nvSpPr>
          <p:cNvPr id="3" name="Footer Placeholder 2"/>
          <p:cNvSpPr>
            <a:spLocks noGrp="1"/>
          </p:cNvSpPr>
          <p:nvPr>
            <p:ph type="ftr" sz="quarter" idx="11"/>
          </p:nvPr>
        </p:nvSpPr>
        <p:spPr/>
        <p:txBody>
          <a:bodyPr/>
          <a:lstStyle/>
          <a:p>
            <a:r>
              <a:rPr lang="en-US"/>
              <a:t>STRATEGY AND ORGANIZATION</a:t>
            </a:r>
            <a:endParaRPr lang="en-US" dirty="0"/>
          </a:p>
        </p:txBody>
      </p:sp>
      <p:sp>
        <p:nvSpPr>
          <p:cNvPr id="4" name="Slide Number Placeholder 3"/>
          <p:cNvSpPr>
            <a:spLocks noGrp="1"/>
          </p:cNvSpPr>
          <p:nvPr>
            <p:ph type="sldNum" sz="quarter" idx="12"/>
          </p:nvPr>
        </p:nvSpPr>
        <p:spPr/>
        <p:txBody>
          <a:bodyPr/>
          <a:lstStyle/>
          <a:p>
            <a:r>
              <a:rPr lang="en-US" dirty="0"/>
              <a:t>Page </a:t>
            </a:r>
            <a:fld id="{BE3DC40E-DBBE-4E2D-9EEC-FBF0DA0E9179}" type="slidenum">
              <a:rPr lang="en-US" smtClean="0"/>
              <a:t>9</a:t>
            </a:fld>
            <a:endParaRPr lang="en-US" dirty="0"/>
          </a:p>
        </p:txBody>
      </p:sp>
      <p:sp>
        <p:nvSpPr>
          <p:cNvPr id="5" name="Title 4"/>
          <p:cNvSpPr>
            <a:spLocks noGrp="1"/>
          </p:cNvSpPr>
          <p:nvPr>
            <p:ph type="title"/>
          </p:nvPr>
        </p:nvSpPr>
        <p:spPr/>
        <p:txBody>
          <a:bodyPr/>
          <a:lstStyle/>
          <a:p>
            <a:r>
              <a:rPr lang="en-US" dirty="0"/>
              <a:t>… to change and make an impact! </a:t>
            </a:r>
          </a:p>
        </p:txBody>
      </p:sp>
      <p:pic>
        <p:nvPicPr>
          <p:cNvPr id="8" name="Picture 7"/>
          <p:cNvPicPr>
            <a:picLocks noChangeAspect="1"/>
          </p:cNvPicPr>
          <p:nvPr/>
        </p:nvPicPr>
        <p:blipFill rotWithShape="1">
          <a:blip r:embed="rId3">
            <a:clrChange>
              <a:clrFrom>
                <a:srgbClr val="F2F2F2"/>
              </a:clrFrom>
              <a:clrTo>
                <a:srgbClr val="F2F2F2">
                  <a:alpha val="0"/>
                </a:srgbClr>
              </a:clrTo>
            </a:clrChange>
            <a:duotone>
              <a:schemeClr val="accent2">
                <a:shade val="45000"/>
                <a:satMod val="135000"/>
              </a:schemeClr>
              <a:prstClr val="white"/>
            </a:duotone>
          </a:blip>
          <a:srcRect l="12293" r="11169"/>
          <a:stretch/>
        </p:blipFill>
        <p:spPr>
          <a:xfrm>
            <a:off x="4662152" y="1296797"/>
            <a:ext cx="4013536" cy="3460966"/>
          </a:xfrm>
          <a:prstGeom prst="rect">
            <a:avLst/>
          </a:prstGeom>
        </p:spPr>
      </p:pic>
      <p:sp>
        <p:nvSpPr>
          <p:cNvPr id="9" name="Rectangle 8"/>
          <p:cNvSpPr/>
          <p:nvPr/>
        </p:nvSpPr>
        <p:spPr>
          <a:xfrm>
            <a:off x="4988227" y="4952297"/>
            <a:ext cx="3361386" cy="246221"/>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Source: http://www.constructionworld.org/, May 2018</a:t>
            </a:r>
          </a:p>
        </p:txBody>
      </p:sp>
      <p:sp>
        <p:nvSpPr>
          <p:cNvPr id="10" name="Rectangle 9"/>
          <p:cNvSpPr/>
          <p:nvPr/>
        </p:nvSpPr>
        <p:spPr>
          <a:xfrm>
            <a:off x="457200" y="1353600"/>
            <a:ext cx="4114800" cy="646331"/>
          </a:xfrm>
          <a:prstGeom prst="rect">
            <a:avLst/>
          </a:prstGeom>
          <a:solidFill>
            <a:schemeClr val="bg1">
              <a:lumMod val="95000"/>
            </a:schemeClr>
          </a:solidFill>
          <a:ln>
            <a:solidFill>
              <a:schemeClr val="accent2"/>
            </a:solidFill>
          </a:ln>
        </p:spPr>
        <p:txBody>
          <a:bodyPr wrap="square">
            <a:spAutoFit/>
          </a:bodyPr>
          <a:lstStyle/>
          <a:p>
            <a:pPr algn="ctr"/>
            <a:r>
              <a:rPr lang="en-US" b="1" dirty="0">
                <a:solidFill>
                  <a:schemeClr val="accent2"/>
                </a:solidFill>
                <a:latin typeface="Arial" panose="020B0604020202020204" pitchFamily="34" charset="0"/>
                <a:cs typeface="Arial" panose="020B0604020202020204" pitchFamily="34" charset="0"/>
              </a:rPr>
              <a:t>Course 2: Organizational Change and Redesign </a:t>
            </a:r>
          </a:p>
        </p:txBody>
      </p:sp>
    </p:spTree>
    <p:extLst>
      <p:ext uri="{BB962C8B-B14F-4D97-AF65-F5344CB8AC3E}">
        <p14:creationId xmlns:p14="http://schemas.microsoft.com/office/powerpoint/2010/main" val="356351475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SELECTEDLANGUAGE" val="German Austria"/>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pLep.XmrSPCovji3n8Op8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T3EKoAquRzyARQxrEZoTtw"/>
</p:tagLst>
</file>

<file path=ppt/theme/theme1.xml><?xml version="1.0" encoding="utf-8"?>
<a:theme xmlns:a="http://schemas.openxmlformats.org/drawingml/2006/main" name="WU 16:10">
  <a:themeElements>
    <a:clrScheme name="WU">
      <a:dk1>
        <a:srgbClr val="000000"/>
      </a:dk1>
      <a:lt1>
        <a:srgbClr val="FFFFFF"/>
      </a:lt1>
      <a:dk2>
        <a:srgbClr val="002350"/>
      </a:dk2>
      <a:lt2>
        <a:srgbClr val="E5F5FA"/>
      </a:lt2>
      <a:accent1>
        <a:srgbClr val="0096D3"/>
      </a:accent1>
      <a:accent2>
        <a:srgbClr val="002350"/>
      </a:accent2>
      <a:accent3>
        <a:srgbClr val="4B2582"/>
      </a:accent3>
      <a:accent4>
        <a:srgbClr val="457AA0"/>
      </a:accent4>
      <a:accent5>
        <a:srgbClr val="A592C0"/>
      </a:accent5>
      <a:accent6>
        <a:srgbClr val="80CFE9"/>
      </a:accent6>
      <a:hlink>
        <a:srgbClr val="405A7C"/>
      </a:hlink>
      <a:folHlink>
        <a:srgbClr val="0082AA"/>
      </a:folHlink>
    </a:clrScheme>
    <a:fontScheme name="WU neu">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U Vorlage 16x10 mit Bildern.potx [Schreibgeschützt]" id="{EC4E0672-73CC-46B0-B5EA-5147D3551367}" vid="{EA8C1B8D-BD8F-401B-87BB-A911B4B25514}"/>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CF651A35DF3154DB01328AF51148DAE" ma:contentTypeVersion="1" ma:contentTypeDescription="Ein neues Dokument erstellen." ma:contentTypeScope="" ma:versionID="458c1b80f8d593bdc96b60ff34dd40b4">
  <xsd:schema xmlns:xsd="http://www.w3.org/2001/XMLSchema" xmlns:xs="http://www.w3.org/2001/XMLSchema" xmlns:p="http://schemas.microsoft.com/office/2006/metadata/properties" xmlns:ns2="1a8d9a65-8471-4209-a900-f8e11db75e0a" xmlns:ns3="08b0a3ee-3d2a-451c-9a1a-7e5d5b0c9c77" xmlns:ns4="dde413db-0745-4f3a-8dca-564dc7ff6f7d" targetNamespace="http://schemas.microsoft.com/office/2006/metadata/properties" ma:root="true" ma:fieldsID="2d31116d1a6b5af1b4a8b1ba7152d57a" ns2:_="" ns3:_="" ns4:_="">
    <xsd:import namespace="1a8d9a65-8471-4209-a900-f8e11db75e0a"/>
    <xsd:import namespace="08b0a3ee-3d2a-451c-9a1a-7e5d5b0c9c77"/>
    <xsd:import namespace="dde413db-0745-4f3a-8dca-564dc7ff6f7d"/>
    <xsd:element name="properties">
      <xsd:complexType>
        <xsd:sequence>
          <xsd:element name="documentManagement">
            <xsd:complexType>
              <xsd:all>
                <xsd:element ref="ns2:WU_x0020_ThemaTaxHTField0" minOccurs="0"/>
                <xsd:element ref="ns3:TaxCatchAll" minOccurs="0"/>
                <xsd:element ref="ns2:DokumentenartTaxHTField0" minOccurs="0"/>
                <xsd:element ref="ns4:Beschreibung" minOccurs="0"/>
                <xsd:element ref="ns4:Format" minOccurs="0"/>
                <xsd:element ref="ns4:Kategori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d9a65-8471-4209-a900-f8e11db75e0a" elementFormDefault="qualified">
    <xsd:import namespace="http://schemas.microsoft.com/office/2006/documentManagement/types"/>
    <xsd:import namespace="http://schemas.microsoft.com/office/infopath/2007/PartnerControls"/>
    <xsd:element name="WU_x0020_ThemaTaxHTField0" ma:index="9" nillable="true" ma:taxonomy="true" ma:internalName="WU_x0020_ThemaTaxHTField0" ma:taxonomyFieldName="WU_x0020_Thema" ma:displayName="Schlagwort" ma:default="" ma:fieldId="{a2eb3201-e251-4055-97e9-466604fc777f}" ma:taxonomyMulti="true" ma:sspId="59da4ae5-1217-4de6-bd64-b7a740f353bb" ma:termSetId="c1edca97-812b-4584-b6b5-1e5cade81cae" ma:anchorId="00000000-0000-0000-0000-000000000000" ma:open="true" ma:isKeyword="false">
      <xsd:complexType>
        <xsd:sequence>
          <xsd:element ref="pc:Terms" minOccurs="0" maxOccurs="1"/>
        </xsd:sequence>
      </xsd:complexType>
    </xsd:element>
    <xsd:element name="DokumentenartTaxHTField0" ma:index="12" nillable="true" ma:taxonomy="true" ma:internalName="DokumentenartTaxHTField0" ma:taxonomyFieldName="Dokumentenart" ma:displayName="Dokumentenart" ma:default="" ma:fieldId="{0f2e647f-32b7-4850-b6be-ae358ed71e70}" ma:taxonomyMulti="true" ma:sspId="59da4ae5-1217-4de6-bd64-b7a740f353bb" ma:termSetId="325756d7-e24e-4b6f-ba71-3f779d34c1e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8b0a3ee-3d2a-451c-9a1a-7e5d5b0c9c77"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6a103bb8-3913-4e3b-a229-080a76572464}" ma:internalName="TaxCatchAll" ma:showField="CatchAllData" ma:web="08b0a3ee-3d2a-451c-9a1a-7e5d5b0c9c7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e413db-0745-4f3a-8dca-564dc7ff6f7d" elementFormDefault="qualified">
    <xsd:import namespace="http://schemas.microsoft.com/office/2006/documentManagement/types"/>
    <xsd:import namespace="http://schemas.microsoft.com/office/infopath/2007/PartnerControls"/>
    <xsd:element name="Beschreibung" ma:index="13" nillable="true" ma:displayName="Beschreibung" ma:internalName="Beschreibung">
      <xsd:simpleType>
        <xsd:restriction base="dms:Note">
          <xsd:maxLength value="255"/>
        </xsd:restriction>
      </xsd:simpleType>
    </xsd:element>
    <xsd:element name="Format" ma:index="14" nillable="true" ma:displayName="Format" ma:format="Dropdown" ma:internalName="Format">
      <xsd:simpleType>
        <xsd:union memberTypes="dms:Text">
          <xsd:simpleType>
            <xsd:restriction base="dms:Choice">
              <xsd:enumeration value="LaTeX"/>
              <xsd:enumeration value="Microsoft Office 2003"/>
              <xsd:enumeration value="Microsoft Office 2007-2013"/>
              <xsd:enumeration value="Microsoft Office 2013/2016"/>
              <xsd:enumeration value="OpenOffice 3.0"/>
            </xsd:restriction>
          </xsd:simpleType>
        </xsd:union>
      </xsd:simpleType>
    </xsd:element>
    <xsd:element name="Kategorie" ma:index="15" nillable="true" ma:displayName="Kategorie" ma:default="Anleitungen" ma:format="Dropdown" ma:internalName="Kategorie">
      <xsd:simpleType>
        <xsd:union memberTypes="dms:Text">
          <xsd:simpleType>
            <xsd:restriction base="dms:Choice">
              <xsd:enumeration value="Anleitungen"/>
              <xsd:enumeration value="Aushänge für Lift und Tür"/>
              <xsd:enumeration value="Basisvorlagen"/>
              <xsd:enumeration value="Brief-/Faxvorlagen"/>
              <xsd:enumeration value="Einladungen"/>
              <xsd:enumeration value="Etiketten"/>
              <xsd:enumeration value="Musterdateien"/>
              <xsd:enumeration value="Namensschilder"/>
              <xsd:enumeration value="Präsentationen"/>
              <xsd:enumeration value="Skripten-Cover"/>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Kategorie xmlns="dde413db-0745-4f3a-8dca-564dc7ff6f7d">Präsentationen</Kategorie>
    <Beschreibung xmlns="dde413db-0745-4f3a-8dca-564dc7ff6f7d">Präsentationsvorlage im Format 16:10 (= WU Standard) mit Titelfolie mit Bild (alle Varianten für Titelfolien stehen über die Folienlayouts auch in dieser Vorlage zur Verfügung)</Beschreibung>
    <TaxCatchAll xmlns="08b0a3ee-3d2a-451c-9a1a-7e5d5b0c9c77">
      <Value>266</Value>
      <Value>403</Value>
    </TaxCatchAll>
    <DokumentenartTaxHTField0 xmlns="1a8d9a65-8471-4209-a900-f8e11db75e0a">
      <Terms xmlns="http://schemas.microsoft.com/office/infopath/2007/PartnerControls">
        <TermInfo xmlns="http://schemas.microsoft.com/office/infopath/2007/PartnerControls">
          <TermName xmlns="http://schemas.microsoft.com/office/infopath/2007/PartnerControls">Vorlagen</TermName>
          <TermId xmlns="http://schemas.microsoft.com/office/infopath/2007/PartnerControls">17fc50ed-8ad1-47be-ab12-04243fd74ddb</TermId>
        </TermInfo>
      </Terms>
    </DokumentenartTaxHTField0>
    <WU_x0020_ThemaTaxHTField0 xmlns="1a8d9a65-8471-4209-a900-f8e11db75e0a">
      <Terms xmlns="http://schemas.microsoft.com/office/infopath/2007/PartnerControls">
        <TermInfo xmlns="http://schemas.microsoft.com/office/infopath/2007/PartnerControls">
          <TermName xmlns="http://schemas.microsoft.com/office/infopath/2007/PartnerControls">Corporate Design</TermName>
          <TermId xmlns="http://schemas.microsoft.com/office/infopath/2007/PartnerControls">19895bcd-b158-45ae-ab7b-f5ca217dfcec</TermId>
        </TermInfo>
      </Terms>
    </WU_x0020_ThemaTaxHTField0>
    <Format xmlns="dde413db-0745-4f3a-8dca-564dc7ff6f7d">Microsoft Office 2013/2016</Forma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C74B64-62BD-4609-B12A-BEE2B51569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d9a65-8471-4209-a900-f8e11db75e0a"/>
    <ds:schemaRef ds:uri="08b0a3ee-3d2a-451c-9a1a-7e5d5b0c9c77"/>
    <ds:schemaRef ds:uri="dde413db-0745-4f3a-8dca-564dc7ff6f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248BD7-07E5-4FAC-BFF5-025DDD433F20}">
  <ds:schemaRefs>
    <ds:schemaRef ds:uri="http://purl.org/dc/terms/"/>
    <ds:schemaRef ds:uri="http://www.w3.org/XML/1998/namespace"/>
    <ds:schemaRef ds:uri="http://schemas.microsoft.com/office/2006/documentManagement/types"/>
    <ds:schemaRef ds:uri="dde413db-0745-4f3a-8dca-564dc7ff6f7d"/>
    <ds:schemaRef ds:uri="http://purl.org/dc/elements/1.1/"/>
    <ds:schemaRef ds:uri="http://schemas.microsoft.com/office/infopath/2007/PartnerControls"/>
    <ds:schemaRef ds:uri="1a8d9a65-8471-4209-a900-f8e11db75e0a"/>
    <ds:schemaRef ds:uri="http://schemas.openxmlformats.org/package/2006/metadata/core-properties"/>
    <ds:schemaRef ds:uri="08b0a3ee-3d2a-451c-9a1a-7e5d5b0c9c77"/>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AC21ACE9-6F33-42E6-9CDA-0E9231F283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WU Vorlage 16x10 mit Bildern</Template>
  <TotalTime>0</TotalTime>
  <Words>2596</Words>
  <Application>Microsoft Office PowerPoint</Application>
  <PresentationFormat>Bildschirmpräsentation (16:10)</PresentationFormat>
  <Paragraphs>275</Paragraphs>
  <Slides>17</Slides>
  <Notes>17</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17</vt:i4>
      </vt:variant>
    </vt:vector>
  </HeadingPairs>
  <TitlesOfParts>
    <vt:vector size="24" baseType="lpstr">
      <vt:lpstr>Arial</vt:lpstr>
      <vt:lpstr>Georgia</vt:lpstr>
      <vt:lpstr>Symbol</vt:lpstr>
      <vt:lpstr>Verdana</vt:lpstr>
      <vt:lpstr>Wingdings</vt:lpstr>
      <vt:lpstr>WU 16:10</vt:lpstr>
      <vt:lpstr>think-cell Folie</vt:lpstr>
      <vt:lpstr>SBWL “Strategy and Organization”</vt:lpstr>
      <vt:lpstr>Who we are</vt:lpstr>
      <vt:lpstr>Why do Strategy &amp; Organization Design matter?</vt:lpstr>
      <vt:lpstr>Strategic Organization Design @ IOD</vt:lpstr>
      <vt:lpstr>Do you want to be a change maker or a future consultant?</vt:lpstr>
      <vt:lpstr>What we offer – Connect &amp; develop together!</vt:lpstr>
      <vt:lpstr>Course Overview </vt:lpstr>
      <vt:lpstr>Set the ground and get the big picture…  </vt:lpstr>
      <vt:lpstr>… to change and make an impact! </vt:lpstr>
      <vt:lpstr>Develop your skills…</vt:lpstr>
      <vt:lpstr>… and apply them!</vt:lpstr>
      <vt:lpstr>Course 5: Project Course</vt:lpstr>
      <vt:lpstr>Student Voices </vt:lpstr>
      <vt:lpstr>What gets you on board?</vt:lpstr>
      <vt:lpstr>What you need to know!</vt:lpstr>
      <vt:lpstr>Ready to design the future? </vt:lpstr>
      <vt:lpstr>We look forward to your applications!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2018-01-09T11:10:55Z</dcterms:created>
  <dcterms:modified xsi:type="dcterms:W3CDTF">2021-05-21T07:44:39Z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U Thema">
    <vt:lpwstr>403;#Corporate Design|19895bcd-b158-45ae-ab7b-f5ca217dfcec</vt:lpwstr>
  </property>
  <property fmtid="{D5CDD505-2E9C-101B-9397-08002B2CF9AE}" pid="3" name="Dokumentenart">
    <vt:lpwstr>266;#Vorlagen|17fc50ed-8ad1-47be-ab12-04243fd74ddb</vt:lpwstr>
  </property>
  <property fmtid="{D5CDD505-2E9C-101B-9397-08002B2CF9AE}" pid="4" name="ContentTypeId">
    <vt:lpwstr>0x010100BCF651A35DF3154DB01328AF51148DAE</vt:lpwstr>
  </property>
</Properties>
</file>