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17"/>
  </p:notesMasterIdLst>
  <p:handoutMasterIdLst>
    <p:handoutMasterId r:id="rId18"/>
  </p:handoutMasterIdLst>
  <p:sldIdLst>
    <p:sldId id="278" r:id="rId5"/>
    <p:sldId id="301" r:id="rId6"/>
    <p:sldId id="303" r:id="rId7"/>
    <p:sldId id="308" r:id="rId8"/>
    <p:sldId id="304" r:id="rId9"/>
    <p:sldId id="305" r:id="rId10"/>
    <p:sldId id="306" r:id="rId11"/>
    <p:sldId id="309" r:id="rId12"/>
    <p:sldId id="310" r:id="rId13"/>
    <p:sldId id="302" r:id="rId14"/>
    <p:sldId id="307" r:id="rId15"/>
    <p:sldId id="277" r:id="rId16"/>
  </p:sldIdLst>
  <p:sldSz cx="9144000" cy="5715000" type="screen16x10"/>
  <p:notesSz cx="6735763" cy="9866313"/>
  <p:custDataLst>
    <p:tags r:id="rId1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21CF16-5054-4FB4-8FCF-6445E8299CE6}">
          <p14:sldIdLst>
            <p14:sldId id="278"/>
            <p14:sldId id="301"/>
            <p14:sldId id="303"/>
            <p14:sldId id="308"/>
            <p14:sldId id="304"/>
            <p14:sldId id="305"/>
            <p14:sldId id="306"/>
            <p14:sldId id="309"/>
            <p14:sldId id="310"/>
            <p14:sldId id="302"/>
            <p14:sldId id="307"/>
            <p14:sldId id="277"/>
          </p14:sldIdLst>
        </p14:section>
      </p14:sectionLst>
    </p:ext>
    <p:ext uri="{EFAFB233-063F-42B5-8137-9DF3F51BA10A}">
      <p15:sldGuideLst xmlns:p15="http://schemas.microsoft.com/office/powerpoint/2012/main">
        <p15:guide id="1" orient="horz" pos="1800">
          <p15:clr>
            <a:srgbClr val="A4A3A4"/>
          </p15:clr>
        </p15:guide>
        <p15:guide id="2" pos="5465">
          <p15:clr>
            <a:srgbClr val="A4A3A4"/>
          </p15:clr>
        </p15:guide>
        <p15:guide id="3" pos="4241">
          <p15:clr>
            <a:srgbClr val="A4A3A4"/>
          </p15:clr>
        </p15:guide>
        <p15:guide id="4" pos="4695">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0" name="Author" initials="A" lastIdx="0" clrIdx="1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FF7"/>
    <a:srgbClr val="CBDDEF"/>
    <a:srgbClr val="0096D3"/>
    <a:srgbClr val="0C94B7"/>
    <a:srgbClr val="41B4CE"/>
    <a:srgbClr val="73BAD1"/>
    <a:srgbClr val="65B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A093B1-7269-4E12-A915-0FC26E74DFE6}" v="1" dt="2026-05-04T10:16:03.559"/>
  </p1510:revLst>
</p1510:revInfo>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3072" autoAdjust="0"/>
  </p:normalViewPr>
  <p:slideViewPr>
    <p:cSldViewPr snapToGrid="0" showGuides="1">
      <p:cViewPr varScale="1">
        <p:scale>
          <a:sx n="134" d="100"/>
          <a:sy n="134" d="100"/>
        </p:scale>
        <p:origin x="738" y="126"/>
      </p:cViewPr>
      <p:guideLst>
        <p:guide orient="horz" pos="1800"/>
        <p:guide pos="5465"/>
        <p:guide pos="4241"/>
        <p:guide pos="4695"/>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4" d="100"/>
          <a:sy n="94" d="100"/>
        </p:scale>
        <p:origin x="2748" y="8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A9121-9E87-42B2-9B05-455EC8C05672}" type="doc">
      <dgm:prSet loTypeId="urn:microsoft.com/office/officeart/2005/8/layout/vProcess5" loCatId="process" qsTypeId="urn:microsoft.com/office/officeart/2005/8/quickstyle/simple4" qsCatId="simple" csTypeId="urn:microsoft.com/office/officeart/2005/8/colors/accent1_2#10" csCatId="accent1" phldr="1"/>
      <dgm:spPr/>
    </dgm:pt>
    <dgm:pt modelId="{7A164777-76CA-44B4-A132-8C6265C8AAFC}">
      <dgm:prSet phldrT="[Text]"/>
      <dgm:spPr/>
      <dgm:t>
        <a:bodyPr/>
        <a:lstStyle/>
        <a:p>
          <a:r>
            <a:rPr lang="en-US" dirty="0"/>
            <a:t>Measures business activities</a:t>
          </a:r>
        </a:p>
      </dgm:t>
    </dgm:pt>
    <dgm:pt modelId="{F534C9D9-B326-4A36-BF73-C988BA6343CE}" type="parTrans" cxnId="{E79BCB19-1A42-4C28-9C38-086734B564FA}">
      <dgm:prSet/>
      <dgm:spPr/>
      <dgm:t>
        <a:bodyPr/>
        <a:lstStyle/>
        <a:p>
          <a:endParaRPr lang="en-US"/>
        </a:p>
      </dgm:t>
    </dgm:pt>
    <dgm:pt modelId="{0488E6B0-E416-46AE-9FE0-81FD7883F975}" type="sibTrans" cxnId="{E79BCB19-1A42-4C28-9C38-086734B564FA}">
      <dgm:prSet/>
      <dgm:spPr/>
      <dgm:t>
        <a:bodyPr/>
        <a:lstStyle/>
        <a:p>
          <a:endParaRPr lang="en-US" dirty="0"/>
        </a:p>
      </dgm:t>
    </dgm:pt>
    <dgm:pt modelId="{79BDE8F7-E0A0-498C-98FC-EB1D7B401930}">
      <dgm:prSet phldrT="[Text]"/>
      <dgm:spPr/>
      <dgm:t>
        <a:bodyPr/>
        <a:lstStyle/>
        <a:p>
          <a:r>
            <a:rPr lang="en-US" dirty="0"/>
            <a:t>Processes data into financial reports</a:t>
          </a:r>
        </a:p>
      </dgm:t>
    </dgm:pt>
    <dgm:pt modelId="{996950F1-150A-4E5E-82DD-5FD678CE3BFB}" type="parTrans" cxnId="{EE02E46B-7B63-4DE1-A856-24485C1897AB}">
      <dgm:prSet/>
      <dgm:spPr/>
      <dgm:t>
        <a:bodyPr/>
        <a:lstStyle/>
        <a:p>
          <a:endParaRPr lang="en-US"/>
        </a:p>
      </dgm:t>
    </dgm:pt>
    <dgm:pt modelId="{39194003-C2E6-4FE1-9EEE-4D3E6163982F}" type="sibTrans" cxnId="{EE02E46B-7B63-4DE1-A856-24485C1897AB}">
      <dgm:prSet/>
      <dgm:spPr/>
      <dgm:t>
        <a:bodyPr/>
        <a:lstStyle/>
        <a:p>
          <a:endParaRPr lang="en-US" dirty="0"/>
        </a:p>
      </dgm:t>
    </dgm:pt>
    <dgm:pt modelId="{21A46886-A162-47C1-B0BF-C1C87E3D232D}">
      <dgm:prSet phldrT="[Text]"/>
      <dgm:spPr/>
      <dgm:t>
        <a:bodyPr/>
        <a:lstStyle/>
        <a:p>
          <a:r>
            <a:rPr lang="en-US" dirty="0"/>
            <a:t>Communicates results to financial statement users</a:t>
          </a:r>
        </a:p>
      </dgm:t>
    </dgm:pt>
    <dgm:pt modelId="{C7A402AB-E10C-4B7C-A796-81F5CD8C55A7}" type="parTrans" cxnId="{D9BCEE89-3E4E-4BA9-85E7-30F9E01A52B9}">
      <dgm:prSet/>
      <dgm:spPr/>
      <dgm:t>
        <a:bodyPr/>
        <a:lstStyle/>
        <a:p>
          <a:endParaRPr lang="en-US"/>
        </a:p>
      </dgm:t>
    </dgm:pt>
    <dgm:pt modelId="{B42784CC-4132-417E-B7FA-A0B268DF76FC}" type="sibTrans" cxnId="{D9BCEE89-3E4E-4BA9-85E7-30F9E01A52B9}">
      <dgm:prSet/>
      <dgm:spPr/>
      <dgm:t>
        <a:bodyPr/>
        <a:lstStyle/>
        <a:p>
          <a:endParaRPr lang="en-US"/>
        </a:p>
      </dgm:t>
    </dgm:pt>
    <dgm:pt modelId="{11B7F29B-617A-413C-84AC-498507A9DC21}" type="pres">
      <dgm:prSet presAssocID="{FD5A9121-9E87-42B2-9B05-455EC8C05672}" presName="outerComposite" presStyleCnt="0">
        <dgm:presLayoutVars>
          <dgm:chMax val="5"/>
          <dgm:dir/>
          <dgm:resizeHandles val="exact"/>
        </dgm:presLayoutVars>
      </dgm:prSet>
      <dgm:spPr/>
    </dgm:pt>
    <dgm:pt modelId="{D8DD1BB4-6967-4D1B-B342-02CD0F66AAFC}" type="pres">
      <dgm:prSet presAssocID="{FD5A9121-9E87-42B2-9B05-455EC8C05672}" presName="dummyMaxCanvas" presStyleCnt="0">
        <dgm:presLayoutVars/>
      </dgm:prSet>
      <dgm:spPr/>
    </dgm:pt>
    <dgm:pt modelId="{928BC577-E3CD-4E4C-8BDD-C568944D303B}" type="pres">
      <dgm:prSet presAssocID="{FD5A9121-9E87-42B2-9B05-455EC8C05672}" presName="ThreeNodes_1" presStyleLbl="node1" presStyleIdx="0" presStyleCnt="3" custLinFactNeighborX="-371">
        <dgm:presLayoutVars>
          <dgm:bulletEnabled val="1"/>
        </dgm:presLayoutVars>
      </dgm:prSet>
      <dgm:spPr/>
    </dgm:pt>
    <dgm:pt modelId="{9DA46CF9-CF05-4BD3-A87C-71C77D1730C7}" type="pres">
      <dgm:prSet presAssocID="{FD5A9121-9E87-42B2-9B05-455EC8C05672}" presName="ThreeNodes_2" presStyleLbl="node1" presStyleIdx="1" presStyleCnt="3">
        <dgm:presLayoutVars>
          <dgm:bulletEnabled val="1"/>
        </dgm:presLayoutVars>
      </dgm:prSet>
      <dgm:spPr/>
    </dgm:pt>
    <dgm:pt modelId="{A7CC34D8-3CB6-4C55-B2F8-8A873C979520}" type="pres">
      <dgm:prSet presAssocID="{FD5A9121-9E87-42B2-9B05-455EC8C05672}" presName="ThreeNodes_3" presStyleLbl="node1" presStyleIdx="2" presStyleCnt="3">
        <dgm:presLayoutVars>
          <dgm:bulletEnabled val="1"/>
        </dgm:presLayoutVars>
      </dgm:prSet>
      <dgm:spPr/>
    </dgm:pt>
    <dgm:pt modelId="{B64C83DD-37D5-459F-ADF3-77B004B55464}" type="pres">
      <dgm:prSet presAssocID="{FD5A9121-9E87-42B2-9B05-455EC8C05672}" presName="ThreeConn_1-2" presStyleLbl="fgAccFollowNode1" presStyleIdx="0" presStyleCnt="2" custLinFactNeighborX="3687">
        <dgm:presLayoutVars>
          <dgm:bulletEnabled val="1"/>
        </dgm:presLayoutVars>
      </dgm:prSet>
      <dgm:spPr/>
    </dgm:pt>
    <dgm:pt modelId="{0C742855-BB20-4C51-A6AC-2A77C1F18FAE}" type="pres">
      <dgm:prSet presAssocID="{FD5A9121-9E87-42B2-9B05-455EC8C05672}" presName="ThreeConn_2-3" presStyleLbl="fgAccFollowNode1" presStyleIdx="1" presStyleCnt="2">
        <dgm:presLayoutVars>
          <dgm:bulletEnabled val="1"/>
        </dgm:presLayoutVars>
      </dgm:prSet>
      <dgm:spPr/>
    </dgm:pt>
    <dgm:pt modelId="{C6BAB633-1D5D-4DFA-B8A4-5C1222E6DC1F}" type="pres">
      <dgm:prSet presAssocID="{FD5A9121-9E87-42B2-9B05-455EC8C05672}" presName="ThreeNodes_1_text" presStyleLbl="node1" presStyleIdx="2" presStyleCnt="3">
        <dgm:presLayoutVars>
          <dgm:bulletEnabled val="1"/>
        </dgm:presLayoutVars>
      </dgm:prSet>
      <dgm:spPr/>
    </dgm:pt>
    <dgm:pt modelId="{FB4D0DA5-21FA-4070-BAB6-276FA70ADFD8}" type="pres">
      <dgm:prSet presAssocID="{FD5A9121-9E87-42B2-9B05-455EC8C05672}" presName="ThreeNodes_2_text" presStyleLbl="node1" presStyleIdx="2" presStyleCnt="3">
        <dgm:presLayoutVars>
          <dgm:bulletEnabled val="1"/>
        </dgm:presLayoutVars>
      </dgm:prSet>
      <dgm:spPr/>
    </dgm:pt>
    <dgm:pt modelId="{991AB798-28CA-45AB-B20A-694A693B67BD}" type="pres">
      <dgm:prSet presAssocID="{FD5A9121-9E87-42B2-9B05-455EC8C05672}" presName="ThreeNodes_3_text" presStyleLbl="node1" presStyleIdx="2" presStyleCnt="3">
        <dgm:presLayoutVars>
          <dgm:bulletEnabled val="1"/>
        </dgm:presLayoutVars>
      </dgm:prSet>
      <dgm:spPr/>
    </dgm:pt>
  </dgm:ptLst>
  <dgm:cxnLst>
    <dgm:cxn modelId="{2CDBE715-60D0-4E44-ADF5-79003749114A}" type="presOf" srcId="{21A46886-A162-47C1-B0BF-C1C87E3D232D}" destId="{991AB798-28CA-45AB-B20A-694A693B67BD}" srcOrd="1" destOrd="0" presId="urn:microsoft.com/office/officeart/2005/8/layout/vProcess5"/>
    <dgm:cxn modelId="{E79BCB19-1A42-4C28-9C38-086734B564FA}" srcId="{FD5A9121-9E87-42B2-9B05-455EC8C05672}" destId="{7A164777-76CA-44B4-A132-8C6265C8AAFC}" srcOrd="0" destOrd="0" parTransId="{F534C9D9-B326-4A36-BF73-C988BA6343CE}" sibTransId="{0488E6B0-E416-46AE-9FE0-81FD7883F975}"/>
    <dgm:cxn modelId="{EE02E46B-7B63-4DE1-A856-24485C1897AB}" srcId="{FD5A9121-9E87-42B2-9B05-455EC8C05672}" destId="{79BDE8F7-E0A0-498C-98FC-EB1D7B401930}" srcOrd="1" destOrd="0" parTransId="{996950F1-150A-4E5E-82DD-5FD678CE3BFB}" sibTransId="{39194003-C2E6-4FE1-9EEE-4D3E6163982F}"/>
    <dgm:cxn modelId="{8EBEF450-AEE3-400B-BD0A-046ECFECE226}" type="presOf" srcId="{7A164777-76CA-44B4-A132-8C6265C8AAFC}" destId="{928BC577-E3CD-4E4C-8BDD-C568944D303B}" srcOrd="0" destOrd="0" presId="urn:microsoft.com/office/officeart/2005/8/layout/vProcess5"/>
    <dgm:cxn modelId="{A218C080-9832-4755-B8A1-686F94BDEB9F}" type="presOf" srcId="{39194003-C2E6-4FE1-9EEE-4D3E6163982F}" destId="{0C742855-BB20-4C51-A6AC-2A77C1F18FAE}" srcOrd="0" destOrd="0" presId="urn:microsoft.com/office/officeart/2005/8/layout/vProcess5"/>
    <dgm:cxn modelId="{D9BCEE89-3E4E-4BA9-85E7-30F9E01A52B9}" srcId="{FD5A9121-9E87-42B2-9B05-455EC8C05672}" destId="{21A46886-A162-47C1-B0BF-C1C87E3D232D}" srcOrd="2" destOrd="0" parTransId="{C7A402AB-E10C-4B7C-A796-81F5CD8C55A7}" sibTransId="{B42784CC-4132-417E-B7FA-A0B268DF76FC}"/>
    <dgm:cxn modelId="{2C08179A-1EC1-451E-AB2E-3A0DDC5C8FE0}" type="presOf" srcId="{79BDE8F7-E0A0-498C-98FC-EB1D7B401930}" destId="{FB4D0DA5-21FA-4070-BAB6-276FA70ADFD8}" srcOrd="1" destOrd="0" presId="urn:microsoft.com/office/officeart/2005/8/layout/vProcess5"/>
    <dgm:cxn modelId="{F7D88BA4-4096-407A-BB79-A7474846205A}" type="presOf" srcId="{7A164777-76CA-44B4-A132-8C6265C8AAFC}" destId="{C6BAB633-1D5D-4DFA-B8A4-5C1222E6DC1F}" srcOrd="1" destOrd="0" presId="urn:microsoft.com/office/officeart/2005/8/layout/vProcess5"/>
    <dgm:cxn modelId="{D5F301AB-9872-4038-BA8B-0BA07B0C2CDE}" type="presOf" srcId="{21A46886-A162-47C1-B0BF-C1C87E3D232D}" destId="{A7CC34D8-3CB6-4C55-B2F8-8A873C979520}" srcOrd="0" destOrd="0" presId="urn:microsoft.com/office/officeart/2005/8/layout/vProcess5"/>
    <dgm:cxn modelId="{6EB453BA-5D0F-4910-A690-AF5EB8D2CA23}" type="presOf" srcId="{0488E6B0-E416-46AE-9FE0-81FD7883F975}" destId="{B64C83DD-37D5-459F-ADF3-77B004B55464}" srcOrd="0" destOrd="0" presId="urn:microsoft.com/office/officeart/2005/8/layout/vProcess5"/>
    <dgm:cxn modelId="{0EB3B6CA-1068-415A-A81F-FF9D5811F27D}" type="presOf" srcId="{FD5A9121-9E87-42B2-9B05-455EC8C05672}" destId="{11B7F29B-617A-413C-84AC-498507A9DC21}" srcOrd="0" destOrd="0" presId="urn:microsoft.com/office/officeart/2005/8/layout/vProcess5"/>
    <dgm:cxn modelId="{DE53FBDB-8D68-4C8C-8936-00174207CE9B}" type="presOf" srcId="{79BDE8F7-E0A0-498C-98FC-EB1D7B401930}" destId="{9DA46CF9-CF05-4BD3-A87C-71C77D1730C7}" srcOrd="0" destOrd="0" presId="urn:microsoft.com/office/officeart/2005/8/layout/vProcess5"/>
    <dgm:cxn modelId="{13EAA002-0A94-4F7D-837C-6985468936C9}" type="presParOf" srcId="{11B7F29B-617A-413C-84AC-498507A9DC21}" destId="{D8DD1BB4-6967-4D1B-B342-02CD0F66AAFC}" srcOrd="0" destOrd="0" presId="urn:microsoft.com/office/officeart/2005/8/layout/vProcess5"/>
    <dgm:cxn modelId="{76F5F2C5-24C4-421C-A3F0-51274A50559F}" type="presParOf" srcId="{11B7F29B-617A-413C-84AC-498507A9DC21}" destId="{928BC577-E3CD-4E4C-8BDD-C568944D303B}" srcOrd="1" destOrd="0" presId="urn:microsoft.com/office/officeart/2005/8/layout/vProcess5"/>
    <dgm:cxn modelId="{BF64C5D2-39F6-4672-B020-41A12454D063}" type="presParOf" srcId="{11B7F29B-617A-413C-84AC-498507A9DC21}" destId="{9DA46CF9-CF05-4BD3-A87C-71C77D1730C7}" srcOrd="2" destOrd="0" presId="urn:microsoft.com/office/officeart/2005/8/layout/vProcess5"/>
    <dgm:cxn modelId="{77177428-DCDF-466C-BE14-80E56B96CBF3}" type="presParOf" srcId="{11B7F29B-617A-413C-84AC-498507A9DC21}" destId="{A7CC34D8-3CB6-4C55-B2F8-8A873C979520}" srcOrd="3" destOrd="0" presId="urn:microsoft.com/office/officeart/2005/8/layout/vProcess5"/>
    <dgm:cxn modelId="{DA7C3985-01EE-436E-968B-DBC8F5E0F281}" type="presParOf" srcId="{11B7F29B-617A-413C-84AC-498507A9DC21}" destId="{B64C83DD-37D5-459F-ADF3-77B004B55464}" srcOrd="4" destOrd="0" presId="urn:microsoft.com/office/officeart/2005/8/layout/vProcess5"/>
    <dgm:cxn modelId="{4DCA1515-5E5E-449A-A640-FD8ED585C4AE}" type="presParOf" srcId="{11B7F29B-617A-413C-84AC-498507A9DC21}" destId="{0C742855-BB20-4C51-A6AC-2A77C1F18FAE}" srcOrd="5" destOrd="0" presId="urn:microsoft.com/office/officeart/2005/8/layout/vProcess5"/>
    <dgm:cxn modelId="{A8B7B89A-B94F-44F9-98A3-0AFFF6E3CACC}" type="presParOf" srcId="{11B7F29B-617A-413C-84AC-498507A9DC21}" destId="{C6BAB633-1D5D-4DFA-B8A4-5C1222E6DC1F}" srcOrd="6" destOrd="0" presId="urn:microsoft.com/office/officeart/2005/8/layout/vProcess5"/>
    <dgm:cxn modelId="{862FBA38-BE38-4528-A5BA-A687E246AFB1}" type="presParOf" srcId="{11B7F29B-617A-413C-84AC-498507A9DC21}" destId="{FB4D0DA5-21FA-4070-BAB6-276FA70ADFD8}" srcOrd="7" destOrd="0" presId="urn:microsoft.com/office/officeart/2005/8/layout/vProcess5"/>
    <dgm:cxn modelId="{43E0FBA2-9126-4737-AD0A-BAD543D3562D}" type="presParOf" srcId="{11B7F29B-617A-413C-84AC-498507A9DC21}" destId="{991AB798-28CA-45AB-B20A-694A693B67B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BC577-E3CD-4E4C-8BDD-C568944D303B}">
      <dsp:nvSpPr>
        <dsp:cNvPr id="0" name=""/>
        <dsp:cNvSpPr/>
      </dsp:nvSpPr>
      <dsp:spPr>
        <a:xfrm>
          <a:off x="0" y="0"/>
          <a:ext cx="4977353" cy="12202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Measures business activities</a:t>
          </a:r>
        </a:p>
      </dsp:txBody>
      <dsp:txXfrm>
        <a:off x="35739" y="35739"/>
        <a:ext cx="3660626" cy="1148755"/>
      </dsp:txXfrm>
    </dsp:sp>
    <dsp:sp modelId="{9DA46CF9-CF05-4BD3-A87C-71C77D1730C7}">
      <dsp:nvSpPr>
        <dsp:cNvPr id="0" name=""/>
        <dsp:cNvSpPr/>
      </dsp:nvSpPr>
      <dsp:spPr>
        <a:xfrm>
          <a:off x="439178" y="1423606"/>
          <a:ext cx="4977353" cy="12202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Processes data into financial reports</a:t>
          </a:r>
        </a:p>
      </dsp:txBody>
      <dsp:txXfrm>
        <a:off x="474917" y="1459345"/>
        <a:ext cx="3673545" cy="1148755"/>
      </dsp:txXfrm>
    </dsp:sp>
    <dsp:sp modelId="{A7CC34D8-3CB6-4C55-B2F8-8A873C979520}">
      <dsp:nvSpPr>
        <dsp:cNvPr id="0" name=""/>
        <dsp:cNvSpPr/>
      </dsp:nvSpPr>
      <dsp:spPr>
        <a:xfrm>
          <a:off x="878356" y="2847212"/>
          <a:ext cx="4977353" cy="12202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Communicates results to financial statement users</a:t>
          </a:r>
        </a:p>
      </dsp:txBody>
      <dsp:txXfrm>
        <a:off x="914095" y="2882951"/>
        <a:ext cx="3673545" cy="1148755"/>
      </dsp:txXfrm>
    </dsp:sp>
    <dsp:sp modelId="{B64C83DD-37D5-459F-ADF3-77B004B55464}">
      <dsp:nvSpPr>
        <dsp:cNvPr id="0" name=""/>
        <dsp:cNvSpPr/>
      </dsp:nvSpPr>
      <dsp:spPr>
        <a:xfrm>
          <a:off x="4213445" y="925343"/>
          <a:ext cx="793151" cy="79315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391904" y="925343"/>
        <a:ext cx="436233" cy="596846"/>
      </dsp:txXfrm>
    </dsp:sp>
    <dsp:sp modelId="{0C742855-BB20-4C51-A6AC-2A77C1F18FAE}">
      <dsp:nvSpPr>
        <dsp:cNvPr id="0" name=""/>
        <dsp:cNvSpPr/>
      </dsp:nvSpPr>
      <dsp:spPr>
        <a:xfrm>
          <a:off x="4623379" y="2340815"/>
          <a:ext cx="793151" cy="79315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801838" y="2340815"/>
        <a:ext cx="436233" cy="59684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18830" cy="493316"/>
          </a:xfrm>
          <a:prstGeom prst="rect">
            <a:avLst/>
          </a:prstGeom>
        </p:spPr>
        <p:txBody>
          <a:bodyPr vert="horz" lIns="90763" tIns="45382" rIns="90763" bIns="45382" rtlCol="0"/>
          <a:lstStyle>
            <a:lvl1pPr algn="l">
              <a:defRPr sz="1200"/>
            </a:lvl1pPr>
          </a:lstStyle>
          <a:p>
            <a:endParaRPr lang="de-AT"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15376" y="0"/>
            <a:ext cx="2918830" cy="493316"/>
          </a:xfrm>
          <a:prstGeom prst="rect">
            <a:avLst/>
          </a:prstGeom>
        </p:spPr>
        <p:txBody>
          <a:bodyPr vert="horz" lIns="90763" tIns="45382" rIns="90763" bIns="45382" rtlCol="0"/>
          <a:lstStyle>
            <a:lvl1pPr algn="r">
              <a:defRPr sz="1200"/>
            </a:lvl1pPr>
          </a:lstStyle>
          <a:p>
            <a:fld id="{868817FD-8155-4502-AF78-DBC2EA4B168F}" type="datetimeFigureOut">
              <a:rPr lang="de-AT" sz="1000">
                <a:latin typeface="Verdana" pitchFamily="34" charset="0"/>
                <a:ea typeface="Verdana" pitchFamily="34" charset="0"/>
                <a:cs typeface="Verdana" pitchFamily="34" charset="0"/>
              </a:rPr>
              <a:t>04.05.2026</a:t>
            </a:fld>
            <a:endParaRPr lang="de-AT"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2" y="9371285"/>
            <a:ext cx="2918830" cy="493316"/>
          </a:xfrm>
          <a:prstGeom prst="rect">
            <a:avLst/>
          </a:prstGeom>
        </p:spPr>
        <p:txBody>
          <a:bodyPr vert="horz" lIns="90763" tIns="45382" rIns="90763" bIns="45382" rtlCol="0" anchor="b"/>
          <a:lstStyle>
            <a:lvl1pPr algn="l">
              <a:defRPr sz="1200"/>
            </a:lvl1pPr>
          </a:lstStyle>
          <a:p>
            <a:endParaRPr lang="de-AT"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15376" y="9371285"/>
            <a:ext cx="2918830" cy="493316"/>
          </a:xfrm>
          <a:prstGeom prst="rect">
            <a:avLst/>
          </a:prstGeom>
        </p:spPr>
        <p:txBody>
          <a:bodyPr vert="horz" lIns="90763" tIns="45382" rIns="90763" bIns="45382" rtlCol="0" anchor="b"/>
          <a:lstStyle>
            <a:lvl1pPr algn="r">
              <a:defRPr sz="1200"/>
            </a:lvl1pPr>
          </a:lstStyle>
          <a:p>
            <a:fld id="{617F6F62-1C91-45E7-BAED-FBFBF67C82BC}" type="slidenum">
              <a:rPr lang="de-AT" sz="1000">
                <a:latin typeface="Verdana" pitchFamily="34" charset="0"/>
                <a:ea typeface="Verdana" pitchFamily="34" charset="0"/>
                <a:cs typeface="Verdana" pitchFamily="34" charset="0"/>
              </a:rPr>
              <a:t>‹#›</a:t>
            </a:fld>
            <a:endParaRPr lang="de-AT"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18830" cy="493316"/>
          </a:xfrm>
          <a:prstGeom prst="rect">
            <a:avLst/>
          </a:prstGeom>
        </p:spPr>
        <p:txBody>
          <a:bodyPr vert="horz" lIns="90763" tIns="45382" rIns="90763" bIns="45382" rtlCol="0"/>
          <a:lstStyle>
            <a:lvl1pPr algn="l">
              <a:defRPr sz="1000">
                <a:latin typeface="Verdana" pitchFamily="34" charset="0"/>
                <a:ea typeface="Verdana" pitchFamily="34" charset="0"/>
                <a:cs typeface="Verdana" pitchFamily="34" charset="0"/>
              </a:defRPr>
            </a:lvl1pPr>
          </a:lstStyle>
          <a:p>
            <a:endParaRPr lang="de-AT" dirty="0"/>
          </a:p>
        </p:txBody>
      </p:sp>
      <p:sp>
        <p:nvSpPr>
          <p:cNvPr id="3" name="Datumsplatzhalter 2"/>
          <p:cNvSpPr>
            <a:spLocks noGrp="1"/>
          </p:cNvSpPr>
          <p:nvPr>
            <p:ph type="dt" idx="1"/>
          </p:nvPr>
        </p:nvSpPr>
        <p:spPr>
          <a:xfrm>
            <a:off x="3815376" y="0"/>
            <a:ext cx="2918830" cy="493316"/>
          </a:xfrm>
          <a:prstGeom prst="rect">
            <a:avLst/>
          </a:prstGeom>
        </p:spPr>
        <p:txBody>
          <a:bodyPr vert="horz" lIns="90763" tIns="45382" rIns="90763" bIns="45382"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de-AT" smtClean="0"/>
              <a:pPr/>
              <a:t>04.05.2026</a:t>
            </a:fld>
            <a:endParaRPr lang="de-AT" dirty="0"/>
          </a:p>
        </p:txBody>
      </p:sp>
      <p:sp>
        <p:nvSpPr>
          <p:cNvPr id="4" name="Folienbildplatzhalter 3"/>
          <p:cNvSpPr>
            <a:spLocks noGrp="1" noRot="1" noChangeAspect="1"/>
          </p:cNvSpPr>
          <p:nvPr>
            <p:ph type="sldImg" idx="2"/>
          </p:nvPr>
        </p:nvSpPr>
        <p:spPr>
          <a:xfrm>
            <a:off x="407988" y="739775"/>
            <a:ext cx="5919787" cy="3700463"/>
          </a:xfrm>
          <a:prstGeom prst="rect">
            <a:avLst/>
          </a:prstGeom>
          <a:noFill/>
          <a:ln w="12700">
            <a:solidFill>
              <a:prstClr val="black"/>
            </a:solidFill>
          </a:ln>
        </p:spPr>
        <p:txBody>
          <a:bodyPr vert="horz" lIns="90763" tIns="45382" rIns="90763" bIns="45382" rtlCol="0" anchor="ctr"/>
          <a:lstStyle/>
          <a:p>
            <a:endParaRPr lang="de-AT" dirty="0"/>
          </a:p>
        </p:txBody>
      </p:sp>
      <p:sp>
        <p:nvSpPr>
          <p:cNvPr id="5" name="Notizenplatzhalter 4"/>
          <p:cNvSpPr>
            <a:spLocks noGrp="1"/>
          </p:cNvSpPr>
          <p:nvPr>
            <p:ph type="body" sz="quarter" idx="3"/>
          </p:nvPr>
        </p:nvSpPr>
        <p:spPr>
          <a:xfrm>
            <a:off x="673577" y="4686499"/>
            <a:ext cx="5388610" cy="4439841"/>
          </a:xfrm>
          <a:prstGeom prst="rect">
            <a:avLst/>
          </a:prstGeom>
        </p:spPr>
        <p:txBody>
          <a:bodyPr vert="horz" lIns="90763" tIns="45382" rIns="90763" bIns="45382" rtlCol="0"/>
          <a:lstStyle/>
          <a:p>
            <a:pPr lvl="0"/>
            <a:r>
              <a:rPr lang="de-AT" dirty="0"/>
              <a:t>Textmasterformat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nvPr>
        </p:nvSpPr>
        <p:spPr>
          <a:xfrm>
            <a:off x="2" y="9371285"/>
            <a:ext cx="2918830" cy="493316"/>
          </a:xfrm>
          <a:prstGeom prst="rect">
            <a:avLst/>
          </a:prstGeom>
        </p:spPr>
        <p:txBody>
          <a:bodyPr vert="horz" lIns="90763" tIns="45382" rIns="90763" bIns="45382" rtlCol="0" anchor="b"/>
          <a:lstStyle>
            <a:lvl1pPr algn="l">
              <a:defRPr sz="1000">
                <a:latin typeface="Verdana" pitchFamily="34" charset="0"/>
                <a:ea typeface="Verdana" pitchFamily="34" charset="0"/>
                <a:cs typeface="Verdana" pitchFamily="34" charset="0"/>
              </a:defRPr>
            </a:lvl1pPr>
          </a:lstStyle>
          <a:p>
            <a:endParaRPr lang="de-AT" dirty="0"/>
          </a:p>
        </p:txBody>
      </p:sp>
      <p:sp>
        <p:nvSpPr>
          <p:cNvPr id="7" name="Foliennummernplatzhalter 6"/>
          <p:cNvSpPr>
            <a:spLocks noGrp="1"/>
          </p:cNvSpPr>
          <p:nvPr>
            <p:ph type="sldNum" sz="quarter" idx="5"/>
          </p:nvPr>
        </p:nvSpPr>
        <p:spPr>
          <a:xfrm>
            <a:off x="3815376" y="9371285"/>
            <a:ext cx="2918830" cy="493316"/>
          </a:xfrm>
          <a:prstGeom prst="rect">
            <a:avLst/>
          </a:prstGeom>
        </p:spPr>
        <p:txBody>
          <a:bodyPr vert="horz" lIns="90763" tIns="45382" rIns="90763" bIns="45382"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de-AT" smtClean="0"/>
              <a:pPr/>
              <a:t>‹#›</a:t>
            </a:fld>
            <a:endParaRPr lang="de-AT" dirty="0"/>
          </a:p>
        </p:txBody>
      </p:sp>
    </p:spTree>
    <p:extLst>
      <p:ext uri="{BB962C8B-B14F-4D97-AF65-F5344CB8AC3E}">
        <p14:creationId xmlns:p14="http://schemas.microsoft.com/office/powerpoint/2010/main"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1</a:t>
            </a:fld>
            <a:endParaRPr lang="de-AT" dirty="0"/>
          </a:p>
        </p:txBody>
      </p:sp>
    </p:spTree>
    <p:extLst>
      <p:ext uri="{BB962C8B-B14F-4D97-AF65-F5344CB8AC3E}">
        <p14:creationId xmlns:p14="http://schemas.microsoft.com/office/powerpoint/2010/main" val="3956595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219CC2FD-B32F-4992-A15B-F95E2E35C81B}" type="slidenum">
              <a:rPr lang="de-AT" smtClean="0"/>
              <a:pPr/>
              <a:t>10</a:t>
            </a:fld>
            <a:endParaRPr lang="de-AT" dirty="0"/>
          </a:p>
        </p:txBody>
      </p:sp>
    </p:spTree>
    <p:extLst>
      <p:ext uri="{BB962C8B-B14F-4D97-AF65-F5344CB8AC3E}">
        <p14:creationId xmlns:p14="http://schemas.microsoft.com/office/powerpoint/2010/main" val="85585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07633">
              <a:defRPr/>
            </a:pPr>
            <a:r>
              <a:rPr lang="de-DE" dirty="0"/>
              <a:t>Sollte die durchschnittliche Note aus diesen beiden Lehrveranstaltungen zu keiner eindeutigen Zuordnung führen, kommt im Bedarfsfall für jene Studierenden mit dem gleichen Notenschnitt ein zusätzliches Kriterium (Note aus AMC II bzw. bei weiterem Bedarf bisheriger Gesamtnotendurchschnitt) für die Ermittlung der Reihung zur Anwendung. </a:t>
            </a:r>
          </a:p>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11</a:t>
            </a:fld>
            <a:endParaRPr lang="de-AT" dirty="0"/>
          </a:p>
        </p:txBody>
      </p:sp>
    </p:spTree>
    <p:extLst>
      <p:ext uri="{BB962C8B-B14F-4D97-AF65-F5344CB8AC3E}">
        <p14:creationId xmlns:p14="http://schemas.microsoft.com/office/powerpoint/2010/main" val="4016613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12</a:t>
            </a:fld>
            <a:endParaRPr lang="de-AT" dirty="0"/>
          </a:p>
        </p:txBody>
      </p:sp>
    </p:spTree>
    <p:extLst>
      <p:ext uri="{BB962C8B-B14F-4D97-AF65-F5344CB8AC3E}">
        <p14:creationId xmlns:p14="http://schemas.microsoft.com/office/powerpoint/2010/main" val="3351964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2</a:t>
            </a:fld>
            <a:endParaRPr lang="de-AT" dirty="0"/>
          </a:p>
        </p:txBody>
      </p:sp>
    </p:spTree>
    <p:extLst>
      <p:ext uri="{BB962C8B-B14F-4D97-AF65-F5344CB8AC3E}">
        <p14:creationId xmlns:p14="http://schemas.microsoft.com/office/powerpoint/2010/main" val="3591230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altLang="en-US" dirty="0">
                <a:latin typeface="Arial" panose="020B0604020202020204" pitchFamily="34" charset="0"/>
                <a:ea typeface="ＭＳ Ｐゴシック" panose="020B0600070205080204" pitchFamily="34" charset="-128"/>
              </a:rPr>
              <a:t>Accounting is an information system. It records and measures business activities, processes data into reports, and communicates results </a:t>
            </a:r>
            <a:r>
              <a:rPr lang="en-US" altLang="en-US" b="1" dirty="0">
                <a:latin typeface="Arial" panose="020B0604020202020204" pitchFamily="34" charset="0"/>
                <a:ea typeface="ＭＳ Ｐゴシック" panose="020B0600070205080204" pitchFamily="34" charset="-128"/>
              </a:rPr>
              <a:t>to </a:t>
            </a:r>
            <a:r>
              <a:rPr lang="en-US" altLang="en-US" b="1" dirty="0">
                <a:solidFill>
                  <a:srgbClr val="000000"/>
                </a:solidFill>
                <a:latin typeface="Arial" panose="020B0604020202020204" pitchFamily="34" charset="0"/>
                <a:ea typeface="ＭＳ Ｐゴシック" panose="020B0600070205080204" pitchFamily="34" charset="-128"/>
              </a:rPr>
              <a:t>people who make decisions about the company</a:t>
            </a:r>
            <a:r>
              <a:rPr lang="en-US" altLang="en-US" dirty="0">
                <a:solidFill>
                  <a:srgbClr val="FF0000"/>
                </a:solidFill>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Accounting is </a:t>
            </a:r>
            <a:r>
              <a:rPr lang="ja-JP" altLang="en-US" b="1" dirty="0">
                <a:latin typeface="Arial" panose="020B0604020202020204" pitchFamily="34" charset="0"/>
                <a:ea typeface="ＭＳ Ｐゴシック" panose="020B0600070205080204" pitchFamily="34" charset="-128"/>
              </a:rPr>
              <a:t>“</a:t>
            </a:r>
            <a:r>
              <a:rPr lang="en-US" altLang="ja-JP" b="1" dirty="0">
                <a:latin typeface="Arial" panose="020B0604020202020204" pitchFamily="34" charset="0"/>
                <a:ea typeface="ＭＳ Ｐゴシック" panose="020B0600070205080204" pitchFamily="34" charset="-128"/>
              </a:rPr>
              <a:t>the language of business.</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The better you understand the language, the better you can manage your finances as well as those of your business.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What determines how financial statements</a:t>
            </a:r>
            <a:r>
              <a:rPr lang="en-US" altLang="en-US" baseline="0" dirty="0">
                <a:latin typeface="Arial" panose="020B0604020202020204" pitchFamily="34" charset="0"/>
                <a:ea typeface="ＭＳ Ｐゴシック" panose="020B0600070205080204" pitchFamily="34" charset="-128"/>
              </a:rPr>
              <a:t> look like? </a:t>
            </a:r>
            <a:r>
              <a:rPr lang="en-US" altLang="en-US" dirty="0">
                <a:latin typeface="Arial" panose="020B0604020202020204" pitchFamily="34" charset="0"/>
                <a:ea typeface="ＭＳ Ｐゴシック" panose="020B0600070205080204" pitchFamily="34" charset="-128"/>
              </a:rPr>
              <a:t>Why</a:t>
            </a:r>
            <a:r>
              <a:rPr lang="en-US" altLang="en-US" baseline="0" dirty="0">
                <a:latin typeface="Arial" panose="020B0604020202020204" pitchFamily="34" charset="0"/>
                <a:ea typeface="ＭＳ Ｐゴシック" panose="020B0600070205080204" pitchFamily="34" charset="-128"/>
              </a:rPr>
              <a:t> do we need accounting standards?</a:t>
            </a:r>
          </a:p>
          <a:p>
            <a:r>
              <a:rPr lang="en-GB" dirty="0"/>
              <a:t>Accounting standards are necessary because without them, users of financial statements would have to learn the basis of accounting for each company, making comparisons to other companies‘ financial statements difficult. </a:t>
            </a:r>
          </a:p>
          <a:p>
            <a:r>
              <a:rPr lang="en-GB" altLang="en-US" dirty="0">
                <a:latin typeface="Arial" panose="020B0604020202020204" pitchFamily="34" charset="0"/>
                <a:ea typeface="ＭＳ Ｐゴシック" panose="020B0600070205080204" pitchFamily="34" charset="-128"/>
              </a:rPr>
              <a:t>Without accounting standards, there is no common language of business.</a:t>
            </a:r>
            <a:endParaRPr lang="en-US" altLang="en-US" dirty="0">
              <a:latin typeface="Arial" panose="020B0604020202020204" pitchFamily="34" charset="0"/>
              <a:ea typeface="ＭＳ Ｐゴシック" panose="020B0600070205080204" pitchFamily="34" charset="-128"/>
            </a:endParaRPr>
          </a:p>
          <a:p>
            <a:endParaRPr lang="de-AT" dirty="0"/>
          </a:p>
          <a:p>
            <a:endParaRPr lang="de-AT" dirty="0"/>
          </a:p>
          <a:p>
            <a:r>
              <a:rPr lang="de-AT" dirty="0" err="1"/>
              <a:t>How</a:t>
            </a:r>
            <a:r>
              <a:rPr lang="de-AT" dirty="0"/>
              <a:t> </a:t>
            </a:r>
            <a:r>
              <a:rPr lang="de-AT" dirty="0" err="1"/>
              <a:t>firms</a:t>
            </a:r>
            <a:r>
              <a:rPr lang="de-AT" dirty="0"/>
              <a:t> </a:t>
            </a:r>
            <a:r>
              <a:rPr lang="de-AT" dirty="0" err="1"/>
              <a:t>present</a:t>
            </a:r>
            <a:r>
              <a:rPr lang="de-AT" dirty="0"/>
              <a:t>, </a:t>
            </a:r>
            <a:r>
              <a:rPr lang="de-AT" dirty="0" err="1"/>
              <a:t>recognize</a:t>
            </a:r>
            <a:r>
              <a:rPr lang="de-AT" dirty="0"/>
              <a:t> and </a:t>
            </a:r>
            <a:r>
              <a:rPr lang="de-AT" dirty="0" err="1"/>
              <a:t>measure</a:t>
            </a:r>
            <a:r>
              <a:rPr lang="de-AT" dirty="0"/>
              <a:t> </a:t>
            </a:r>
            <a:r>
              <a:rPr lang="de-AT" dirty="0" err="1"/>
              <a:t>business</a:t>
            </a:r>
            <a:r>
              <a:rPr lang="de-AT" dirty="0"/>
              <a:t> </a:t>
            </a:r>
            <a:r>
              <a:rPr lang="de-AT" dirty="0" err="1"/>
              <a:t>transactions</a:t>
            </a:r>
            <a:r>
              <a:rPr lang="de-AT" dirty="0"/>
              <a:t> in </a:t>
            </a:r>
            <a:r>
              <a:rPr lang="de-AT" dirty="0" err="1"/>
              <a:t>financial</a:t>
            </a:r>
            <a:r>
              <a:rPr lang="de-AT" dirty="0"/>
              <a:t> </a:t>
            </a:r>
            <a:r>
              <a:rPr lang="de-AT" dirty="0" err="1"/>
              <a:t>statements</a:t>
            </a:r>
            <a:r>
              <a:rPr lang="de-AT" dirty="0"/>
              <a:t> </a:t>
            </a:r>
            <a:r>
              <a:rPr lang="de-AT" dirty="0" err="1"/>
              <a:t>matters</a:t>
            </a:r>
            <a:r>
              <a:rPr lang="de-AT" dirty="0"/>
              <a:t> </a:t>
            </a:r>
            <a:r>
              <a:rPr lang="de-AT" dirty="0" err="1"/>
              <a:t>for</a:t>
            </a:r>
            <a:r>
              <a:rPr lang="de-AT" dirty="0"/>
              <a:t> </a:t>
            </a:r>
            <a:r>
              <a:rPr lang="de-AT" dirty="0" err="1"/>
              <a:t>the</a:t>
            </a:r>
            <a:r>
              <a:rPr lang="de-AT" dirty="0"/>
              <a:t> </a:t>
            </a:r>
            <a:r>
              <a:rPr lang="de-AT" dirty="0" err="1"/>
              <a:t>decisions</a:t>
            </a:r>
            <a:r>
              <a:rPr lang="de-AT" dirty="0"/>
              <a:t> of </a:t>
            </a:r>
            <a:r>
              <a:rPr lang="de-AT" dirty="0" err="1"/>
              <a:t>decision</a:t>
            </a:r>
            <a:r>
              <a:rPr lang="de-AT" dirty="0"/>
              <a:t> </a:t>
            </a:r>
            <a:r>
              <a:rPr lang="de-AT" dirty="0" err="1"/>
              <a:t>makers</a:t>
            </a:r>
            <a:r>
              <a:rPr lang="de-AT" dirty="0"/>
              <a:t>. The </a:t>
            </a:r>
            <a:r>
              <a:rPr lang="de-AT" dirty="0" err="1"/>
              <a:t>main</a:t>
            </a:r>
            <a:r>
              <a:rPr lang="de-AT" dirty="0"/>
              <a:t> </a:t>
            </a:r>
            <a:r>
              <a:rPr lang="de-AT" dirty="0" err="1"/>
              <a:t>purpose</a:t>
            </a:r>
            <a:r>
              <a:rPr lang="de-AT" dirty="0"/>
              <a:t> of </a:t>
            </a:r>
            <a:r>
              <a:rPr lang="de-AT" dirty="0" err="1"/>
              <a:t>the</a:t>
            </a:r>
            <a:r>
              <a:rPr lang="de-AT" dirty="0"/>
              <a:t> IFRS/international </a:t>
            </a:r>
            <a:r>
              <a:rPr lang="de-AT" dirty="0" err="1"/>
              <a:t>accounting</a:t>
            </a:r>
            <a:r>
              <a:rPr lang="de-AT" dirty="0"/>
              <a:t> </a:t>
            </a:r>
            <a:r>
              <a:rPr lang="de-AT" dirty="0" err="1"/>
              <a:t>is</a:t>
            </a:r>
            <a:r>
              <a:rPr lang="de-AT" dirty="0"/>
              <a:t> </a:t>
            </a:r>
            <a:r>
              <a:rPr lang="de-AT" dirty="0" err="1"/>
              <a:t>to</a:t>
            </a:r>
            <a:r>
              <a:rPr lang="de-AT" dirty="0"/>
              <a:t> </a:t>
            </a:r>
            <a:r>
              <a:rPr lang="de-AT" dirty="0" err="1"/>
              <a:t>provide</a:t>
            </a:r>
            <a:r>
              <a:rPr lang="de-AT" dirty="0"/>
              <a:t> </a:t>
            </a:r>
            <a:r>
              <a:rPr lang="de-AT" dirty="0" err="1"/>
              <a:t>decision</a:t>
            </a:r>
            <a:r>
              <a:rPr lang="de-AT" dirty="0"/>
              <a:t> </a:t>
            </a:r>
            <a:r>
              <a:rPr lang="de-AT" dirty="0" err="1"/>
              <a:t>useful</a:t>
            </a:r>
            <a:r>
              <a:rPr lang="de-AT" dirty="0"/>
              <a:t> </a:t>
            </a:r>
            <a:r>
              <a:rPr lang="de-AT" dirty="0" err="1"/>
              <a:t>information</a:t>
            </a:r>
            <a:r>
              <a:rPr lang="de-AT" dirty="0"/>
              <a:t> </a:t>
            </a:r>
            <a:r>
              <a:rPr lang="de-AT" dirty="0" err="1"/>
              <a:t>to</a:t>
            </a:r>
            <a:r>
              <a:rPr lang="de-AT" dirty="0"/>
              <a:t> </a:t>
            </a:r>
            <a:r>
              <a:rPr lang="de-AT" dirty="0" err="1"/>
              <a:t>investors</a:t>
            </a:r>
            <a:r>
              <a:rPr lang="de-AT" dirty="0"/>
              <a:t> and </a:t>
            </a:r>
            <a:r>
              <a:rPr lang="de-AT" dirty="0" err="1"/>
              <a:t>other</a:t>
            </a:r>
            <a:r>
              <a:rPr lang="de-AT" dirty="0"/>
              <a:t> </a:t>
            </a:r>
            <a:r>
              <a:rPr lang="de-AT" dirty="0" err="1"/>
              <a:t>capital</a:t>
            </a:r>
            <a:r>
              <a:rPr lang="de-AT" dirty="0"/>
              <a:t> </a:t>
            </a:r>
            <a:r>
              <a:rPr lang="de-AT" dirty="0" err="1"/>
              <a:t>market</a:t>
            </a:r>
            <a:r>
              <a:rPr lang="de-AT" dirty="0"/>
              <a:t> </a:t>
            </a:r>
            <a:r>
              <a:rPr lang="de-AT" dirty="0" err="1"/>
              <a:t>participants</a:t>
            </a:r>
            <a:r>
              <a:rPr lang="de-AT" dirty="0"/>
              <a:t>.</a:t>
            </a:r>
          </a:p>
        </p:txBody>
      </p:sp>
      <p:sp>
        <p:nvSpPr>
          <p:cNvPr id="4" name="Foliennummernplatzhalter 3"/>
          <p:cNvSpPr>
            <a:spLocks noGrp="1"/>
          </p:cNvSpPr>
          <p:nvPr>
            <p:ph type="sldNum" sz="quarter" idx="10"/>
          </p:nvPr>
        </p:nvSpPr>
        <p:spPr/>
        <p:txBody>
          <a:bodyPr/>
          <a:lstStyle/>
          <a:p>
            <a:fld id="{0DBFB593-90D8-42EF-B042-3F5628C06FFC}" type="slidenum">
              <a:rPr lang="de-AT" smtClean="0"/>
              <a:pPr/>
              <a:t>3</a:t>
            </a:fld>
            <a:endParaRPr lang="de-AT"/>
          </a:p>
        </p:txBody>
      </p:sp>
    </p:spTree>
    <p:extLst>
      <p:ext uri="{BB962C8B-B14F-4D97-AF65-F5344CB8AC3E}">
        <p14:creationId xmlns:p14="http://schemas.microsoft.com/office/powerpoint/2010/main" val="3750466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4</a:t>
            </a:fld>
            <a:endParaRPr lang="de-AT"/>
          </a:p>
        </p:txBody>
      </p:sp>
    </p:spTree>
    <p:extLst>
      <p:ext uri="{BB962C8B-B14F-4D97-AF65-F5344CB8AC3E}">
        <p14:creationId xmlns:p14="http://schemas.microsoft.com/office/powerpoint/2010/main" val="103148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Kurs I stellt den Grundkurs dar. Ein positiver Abschluss dieser Lehrveranstaltung ist erforderlich, bevor eine Anmeldung zu den weiteren Kursen erfolgen kann (Regelung des Studienplans)</a:t>
            </a:r>
          </a:p>
        </p:txBody>
      </p:sp>
      <p:sp>
        <p:nvSpPr>
          <p:cNvPr id="4" name="Foliennummernplatzhalter 3"/>
          <p:cNvSpPr>
            <a:spLocks noGrp="1"/>
          </p:cNvSpPr>
          <p:nvPr>
            <p:ph type="sldNum" sz="quarter" idx="10"/>
          </p:nvPr>
        </p:nvSpPr>
        <p:spPr/>
        <p:txBody>
          <a:bodyPr/>
          <a:lstStyle/>
          <a:p>
            <a:fld id="{219CC2FD-B32F-4992-A15B-F95E2E35C81B}" type="slidenum">
              <a:rPr lang="de-AT" smtClean="0"/>
              <a:pPr/>
              <a:t>5</a:t>
            </a:fld>
            <a:endParaRPr lang="de-AT" dirty="0"/>
          </a:p>
        </p:txBody>
      </p:sp>
    </p:spTree>
    <p:extLst>
      <p:ext uri="{BB962C8B-B14F-4D97-AF65-F5344CB8AC3E}">
        <p14:creationId xmlns:p14="http://schemas.microsoft.com/office/powerpoint/2010/main" val="106138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219CC2FD-B32F-4992-A15B-F95E2E35C81B}" type="slidenum">
              <a:rPr lang="de-AT" smtClean="0"/>
              <a:pPr/>
              <a:t>6</a:t>
            </a:fld>
            <a:endParaRPr lang="de-AT" dirty="0"/>
          </a:p>
        </p:txBody>
      </p:sp>
    </p:spTree>
    <p:extLst>
      <p:ext uri="{BB962C8B-B14F-4D97-AF65-F5344CB8AC3E}">
        <p14:creationId xmlns:p14="http://schemas.microsoft.com/office/powerpoint/2010/main" val="452638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07633">
              <a:defRPr/>
            </a:pPr>
            <a:r>
              <a:rPr lang="de-AT" dirty="0"/>
              <a:t>Entsprechende Lehrveranstaltungen werden üblicherweise auch an ausländischen Universitäten angeboten.</a:t>
            </a:r>
          </a:p>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7</a:t>
            </a:fld>
            <a:endParaRPr lang="de-AT" dirty="0"/>
          </a:p>
        </p:txBody>
      </p:sp>
    </p:spTree>
    <p:extLst>
      <p:ext uri="{BB962C8B-B14F-4D97-AF65-F5344CB8AC3E}">
        <p14:creationId xmlns:p14="http://schemas.microsoft.com/office/powerpoint/2010/main" val="76021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120CA-E5F2-6856-304D-7815121D8E9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97F342C-9348-7858-2C66-D3208E873F2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ECFF003-732F-9BD9-D583-D0C5F70ADAEA}"/>
              </a:ext>
            </a:extLst>
          </p:cNvPr>
          <p:cNvSpPr>
            <a:spLocks noGrp="1"/>
          </p:cNvSpPr>
          <p:nvPr>
            <p:ph type="body" idx="1"/>
          </p:nvPr>
        </p:nvSpPr>
        <p:spPr/>
        <p:txBody>
          <a:bodyPr/>
          <a:lstStyle/>
          <a:p>
            <a:endParaRPr lang="de-AT"/>
          </a:p>
        </p:txBody>
      </p:sp>
      <p:sp>
        <p:nvSpPr>
          <p:cNvPr id="4" name="Foliennummernplatzhalter 3">
            <a:extLst>
              <a:ext uri="{FF2B5EF4-FFF2-40B4-BE49-F238E27FC236}">
                <a16:creationId xmlns:a16="http://schemas.microsoft.com/office/drawing/2014/main" id="{AB759AB9-FDB8-6876-793F-C0491E3266ED}"/>
              </a:ext>
            </a:extLst>
          </p:cNvPr>
          <p:cNvSpPr>
            <a:spLocks noGrp="1"/>
          </p:cNvSpPr>
          <p:nvPr>
            <p:ph type="sldNum" sz="quarter" idx="10"/>
          </p:nvPr>
        </p:nvSpPr>
        <p:spPr/>
        <p:txBody>
          <a:bodyPr/>
          <a:lstStyle/>
          <a:p>
            <a:fld id="{219CC2FD-B32F-4992-A15B-F95E2E35C81B}" type="slidenum">
              <a:rPr lang="de-AT" smtClean="0"/>
              <a:pPr/>
              <a:t>8</a:t>
            </a:fld>
            <a:endParaRPr lang="de-AT" dirty="0"/>
          </a:p>
        </p:txBody>
      </p:sp>
    </p:spTree>
    <p:extLst>
      <p:ext uri="{BB962C8B-B14F-4D97-AF65-F5344CB8AC3E}">
        <p14:creationId xmlns:p14="http://schemas.microsoft.com/office/powerpoint/2010/main" val="620526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8135D-2224-5DA0-D69D-8E81B043600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DC0D133-FDD5-0193-444E-BE1D93E766E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F6033C7-1E93-280B-AAFA-5157A2FA824E}"/>
              </a:ext>
            </a:extLst>
          </p:cNvPr>
          <p:cNvSpPr>
            <a:spLocks noGrp="1"/>
          </p:cNvSpPr>
          <p:nvPr>
            <p:ph type="body" idx="1"/>
          </p:nvPr>
        </p:nvSpPr>
        <p:spPr/>
        <p:txBody>
          <a:bodyPr/>
          <a:lstStyle/>
          <a:p>
            <a:endParaRPr lang="de-AT"/>
          </a:p>
        </p:txBody>
      </p:sp>
      <p:sp>
        <p:nvSpPr>
          <p:cNvPr id="4" name="Foliennummernplatzhalter 3">
            <a:extLst>
              <a:ext uri="{FF2B5EF4-FFF2-40B4-BE49-F238E27FC236}">
                <a16:creationId xmlns:a16="http://schemas.microsoft.com/office/drawing/2014/main" id="{203996FD-A81B-980D-69D8-D560C285452E}"/>
              </a:ext>
            </a:extLst>
          </p:cNvPr>
          <p:cNvSpPr>
            <a:spLocks noGrp="1"/>
          </p:cNvSpPr>
          <p:nvPr>
            <p:ph type="sldNum" sz="quarter" idx="10"/>
          </p:nvPr>
        </p:nvSpPr>
        <p:spPr/>
        <p:txBody>
          <a:bodyPr/>
          <a:lstStyle/>
          <a:p>
            <a:fld id="{219CC2FD-B32F-4992-A15B-F95E2E35C81B}" type="slidenum">
              <a:rPr lang="de-AT" smtClean="0"/>
              <a:pPr/>
              <a:t>9</a:t>
            </a:fld>
            <a:endParaRPr lang="de-AT" dirty="0"/>
          </a:p>
        </p:txBody>
      </p:sp>
    </p:spTree>
    <p:extLst>
      <p:ext uri="{BB962C8B-B14F-4D97-AF65-F5344CB8AC3E}">
        <p14:creationId xmlns:p14="http://schemas.microsoft.com/office/powerpoint/2010/main" val="3776007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5" name="Rechteck 14"/>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16" name="Grafik 15">
            <a:extLst>
              <a:ext uri="{FF2B5EF4-FFF2-40B4-BE49-F238E27FC236}">
                <a16:creationId xmlns:a16="http://schemas.microsoft.com/office/drawing/2014/main" id="{BCE2647B-5073-4CAC-9C5E-8009FCC05365}"/>
              </a:ext>
            </a:extLst>
          </p:cNvPr>
          <p:cNvPicPr>
            <a:picLocks noChangeAspect="1"/>
          </p:cNvPicPr>
          <p:nvPr userDrawn="1"/>
        </p:nvPicPr>
        <p:blipFill>
          <a:blip r:embed="rId3"/>
          <a:stretch>
            <a:fillRect/>
          </a:stretch>
        </p:blipFill>
        <p:spPr>
          <a:xfrm>
            <a:off x="6579375" y="1065910"/>
            <a:ext cx="1849165" cy="975600"/>
          </a:xfrm>
          <a:prstGeom prst="rect">
            <a:avLst/>
          </a:prstGeom>
        </p:spPr>
      </p:pic>
      <p:sp>
        <p:nvSpPr>
          <p:cNvPr id="2" name="Titel 1"/>
          <p:cNvSpPr>
            <a:spLocks noGrp="1"/>
          </p:cNvSpPr>
          <p:nvPr userDrawn="1">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3" name="Untertitel 2"/>
          <p:cNvSpPr>
            <a:spLocks noGrp="1"/>
          </p:cNvSpPr>
          <p:nvPr userDrawn="1">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baseline="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7" name="Grafik 16">
            <a:extLst>
              <a:ext uri="{FF2B5EF4-FFF2-40B4-BE49-F238E27FC236}">
                <a16:creationId xmlns:a16="http://schemas.microsoft.com/office/drawing/2014/main" id="{577A3717-F920-47F5-9A6A-43B4555D244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109668977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folie">
    <p:spTree>
      <p:nvGrpSpPr>
        <p:cNvPr id="1" name=""/>
        <p:cNvGrpSpPr/>
        <p:nvPr/>
      </p:nvGrpSpPr>
      <p:grpSpPr>
        <a:xfrm>
          <a:off x="0" y="0"/>
          <a:ext cx="0" cy="0"/>
          <a:chOff x="0" y="0"/>
          <a:chExt cx="0" cy="0"/>
        </a:xfrm>
      </p:grpSpPr>
      <p:grpSp>
        <p:nvGrpSpPr>
          <p:cNvPr id="21" name="Gruppieren 20"/>
          <p:cNvGrpSpPr/>
          <p:nvPr userDrawn="1"/>
        </p:nvGrpSpPr>
        <p:grpSpPr>
          <a:xfrm>
            <a:off x="287338" y="603319"/>
            <a:ext cx="8552850" cy="2037600"/>
            <a:chOff x="287338" y="603319"/>
            <a:chExt cx="8552850" cy="2037600"/>
          </a:xfrm>
        </p:grpSpPr>
        <p:sp>
          <p:nvSpPr>
            <p:cNvPr id="22" name="Rechteck 21"/>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3" name="Rechteck 22"/>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2" name="Datumsplatzhalter 1"/>
          <p:cNvSpPr>
            <a:spLocks noGrp="1"/>
          </p:cNvSpPr>
          <p:nvPr>
            <p:ph type="dt" sz="half" idx="13"/>
          </p:nvPr>
        </p:nvSpPr>
        <p:spPr/>
        <p:txBody>
          <a:bodyPr/>
          <a:lstStyle/>
          <a:p>
            <a:fld id="{EF16FBD4-A1A0-4C0D-8ECA-591A550A295A}" type="datetime1">
              <a:rPr lang="de-AT" smtClean="0"/>
              <a:t>04.05.2026</a:t>
            </a:fld>
            <a:endParaRPr lang="de-AT" dirty="0"/>
          </a:p>
        </p:txBody>
      </p:sp>
      <p:sp>
        <p:nvSpPr>
          <p:cNvPr id="3" name="Fußzeilenplatzhalter 2"/>
          <p:cNvSpPr>
            <a:spLocks noGrp="1"/>
          </p:cNvSpPr>
          <p:nvPr>
            <p:ph type="ftr" sz="quarter" idx="14"/>
          </p:nvPr>
        </p:nvSpPr>
        <p:spPr/>
        <p:txBody>
          <a:bodyPr/>
          <a:lstStyle/>
          <a:p>
            <a:r>
              <a:rPr lang="de-AT" dirty="0"/>
              <a:t>Fusszeile</a:t>
            </a:r>
          </a:p>
        </p:txBody>
      </p:sp>
      <p:sp>
        <p:nvSpPr>
          <p:cNvPr id="6" name="Foliennummernplatzhalter 5"/>
          <p:cNvSpPr>
            <a:spLocks noGrp="1"/>
          </p:cNvSpPr>
          <p:nvPr>
            <p:ph type="sldNum" sz="quarter" idx="15"/>
          </p:nvPr>
        </p:nvSpPr>
        <p:spPr/>
        <p:txBody>
          <a:bodyPr/>
          <a:lstStyle/>
          <a:p>
            <a:r>
              <a:rPr lang="de-AT" dirty="0"/>
              <a:t>SEITE </a:t>
            </a:r>
            <a:fld id="{BE3DC40E-DBBE-4E2D-9EEC-FBF0DA0E9179}" type="slidenum">
              <a:rPr lang="de-AT" smtClean="0"/>
              <a:pPr/>
              <a:t>‹#›</a:t>
            </a:fld>
            <a:endParaRPr lang="de-AT" dirty="0"/>
          </a:p>
        </p:txBody>
      </p:sp>
      <p:pic>
        <p:nvPicPr>
          <p:cNvPr id="15" name="Grafik 14">
            <a:extLst>
              <a:ext uri="{FF2B5EF4-FFF2-40B4-BE49-F238E27FC236}">
                <a16:creationId xmlns:a16="http://schemas.microsoft.com/office/drawing/2014/main" id="{181D7EAB-0BA7-4E01-91B2-EC9EF18DB6A6}"/>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7E0998BC-97DF-4E25-87DA-15ED5E16C4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extLst>
      <p:ext uri="{BB962C8B-B14F-4D97-AF65-F5344CB8AC3E}">
        <p14:creationId xmlns:p14="http://schemas.microsoft.com/office/powerpoint/2010/main" val="37729767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folie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302593"/>
            <a:ext cx="5436000" cy="516714"/>
          </a:xfrm>
          <a:prstGeom prst="rect">
            <a:avLst/>
          </a:prstGeom>
        </p:spPr>
        <p:txBody>
          <a:bodyPr tIns="0" anchor="b"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Einzeiligen Titel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4" name="Date Placeholder 3"/>
          <p:cNvSpPr>
            <a:spLocks noGrp="1"/>
          </p:cNvSpPr>
          <p:nvPr>
            <p:ph type="dt" sz="half" idx="12"/>
          </p:nvPr>
        </p:nvSpPr>
        <p:spPr/>
        <p:txBody>
          <a:bodyPr/>
          <a:lstStyle/>
          <a:p>
            <a:fld id="{EF16FBD4-A1A0-4C0D-8ECA-591A550A295A}" type="datetime1">
              <a:rPr lang="de-AT" smtClean="0"/>
              <a:t>04.05.2026</a:t>
            </a:fld>
            <a:endParaRPr lang="de-AT" dirty="0"/>
          </a:p>
        </p:txBody>
      </p:sp>
      <p:sp>
        <p:nvSpPr>
          <p:cNvPr id="5" name="Footer Placeholder 4"/>
          <p:cNvSpPr>
            <a:spLocks noGrp="1"/>
          </p:cNvSpPr>
          <p:nvPr>
            <p:ph type="ftr" sz="quarter" idx="13"/>
          </p:nvPr>
        </p:nvSpPr>
        <p:spPr/>
        <p:txBody>
          <a:bodyPr/>
          <a:lstStyle/>
          <a:p>
            <a:r>
              <a:rPr lang="de-AT" dirty="0"/>
              <a:t>Fusszeile</a:t>
            </a:r>
          </a:p>
        </p:txBody>
      </p:sp>
      <p:sp>
        <p:nvSpPr>
          <p:cNvPr id="6" name="Slide Number Placeholder 5"/>
          <p:cNvSpPr>
            <a:spLocks noGrp="1"/>
          </p:cNvSpPr>
          <p:nvPr>
            <p:ph type="sldNum" sz="quarter" idx="14"/>
          </p:nvPr>
        </p:nvSpPr>
        <p:spPr/>
        <p:txBody>
          <a:bodyPr/>
          <a:lstStyle/>
          <a:p>
            <a:r>
              <a:rPr lang="de-AT" dirty="0"/>
              <a:t>SEITE </a:t>
            </a:r>
            <a:fld id="{BE3DC40E-DBBE-4E2D-9EEC-FBF0DA0E9179}" type="slidenum">
              <a:rPr lang="de-AT" smtClean="0"/>
              <a:pPr/>
              <a:t>‹#›</a:t>
            </a:fld>
            <a:endParaRPr lang="de-AT" dirty="0"/>
          </a:p>
        </p:txBody>
      </p:sp>
      <p:pic>
        <p:nvPicPr>
          <p:cNvPr id="16" name="Grafik 15">
            <a:extLst>
              <a:ext uri="{FF2B5EF4-FFF2-40B4-BE49-F238E27FC236}">
                <a16:creationId xmlns:a16="http://schemas.microsoft.com/office/drawing/2014/main" id="{8CE3C7E9-F05D-4DB6-844F-097DC39A0AE4}"/>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0DCF4C52-7450-4216-AD35-23E4508F83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extLst>
      <p:ext uri="{BB962C8B-B14F-4D97-AF65-F5344CB8AC3E}">
        <p14:creationId xmlns:p14="http://schemas.microsoft.com/office/powerpoint/2010/main" val="41640946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468316" y="1344613"/>
            <a:ext cx="8210547" cy="4370387"/>
          </a:xfrm>
        </p:spPr>
        <p:txBody>
          <a:bodyPr/>
          <a:lstStyle>
            <a:lvl1pPr>
              <a:buNone/>
              <a:defRPr/>
            </a:lvl1pPr>
          </a:lstStyle>
          <a:p>
            <a:pPr lvl="0"/>
            <a:r>
              <a:rPr lang="de-AT" dirty="0"/>
              <a:t>Platzhalter für Objekte</a:t>
            </a:r>
          </a:p>
        </p:txBody>
      </p:sp>
      <p:sp>
        <p:nvSpPr>
          <p:cNvPr id="8" name="Rechteck 7"/>
          <p:cNvSpPr/>
          <p:nvPr userDrawn="1"/>
        </p:nvSpPr>
        <p:spPr bwMode="gray">
          <a:xfrm>
            <a:off x="0" y="1043522"/>
            <a:ext cx="9144000" cy="2520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sp>
        <p:nvSpPr>
          <p:cNvPr id="2" name="Titel 1"/>
          <p:cNvSpPr>
            <a:spLocks noGrp="1"/>
          </p:cNvSpPr>
          <p:nvPr>
            <p:ph type="title"/>
          </p:nvPr>
        </p:nvSpPr>
        <p:spPr/>
        <p:txBody>
          <a:bodyPr/>
          <a:lstStyle/>
          <a:p>
            <a:r>
              <a:rPr lang="de-DE"/>
              <a:t>Titelmasterformat durch Klicken bearbeiten</a:t>
            </a:r>
            <a:endParaRPr lang="de-AT" dirty="0"/>
          </a:p>
        </p:txBody>
      </p:sp>
      <p:pic>
        <p:nvPicPr>
          <p:cNvPr id="6" name="Grafik 5">
            <a:extLst>
              <a:ext uri="{FF2B5EF4-FFF2-40B4-BE49-F238E27FC236}">
                <a16:creationId xmlns:a16="http://schemas.microsoft.com/office/drawing/2014/main" id="{13B1CA4E-C398-49A1-9CD7-D9ACEA72DBE3}"/>
              </a:ext>
            </a:extLst>
          </p:cNvPr>
          <p:cNvPicPr>
            <a:picLocks noChangeAspect="1"/>
          </p:cNvPicPr>
          <p:nvPr userDrawn="1"/>
        </p:nvPicPr>
        <p:blipFill>
          <a:blip r:embed="rId2"/>
          <a:stretch>
            <a:fillRect/>
          </a:stretch>
        </p:blipFill>
        <p:spPr>
          <a:xfrm>
            <a:off x="7711621" y="288569"/>
            <a:ext cx="1170000" cy="617280"/>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defRPr sz="1600"/>
            </a:lvl1pPr>
            <a:lvl2pPr marL="541312" indent="-285750">
              <a:buClr>
                <a:schemeClr val="accent1"/>
              </a:buClr>
              <a:buFont typeface="Wingdings" charset="2"/>
              <a:buChar char="§"/>
              <a:defRPr sz="1500"/>
            </a:lvl2pPr>
            <a:lvl3pP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1"/>
              </a:buClr>
              <a:defRPr sz="1600"/>
            </a:lvl1pPr>
            <a:lvl2pPr marL="541312" indent="-285750">
              <a:buClr>
                <a:schemeClr val="accent1"/>
              </a:buClr>
              <a:buFont typeface="Wingdings" charset="2"/>
              <a:buChar char="§"/>
              <a:defRPr sz="1500"/>
            </a:lvl2pPr>
            <a:lvl3pP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5" name="Datumsplatzhalter 4"/>
          <p:cNvSpPr>
            <a:spLocks noGrp="1"/>
          </p:cNvSpPr>
          <p:nvPr>
            <p:ph type="dt" sz="half" idx="10"/>
          </p:nvPr>
        </p:nvSpPr>
        <p:spPr/>
        <p:txBody>
          <a:bodyPr/>
          <a:lstStyle/>
          <a:p>
            <a:fld id="{DC0C0548-BB61-4975-B080-1B6E0D52ECC3}" type="datetime1">
              <a:rPr lang="de-AT" smtClean="0"/>
              <a:t>04.05.2026</a:t>
            </a:fld>
            <a:endParaRPr lang="de-AT" dirty="0"/>
          </a:p>
        </p:txBody>
      </p:sp>
      <p:sp>
        <p:nvSpPr>
          <p:cNvPr id="9" name="Fußzeilenplatzhalter 8"/>
          <p:cNvSpPr>
            <a:spLocks noGrp="1"/>
          </p:cNvSpPr>
          <p:nvPr>
            <p:ph type="ftr" sz="quarter" idx="11"/>
          </p:nvPr>
        </p:nvSpPr>
        <p:spPr/>
        <p:txBody>
          <a:bodyPr/>
          <a:lstStyle/>
          <a:p>
            <a:r>
              <a:rPr lang="de-AT" dirty="0"/>
              <a:t>Fusszeile</a:t>
            </a:r>
          </a:p>
        </p:txBody>
      </p:sp>
      <p:sp>
        <p:nvSpPr>
          <p:cNvPr id="10" name="Foliennummernplatzhalter 9"/>
          <p:cNvSpPr>
            <a:spLocks noGrp="1"/>
          </p:cNvSpPr>
          <p:nvPr>
            <p:ph type="sldNum" sz="quarter" idx="12"/>
          </p:nvPr>
        </p:nvSpPr>
        <p:spPr/>
        <p:txBody>
          <a:bodyPr/>
          <a:lstStyle/>
          <a:p>
            <a:r>
              <a:rPr lang="de-AT" dirty="0"/>
              <a:t>SEITE </a:t>
            </a:r>
            <a:fld id="{BE3DC40E-DBBE-4E2D-9EEC-FBF0DA0E9179}" type="slidenum">
              <a:rPr lang="de-AT" smtClean="0"/>
              <a:t>‹#›</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8" name="Textplatzhalter 2"/>
          <p:cNvSpPr>
            <a:spLocks noGrp="1"/>
          </p:cNvSpPr>
          <p:nvPr>
            <p:ph type="body" idx="13" hasCustomPrompt="1"/>
          </p:nvPr>
        </p:nvSpPr>
        <p:spPr bwMode="gray">
          <a:xfrm>
            <a:off x="46831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
        <p:nvSpPr>
          <p:cNvPr id="5" name="Datumsplatzhalter 4"/>
          <p:cNvSpPr>
            <a:spLocks noGrp="1"/>
          </p:cNvSpPr>
          <p:nvPr>
            <p:ph type="dt" sz="half" idx="14"/>
          </p:nvPr>
        </p:nvSpPr>
        <p:spPr/>
        <p:txBody>
          <a:bodyPr/>
          <a:lstStyle/>
          <a:p>
            <a:fld id="{2208B580-4914-472C-873D-0ABC3D2F1944}" type="datetime1">
              <a:rPr lang="de-AT" smtClean="0"/>
              <a:t>04.05.2026</a:t>
            </a:fld>
            <a:endParaRPr lang="de-AT" dirty="0"/>
          </a:p>
        </p:txBody>
      </p:sp>
      <p:sp>
        <p:nvSpPr>
          <p:cNvPr id="11" name="Fußzeilenplatzhalter 10"/>
          <p:cNvSpPr>
            <a:spLocks noGrp="1"/>
          </p:cNvSpPr>
          <p:nvPr>
            <p:ph type="ftr" sz="quarter" idx="15"/>
          </p:nvPr>
        </p:nvSpPr>
        <p:spPr/>
        <p:txBody>
          <a:bodyPr/>
          <a:lstStyle/>
          <a:p>
            <a:r>
              <a:rPr lang="de-AT" dirty="0"/>
              <a:t>Fusszeile</a:t>
            </a:r>
          </a:p>
        </p:txBody>
      </p:sp>
      <p:sp>
        <p:nvSpPr>
          <p:cNvPr id="12" name="Foliennummernplatzhalter 11"/>
          <p:cNvSpPr>
            <a:spLocks noGrp="1"/>
          </p:cNvSpPr>
          <p:nvPr>
            <p:ph type="sldNum" sz="quarter" idx="16"/>
          </p:nvPr>
        </p:nvSpPr>
        <p:spPr/>
        <p:txBody>
          <a:bodyPr/>
          <a:lstStyle/>
          <a:p>
            <a:r>
              <a:rPr lang="de-AT" dirty="0"/>
              <a:t>SEITE </a:t>
            </a:r>
            <a:fld id="{BE3DC40E-DBBE-4E2D-9EEC-FBF0DA0E9179}" type="slidenum">
              <a:rPr lang="de-AT" smtClean="0"/>
              <a:t>‹#›</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
        <p:nvSpPr>
          <p:cNvPr id="14" name="Textplatzhalter 2"/>
          <p:cNvSpPr>
            <a:spLocks noGrp="1"/>
          </p:cNvSpPr>
          <p:nvPr>
            <p:ph type="body" idx="17" hasCustomPrompt="1"/>
          </p:nvPr>
        </p:nvSpPr>
        <p:spPr bwMode="gray">
          <a:xfrm>
            <a:off x="472789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p:nvSpPr>
        <p:spPr>
          <a:xfrm>
            <a:off x="467544" y="1964530"/>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de-AT" dirty="0"/>
          </a:p>
        </p:txBody>
      </p:sp>
      <p:pic>
        <p:nvPicPr>
          <p:cNvPr id="7" name="Grafik 6" descr="Logo-für-VK.png"/>
          <p:cNvPicPr>
            <a:picLocks noChangeAspect="1"/>
          </p:cNvPicPr>
          <p:nvPr/>
        </p:nvPicPr>
        <p:blipFill>
          <a:blip r:embed="rId2" cstate="print"/>
          <a:stretch>
            <a:fillRect/>
          </a:stretch>
        </p:blipFill>
        <p:spPr>
          <a:xfrm>
            <a:off x="611560" y="2127250"/>
            <a:ext cx="492443" cy="2252663"/>
          </a:xfrm>
          <a:prstGeom prst="rect">
            <a:avLst/>
          </a:prstGeom>
        </p:spPr>
      </p:pic>
      <p:sp>
        <p:nvSpPr>
          <p:cNvPr id="11" name="Textplatzhalter 10"/>
          <p:cNvSpPr>
            <a:spLocks noGrp="1"/>
          </p:cNvSpPr>
          <p:nvPr>
            <p:ph type="body" sz="quarter" idx="10" hasCustomPrompt="1"/>
          </p:nvPr>
        </p:nvSpPr>
        <p:spPr>
          <a:xfrm>
            <a:off x="1684020" y="2559843"/>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de-AT" sz="1000" b="0" i="0" u="none" strike="noStrike" kern="1200" cap="none" spc="0" normalizeH="0" baseline="0" noProof="0" dirty="0">
                <a:ln>
                  <a:noFill/>
                </a:ln>
                <a:solidFill>
                  <a:srgbClr val="000000"/>
                </a:solidFill>
                <a:effectLst/>
                <a:uLnTx/>
                <a:uFillTx/>
                <a:latin typeface="+mn-lt"/>
                <a:ea typeface="+mn-ea"/>
                <a:cs typeface="+mn-cs"/>
              </a:rPr>
              <a:t>Hier Adressdaten eingeben</a:t>
            </a:r>
          </a:p>
        </p:txBody>
      </p:sp>
      <p:sp>
        <p:nvSpPr>
          <p:cNvPr id="8" name="Datumsplatzhalter 7"/>
          <p:cNvSpPr>
            <a:spLocks noGrp="1"/>
          </p:cNvSpPr>
          <p:nvPr>
            <p:ph type="dt" sz="half" idx="11"/>
          </p:nvPr>
        </p:nvSpPr>
        <p:spPr/>
        <p:txBody>
          <a:bodyPr/>
          <a:lstStyle/>
          <a:p>
            <a:fld id="{460B22D8-19A8-4750-AD83-286C35A4BCEC}" type="datetime1">
              <a:rPr lang="de-AT" smtClean="0"/>
              <a:t>04.05.2026</a:t>
            </a:fld>
            <a:endParaRPr lang="de-AT" dirty="0"/>
          </a:p>
        </p:txBody>
      </p:sp>
      <p:sp>
        <p:nvSpPr>
          <p:cNvPr id="9" name="Fußzeilenplatzhalter 8"/>
          <p:cNvSpPr>
            <a:spLocks noGrp="1"/>
          </p:cNvSpPr>
          <p:nvPr>
            <p:ph type="ftr" sz="quarter" idx="12"/>
          </p:nvPr>
        </p:nvSpPr>
        <p:spPr/>
        <p:txBody>
          <a:bodyPr/>
          <a:lstStyle/>
          <a:p>
            <a:r>
              <a:rPr lang="de-AT" dirty="0"/>
              <a:t>Fusszeile</a:t>
            </a:r>
          </a:p>
        </p:txBody>
      </p:sp>
      <p:sp>
        <p:nvSpPr>
          <p:cNvPr id="10" name="Foliennummernplatzhalter 9"/>
          <p:cNvSpPr>
            <a:spLocks noGrp="1"/>
          </p:cNvSpPr>
          <p:nvPr>
            <p:ph type="sldNum" sz="quarter" idx="13"/>
          </p:nvPr>
        </p:nvSpPr>
        <p:spPr/>
        <p:txBody>
          <a:bodyPr/>
          <a:lstStyle/>
          <a:p>
            <a:r>
              <a:rPr lang="de-AT" dirty="0"/>
              <a:t>SEITE </a:t>
            </a:r>
            <a:fld id="{BE3DC40E-DBBE-4E2D-9EEC-FBF0DA0E9179}" type="slidenum">
              <a:rPr lang="de-AT" smtClean="0"/>
              <a:t>‹#›</a:t>
            </a:fld>
            <a:endParaRPr lang="de-AT"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56A3FCC5-1509-445E-BE36-5F597590EDBB}"/>
              </a:ext>
            </a:extLst>
          </p:cNvPr>
          <p:cNvGrpSpPr/>
          <p:nvPr userDrawn="1"/>
        </p:nvGrpSpPr>
        <p:grpSpPr>
          <a:xfrm>
            <a:off x="287338" y="603319"/>
            <a:ext cx="8552850" cy="1731679"/>
            <a:chOff x="287338" y="603319"/>
            <a:chExt cx="8552850" cy="1731679"/>
          </a:xfrm>
        </p:grpSpPr>
        <p:sp>
          <p:nvSpPr>
            <p:cNvPr id="13" name="Rechteck 12"/>
            <p:cNvSpPr/>
            <p:nvPr userDrawn="1"/>
          </p:nvSpPr>
          <p:spPr>
            <a:xfrm>
              <a:off x="6192000" y="603319"/>
              <a:ext cx="2648188" cy="1731679"/>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5" name="Rechteck 14"/>
            <p:cNvSpPr/>
            <p:nvPr userDrawn="1"/>
          </p:nvSpPr>
          <p:spPr bwMode="blackWhite">
            <a:xfrm>
              <a:off x="287338" y="603319"/>
              <a:ext cx="5904662" cy="1731679"/>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userDrawn="1">
            <p:ph type="ctrTitle" hasCustomPrompt="1"/>
          </p:nvPr>
        </p:nvSpPr>
        <p:spPr bwMode="black">
          <a:xfrm>
            <a:off x="605408" y="1296154"/>
            <a:ext cx="5466982"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userDrawn="1">
            <p:ph type="subTitle" idx="1" hasCustomPrompt="1"/>
          </p:nvPr>
        </p:nvSpPr>
        <p:spPr bwMode="black">
          <a:xfrm>
            <a:off x="605408" y="993080"/>
            <a:ext cx="5466982"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userDrawn="1">
            <p:ph type="body" sz="quarter" idx="11"/>
          </p:nvPr>
        </p:nvSpPr>
        <p:spPr bwMode="white">
          <a:xfrm>
            <a:off x="287338" y="2642906"/>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userDrawn="1">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21" name="Grafik 20">
            <a:extLst>
              <a:ext uri="{FF2B5EF4-FFF2-40B4-BE49-F238E27FC236}">
                <a16:creationId xmlns:a16="http://schemas.microsoft.com/office/drawing/2014/main" id="{2D5C1542-29B8-4AE1-B0C9-CD406CE5EF8B}"/>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59234A93-CFFB-4237-9659-D02118469D8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600"/>
            </a:lvl1pPr>
            <a:lvl2pPr>
              <a:defRPr sz="1500"/>
            </a:lvl2pPr>
            <a:lvl3pPr>
              <a:defRPr sz="1400"/>
            </a:lvl3pPr>
            <a:lvl4pPr>
              <a:defRPr sz="1200"/>
            </a:lvl4pPr>
            <a:lvl5pPr>
              <a:defRPr sz="1200"/>
            </a:lvl5pPr>
          </a:lstStyle>
          <a:p>
            <a:pPr lvl="0"/>
            <a:r>
              <a:rPr lang="de-AT" dirty="0"/>
              <a:t>Textmasterformat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 name="Datumsplatzhalter 3"/>
          <p:cNvSpPr>
            <a:spLocks noGrp="1"/>
          </p:cNvSpPr>
          <p:nvPr>
            <p:ph type="dt" sz="half" idx="10"/>
          </p:nvPr>
        </p:nvSpPr>
        <p:spPr/>
        <p:txBody>
          <a:bodyPr/>
          <a:lstStyle/>
          <a:p>
            <a:fld id="{BCE4B0F6-B814-432F-A5EF-779CD4E3E58E}" type="datetime1">
              <a:rPr lang="de-AT" smtClean="0"/>
              <a:t>04.05.2026</a:t>
            </a:fld>
            <a:endParaRPr lang="de-AT" dirty="0"/>
          </a:p>
        </p:txBody>
      </p:sp>
      <p:sp>
        <p:nvSpPr>
          <p:cNvPr id="8" name="Fußzeilenplatzhalter 7"/>
          <p:cNvSpPr>
            <a:spLocks noGrp="1"/>
          </p:cNvSpPr>
          <p:nvPr>
            <p:ph type="ftr" sz="quarter" idx="11"/>
          </p:nvPr>
        </p:nvSpPr>
        <p:spPr/>
        <p:txBody>
          <a:bodyPr/>
          <a:lstStyle/>
          <a:p>
            <a:r>
              <a:rPr lang="de-AT" dirty="0"/>
              <a:t>Fusszeile</a:t>
            </a:r>
          </a:p>
        </p:txBody>
      </p:sp>
      <p:sp>
        <p:nvSpPr>
          <p:cNvPr id="9" name="Foliennummernplatzhalter 8"/>
          <p:cNvSpPr>
            <a:spLocks noGrp="1"/>
          </p:cNvSpPr>
          <p:nvPr>
            <p:ph type="sldNum" sz="quarter" idx="12"/>
          </p:nvPr>
        </p:nvSpPr>
        <p:spPr/>
        <p:txBody>
          <a:bodyPr/>
          <a:lstStyle/>
          <a:p>
            <a:r>
              <a:rPr lang="de-AT" dirty="0"/>
              <a:t>SEITE </a:t>
            </a:r>
            <a:fld id="{BE3DC40E-DBBE-4E2D-9EEC-FBF0DA0E9179}" type="slidenum">
              <a:rPr lang="de-AT" smtClean="0"/>
              <a:t>‹#›</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pSp>
        <p:nvGrpSpPr>
          <p:cNvPr id="12" name="Gruppieren 11"/>
          <p:cNvGrpSpPr/>
          <p:nvPr userDrawn="1"/>
        </p:nvGrpSpPr>
        <p:grpSpPr>
          <a:xfrm>
            <a:off x="287338" y="603319"/>
            <a:ext cx="8552850" cy="2037600"/>
            <a:chOff x="287338" y="603319"/>
            <a:chExt cx="8552850" cy="2037600"/>
          </a:xfrm>
        </p:grpSpPr>
        <p:sp>
          <p:nvSpPr>
            <p:cNvPr id="16" name="Rechteck 15"/>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0"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5"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8" name="Grafik 17">
            <a:extLst>
              <a:ext uri="{FF2B5EF4-FFF2-40B4-BE49-F238E27FC236}">
                <a16:creationId xmlns:a16="http://schemas.microsoft.com/office/drawing/2014/main" id="{0B662EC1-7F7E-4F35-9E96-6A1231005353}"/>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7CB48493-A0F2-468C-986D-2A150B5DEF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val="154679611"/>
      </p:ext>
    </p:extLst>
  </p:cSld>
  <p:clrMapOvr>
    <a:masterClrMapping/>
  </p:clrMapOvr>
  <p:transition>
    <p:fade/>
  </p:transition>
  <p:extLst>
    <p:ext uri="{DCECCB84-F9BA-43D5-87BE-67443E8EF086}">
      <p15:sldGuideLst xmlns:p15="http://schemas.microsoft.com/office/powerpoint/2012/main">
        <p15:guide id="1" pos="413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6" name="Grafik 15">
            <a:extLst>
              <a:ext uri="{FF2B5EF4-FFF2-40B4-BE49-F238E27FC236}">
                <a16:creationId xmlns:a16="http://schemas.microsoft.com/office/drawing/2014/main" id="{68921D79-517C-4187-882B-8B1EFDBF5E9B}"/>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003EC835-F8EC-46FF-A7D8-2C72534AF7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val="19192680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uppieren 18"/>
          <p:cNvGrpSpPr/>
          <p:nvPr userDrawn="1"/>
        </p:nvGrpSpPr>
        <p:grpSpPr>
          <a:xfrm>
            <a:off x="287338" y="603319"/>
            <a:ext cx="8552850" cy="2037600"/>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6"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7"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2" name="Grafik 11">
            <a:extLst>
              <a:ext uri="{FF2B5EF4-FFF2-40B4-BE49-F238E27FC236}">
                <a16:creationId xmlns:a16="http://schemas.microsoft.com/office/drawing/2014/main" id="{FF116690-1CA5-4CDF-B922-0BB3C7E0606A}"/>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E92C9326-2A46-4857-9E76-0DB2F283D62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val="30420781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Bild 2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A475DBF-FF8A-499C-9A9D-A1690ED33618}"/>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D71C56E8-CA3B-4481-B593-3FAEA5B8938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val="14416668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uppieren 15"/>
          <p:cNvGrpSpPr/>
          <p:nvPr userDrawn="1"/>
        </p:nvGrpSpPr>
        <p:grpSpPr>
          <a:xfrm>
            <a:off x="287338" y="603319"/>
            <a:ext cx="8552850" cy="2037600"/>
            <a:chOff x="287338" y="603319"/>
            <a:chExt cx="8552850" cy="2037600"/>
          </a:xfrm>
        </p:grpSpPr>
        <p:sp>
          <p:nvSpPr>
            <p:cNvPr id="17" name="Rechteck 16"/>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8" name="Rechteck 17"/>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2"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3"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5" name="Grafik 14">
            <a:extLst>
              <a:ext uri="{FF2B5EF4-FFF2-40B4-BE49-F238E27FC236}">
                <a16:creationId xmlns:a16="http://schemas.microsoft.com/office/drawing/2014/main" id="{56068296-11E8-4929-AA24-078FC628B7BD}"/>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B6EC7758-8011-47AD-A756-F263091D5B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41883163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Bild 3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B897B33-8355-44AC-8129-26BF5973F302}"/>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E00495DC-0F57-4304-BBFD-BB5FA5288F7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383958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3A7D816-8143-4089-A674-7FBE2F1D70EC}"/>
              </a:ext>
            </a:extLst>
          </p:cNvPr>
          <p:cNvPicPr>
            <a:picLocks noChangeAspect="1"/>
          </p:cNvPicPr>
          <p:nvPr userDrawn="1"/>
        </p:nvPicPr>
        <p:blipFill>
          <a:blip r:embed="rId17"/>
          <a:stretch>
            <a:fillRect/>
          </a:stretch>
        </p:blipFill>
        <p:spPr>
          <a:xfrm>
            <a:off x="7711621" y="288569"/>
            <a:ext cx="1170000" cy="617280"/>
          </a:xfrm>
          <a:prstGeom prst="rect">
            <a:avLst/>
          </a:prstGeom>
        </p:spPr>
      </p:pic>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de-AT" dirty="0"/>
              <a:t>Textmasterformate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5" name="Fußzeilenplatzhalter 4"/>
          <p:cNvSpPr>
            <a:spLocks noGrp="1"/>
          </p:cNvSpPr>
          <p:nvPr userDrawn="1">
            <p:ph type="ftr" sz="quarter" idx="3"/>
          </p:nvPr>
        </p:nvSpPr>
        <p:spPr>
          <a:xfrm>
            <a:off x="1354561" y="5412059"/>
            <a:ext cx="3217443" cy="258085"/>
          </a:xfrm>
          <a:prstGeom prst="rect">
            <a:avLst/>
          </a:prstGeom>
        </p:spPr>
        <p:txBody>
          <a:bodyPr vert="horz" lIns="91431" tIns="45715" rIns="91431" bIns="45715" rtlCol="0" anchor="ctr"/>
          <a:lstStyle>
            <a:lvl1pPr algn="l">
              <a:defRPr sz="800" cap="all" baseline="0">
                <a:solidFill>
                  <a:schemeClr val="tx1">
                    <a:tint val="75000"/>
                  </a:schemeClr>
                </a:solidFill>
              </a:defRPr>
            </a:lvl1pPr>
          </a:lstStyle>
          <a:p>
            <a:r>
              <a:rPr lang="de-AT" dirty="0"/>
              <a:t>Fusszeile</a:t>
            </a:r>
          </a:p>
        </p:txBody>
      </p:sp>
      <p:sp>
        <p:nvSpPr>
          <p:cNvPr id="6" name="Foliennummernplatzhalter 5"/>
          <p:cNvSpPr>
            <a:spLocks noGrp="1"/>
          </p:cNvSpPr>
          <p:nvPr userDrawn="1">
            <p:ph type="sldNum" sz="quarter" idx="4"/>
          </p:nvPr>
        </p:nvSpPr>
        <p:spPr>
          <a:xfrm>
            <a:off x="462407" y="5412059"/>
            <a:ext cx="892150" cy="258085"/>
          </a:xfrm>
          <a:prstGeom prst="rect">
            <a:avLst/>
          </a:prstGeom>
        </p:spPr>
        <p:txBody>
          <a:bodyPr vert="horz" lIns="0" tIns="45715" rIns="0" bIns="45715" rtlCol="0" anchor="ctr"/>
          <a:lstStyle>
            <a:lvl1pPr algn="l">
              <a:defRPr sz="800" cap="all" baseline="0">
                <a:solidFill>
                  <a:schemeClr val="tx1">
                    <a:tint val="75000"/>
                  </a:schemeClr>
                </a:solidFill>
              </a:defRPr>
            </a:lvl1pPr>
          </a:lstStyle>
          <a:p>
            <a:r>
              <a:rPr lang="de-AT" dirty="0"/>
              <a:t>SEITE </a:t>
            </a:r>
            <a:fld id="{BE3DC40E-DBBE-4E2D-9EEC-FBF0DA0E9179}" type="slidenum">
              <a:rPr lang="de-AT" smtClean="0"/>
              <a:pPr/>
              <a:t>‹#›</a:t>
            </a:fld>
            <a:endParaRPr lang="de-AT" dirty="0"/>
          </a:p>
        </p:txBody>
      </p:sp>
      <p:sp>
        <p:nvSpPr>
          <p:cNvPr id="7" name="Datumsplatzhalter 6"/>
          <p:cNvSpPr>
            <a:spLocks noGrp="1"/>
          </p:cNvSpPr>
          <p:nvPr userDrawn="1">
            <p:ph type="dt" sz="half" idx="2"/>
          </p:nvPr>
        </p:nvSpPr>
        <p:spPr>
          <a:xfrm>
            <a:off x="5745181" y="5412059"/>
            <a:ext cx="987407" cy="258085"/>
          </a:xfrm>
          <a:prstGeom prst="rect">
            <a:avLst/>
          </a:prstGeom>
        </p:spPr>
        <p:txBody>
          <a:bodyPr vert="horz" lIns="0" tIns="45715" rIns="0" bIns="45715" rtlCol="0" anchor="ctr"/>
          <a:lstStyle>
            <a:lvl1pPr algn="r">
              <a:defRPr lang="de-DE" sz="800" kern="1200" cap="all" baseline="0" smtClean="0">
                <a:solidFill>
                  <a:schemeClr val="tx1">
                    <a:tint val="75000"/>
                  </a:schemeClr>
                </a:solidFill>
                <a:latin typeface="+mn-lt"/>
                <a:ea typeface="+mn-ea"/>
                <a:cs typeface="+mn-cs"/>
              </a:defRPr>
            </a:lvl1pPr>
          </a:lstStyle>
          <a:p>
            <a:fld id="{EF16FBD4-A1A0-4C0D-8ECA-591A550A295A}" type="datetime1">
              <a:rPr lang="de-AT" smtClean="0"/>
              <a:pPr/>
              <a:t>04.05.2026</a:t>
            </a:fld>
            <a:endParaRPr lang="de-AT" dirty="0"/>
          </a:p>
        </p:txBody>
      </p:sp>
      <p:sp>
        <p:nvSpPr>
          <p:cNvPr id="18" name="Rechteck 17"/>
          <p:cNvSpPr/>
          <p:nvPr userDrawn="1"/>
        </p:nvSpPr>
        <p:spPr bwMode="gray">
          <a:xfrm>
            <a:off x="0" y="1043522"/>
            <a:ext cx="9144000" cy="2520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de-AT" dirty="0"/>
              <a:t>Titelmasterformat durch </a:t>
            </a:r>
            <a:br>
              <a:rPr lang="de-AT" dirty="0"/>
            </a:br>
            <a:r>
              <a:rPr lang="de-AT" dirty="0"/>
              <a:t>Klicken bearbeiten</a:t>
            </a:r>
          </a:p>
        </p:txBody>
      </p:sp>
      <p:pic>
        <p:nvPicPr>
          <p:cNvPr id="12" name="Grafik 11">
            <a:extLst>
              <a:ext uri="{FF2B5EF4-FFF2-40B4-BE49-F238E27FC236}">
                <a16:creationId xmlns:a16="http://schemas.microsoft.com/office/drawing/2014/main" id="{229F41FE-2827-48CB-9F30-E0C59775241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5" r:id="rId4"/>
    <p:sldLayoutId id="2147483676" r:id="rId5"/>
    <p:sldLayoutId id="2147483686" r:id="rId6"/>
    <p:sldLayoutId id="2147483687" r:id="rId7"/>
    <p:sldLayoutId id="2147483681" r:id="rId8"/>
    <p:sldLayoutId id="2147483682" r:id="rId9"/>
    <p:sldLayoutId id="2147483688" r:id="rId10"/>
    <p:sldLayoutId id="2147483691" r:id="rId11"/>
    <p:sldLayoutId id="2147483664" r:id="rId12"/>
    <p:sldLayoutId id="2147483667" r:id="rId13"/>
    <p:sldLayoutId id="2147483668" r:id="rId14"/>
    <p:sldLayoutId id="2147483670" r:id="rId15"/>
  </p:sldLayoutIdLst>
  <p:transition>
    <p:fade/>
  </p:transition>
  <p:hf hdr="0" dt="0"/>
  <p:txStyles>
    <p:title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p:titleStyle>
    <p:body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sbwliamc@wu.ac.at"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hyperlink" Target="http://www.wu.ac.at/account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07870" y="1136773"/>
            <a:ext cx="5436000" cy="1026000"/>
          </a:xfrm>
        </p:spPr>
        <p:txBody>
          <a:bodyPr/>
          <a:lstStyle/>
          <a:p>
            <a:r>
              <a:rPr lang="de-DE" dirty="0" err="1"/>
              <a:t>Presentation</a:t>
            </a:r>
            <a:r>
              <a:rPr lang="de-DE" dirty="0"/>
              <a:t> </a:t>
            </a:r>
            <a:r>
              <a:rPr lang="de-DE" dirty="0" err="1"/>
              <a:t>of</a:t>
            </a:r>
            <a:r>
              <a:rPr lang="de-DE" dirty="0"/>
              <a:t> SBWL </a:t>
            </a:r>
            <a:br>
              <a:rPr lang="de-DE" dirty="0"/>
            </a:br>
            <a:r>
              <a:rPr lang="de-DE" dirty="0"/>
              <a:t>International Accounting &amp; Controlling</a:t>
            </a:r>
            <a:endParaRPr lang="de-AT" dirty="0"/>
          </a:p>
        </p:txBody>
      </p:sp>
      <p:sp>
        <p:nvSpPr>
          <p:cNvPr id="7" name="Textplatzhalter 6"/>
          <p:cNvSpPr>
            <a:spLocks noGrp="1"/>
          </p:cNvSpPr>
          <p:nvPr>
            <p:ph type="body" sz="quarter" idx="11"/>
          </p:nvPr>
        </p:nvSpPr>
        <p:spPr>
          <a:xfrm>
            <a:off x="287338" y="2941638"/>
            <a:ext cx="4284662" cy="620885"/>
          </a:xfrm>
        </p:spPr>
        <p:txBody>
          <a:bodyPr/>
          <a:lstStyle/>
          <a:p>
            <a:r>
              <a:rPr lang="de-DE" dirty="0"/>
              <a:t>Univ.-Prof. Dr. Zoltán Novotny-Farkas</a:t>
            </a:r>
            <a:endParaRPr lang="de-AT" dirty="0"/>
          </a:p>
        </p:txBody>
      </p:sp>
    </p:spTree>
    <p:extLst>
      <p:ext uri="{BB962C8B-B14F-4D97-AF65-F5344CB8AC3E}">
        <p14:creationId xmlns:p14="http://schemas.microsoft.com/office/powerpoint/2010/main" val="19872310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2408" y="139700"/>
            <a:ext cx="7082288" cy="903822"/>
          </a:xfrm>
        </p:spPr>
        <p:txBody>
          <a:bodyPr/>
          <a:lstStyle/>
          <a:p>
            <a:r>
              <a:rPr lang="de-AT" dirty="0"/>
              <a:t>Registration </a:t>
            </a:r>
            <a:r>
              <a:rPr lang="de-AT" dirty="0" err="1"/>
              <a:t>periods</a:t>
            </a:r>
            <a:r>
              <a:rPr lang="de-AT" dirty="0"/>
              <a:t> in </a:t>
            </a:r>
            <a:r>
              <a:rPr lang="de-AT" dirty="0" err="1"/>
              <a:t>winter</a:t>
            </a:r>
            <a:r>
              <a:rPr lang="de-AT" dirty="0"/>
              <a:t> </a:t>
            </a:r>
            <a:r>
              <a:rPr lang="de-AT" dirty="0" err="1"/>
              <a:t>term</a:t>
            </a:r>
            <a:r>
              <a:rPr lang="de-AT" dirty="0"/>
              <a:t> 2026/27</a:t>
            </a:r>
          </a:p>
        </p:txBody>
      </p:sp>
      <p:sp>
        <p:nvSpPr>
          <p:cNvPr id="3" name="Inhaltsplatzhalter 2"/>
          <p:cNvSpPr>
            <a:spLocks noGrp="1"/>
          </p:cNvSpPr>
          <p:nvPr>
            <p:ph idx="1"/>
          </p:nvPr>
        </p:nvSpPr>
        <p:spPr/>
        <p:txBody>
          <a:bodyPr>
            <a:normAutofit/>
          </a:bodyPr>
          <a:lstStyle/>
          <a:p>
            <a:pPr>
              <a:spcAft>
                <a:spcPts val="1200"/>
              </a:spcAft>
            </a:pPr>
            <a:r>
              <a:rPr lang="de-AT" dirty="0"/>
              <a:t>Registration </a:t>
            </a:r>
            <a:r>
              <a:rPr lang="de-AT" dirty="0" err="1"/>
              <a:t>for</a:t>
            </a:r>
            <a:r>
              <a:rPr lang="de-AT" dirty="0"/>
              <a:t> </a:t>
            </a:r>
            <a:r>
              <a:rPr lang="de-AT" dirty="0" err="1"/>
              <a:t>the</a:t>
            </a:r>
            <a:r>
              <a:rPr lang="de-AT" dirty="0"/>
              <a:t> </a:t>
            </a:r>
            <a:r>
              <a:rPr lang="de-AT" dirty="0" err="1"/>
              <a:t>selection</a:t>
            </a:r>
            <a:r>
              <a:rPr lang="de-AT" dirty="0"/>
              <a:t> </a:t>
            </a:r>
            <a:r>
              <a:rPr lang="de-AT" dirty="0" err="1"/>
              <a:t>process</a:t>
            </a:r>
            <a:r>
              <a:rPr lang="de-AT" dirty="0"/>
              <a:t> via LPIS: Access </a:t>
            </a:r>
            <a:r>
              <a:rPr lang="en-GB" dirty="0"/>
              <a:t>to</a:t>
            </a:r>
            <a:r>
              <a:rPr lang="de-AT" dirty="0"/>
              <a:t> </a:t>
            </a:r>
            <a:r>
              <a:rPr lang="de-AT" dirty="0" err="1"/>
              <a:t>Specialization</a:t>
            </a:r>
            <a:r>
              <a:rPr lang="de-AT" dirty="0"/>
              <a:t> in Business Administration: International Accounting and Controlling </a:t>
            </a:r>
          </a:p>
          <a:p>
            <a:pPr>
              <a:spcAft>
                <a:spcPts val="1200"/>
              </a:spcAft>
            </a:pPr>
            <a:r>
              <a:rPr lang="de-AT" dirty="0"/>
              <a:t>Registration </a:t>
            </a:r>
            <a:r>
              <a:rPr lang="de-AT" dirty="0" err="1"/>
              <a:t>period</a:t>
            </a:r>
            <a:r>
              <a:rPr lang="de-AT" dirty="0"/>
              <a:t> </a:t>
            </a:r>
            <a:r>
              <a:rPr lang="de-AT" dirty="0" err="1"/>
              <a:t>for</a:t>
            </a:r>
            <a:r>
              <a:rPr lang="de-AT" dirty="0"/>
              <a:t> </a:t>
            </a:r>
            <a:r>
              <a:rPr lang="de-AT" dirty="0" err="1"/>
              <a:t>the</a:t>
            </a:r>
            <a:r>
              <a:rPr lang="de-AT" dirty="0"/>
              <a:t> </a:t>
            </a:r>
            <a:r>
              <a:rPr lang="de-AT" dirty="0" err="1"/>
              <a:t>admission</a:t>
            </a:r>
            <a:r>
              <a:rPr lang="de-AT" dirty="0"/>
              <a:t> </a:t>
            </a:r>
            <a:r>
              <a:rPr lang="de-AT" dirty="0" err="1"/>
              <a:t>process</a:t>
            </a:r>
            <a:r>
              <a:rPr lang="de-AT" dirty="0"/>
              <a:t> </a:t>
            </a:r>
            <a:r>
              <a:rPr lang="de-AT" dirty="0" err="1"/>
              <a:t>into</a:t>
            </a:r>
            <a:r>
              <a:rPr lang="de-AT" dirty="0"/>
              <a:t> SBWL: </a:t>
            </a:r>
            <a:br>
              <a:rPr lang="de-AT" dirty="0"/>
            </a:br>
            <a:r>
              <a:rPr lang="de-AT" dirty="0"/>
              <a:t>27.08.2026 2:00 PM – 30.08.2026 (Course 0995)</a:t>
            </a:r>
          </a:p>
          <a:p>
            <a:pPr>
              <a:spcAft>
                <a:spcPts val="1200"/>
              </a:spcAft>
            </a:pPr>
            <a:r>
              <a:rPr lang="de-AT" dirty="0"/>
              <a:t>Registration </a:t>
            </a:r>
            <a:r>
              <a:rPr lang="de-AT" dirty="0" err="1"/>
              <a:t>for</a:t>
            </a:r>
            <a:r>
              <a:rPr lang="de-AT" dirty="0"/>
              <a:t> Course I via LPIS </a:t>
            </a:r>
            <a:r>
              <a:rPr lang="de-AT" dirty="0" err="1"/>
              <a:t>for</a:t>
            </a:r>
            <a:r>
              <a:rPr lang="de-AT" dirty="0"/>
              <a:t> all </a:t>
            </a:r>
            <a:r>
              <a:rPr lang="de-AT" dirty="0" err="1"/>
              <a:t>the</a:t>
            </a:r>
            <a:r>
              <a:rPr lang="de-AT" dirty="0"/>
              <a:t> registered </a:t>
            </a:r>
            <a:r>
              <a:rPr lang="de-AT" dirty="0" err="1"/>
              <a:t>students</a:t>
            </a:r>
            <a:r>
              <a:rPr lang="de-AT" dirty="0"/>
              <a:t>:</a:t>
            </a:r>
            <a:br>
              <a:rPr lang="de-AT" dirty="0"/>
            </a:br>
            <a:r>
              <a:rPr lang="de-AT" sz="1600" dirty="0"/>
              <a:t>17.09.2026 2:00 PM – 20.09.2026 (Course 0623 and 2367)</a:t>
            </a:r>
          </a:p>
          <a:p>
            <a:pPr>
              <a:spcAft>
                <a:spcPts val="1200"/>
              </a:spcAft>
            </a:pPr>
            <a:r>
              <a:rPr lang="de-AT" dirty="0"/>
              <a:t>The </a:t>
            </a:r>
            <a:r>
              <a:rPr lang="de-AT" dirty="0" err="1"/>
              <a:t>decision</a:t>
            </a:r>
            <a:r>
              <a:rPr lang="de-AT" dirty="0"/>
              <a:t> </a:t>
            </a:r>
            <a:r>
              <a:rPr lang="de-AT" dirty="0" err="1"/>
              <a:t>about</a:t>
            </a:r>
            <a:r>
              <a:rPr lang="de-AT" dirty="0"/>
              <a:t> </a:t>
            </a:r>
            <a:r>
              <a:rPr lang="de-AT" dirty="0" err="1"/>
              <a:t>admission</a:t>
            </a:r>
            <a:r>
              <a:rPr lang="de-AT" dirty="0"/>
              <a:t> </a:t>
            </a:r>
            <a:r>
              <a:rPr lang="de-AT" dirty="0" err="1"/>
              <a:t>is</a:t>
            </a:r>
            <a:r>
              <a:rPr lang="de-AT" dirty="0"/>
              <a:t> </a:t>
            </a:r>
            <a:r>
              <a:rPr lang="de-AT" dirty="0" err="1"/>
              <a:t>only</a:t>
            </a:r>
            <a:r>
              <a:rPr lang="de-AT" dirty="0"/>
              <a:t> valid </a:t>
            </a:r>
            <a:r>
              <a:rPr lang="de-AT" dirty="0" err="1"/>
              <a:t>for</a:t>
            </a:r>
            <a:r>
              <a:rPr lang="de-AT" dirty="0"/>
              <a:t> </a:t>
            </a:r>
            <a:r>
              <a:rPr lang="de-AT" dirty="0" err="1"/>
              <a:t>the</a:t>
            </a:r>
            <a:r>
              <a:rPr lang="de-AT" dirty="0"/>
              <a:t> </a:t>
            </a:r>
            <a:r>
              <a:rPr lang="de-AT" dirty="0" err="1"/>
              <a:t>coming</a:t>
            </a:r>
            <a:r>
              <a:rPr lang="de-AT" dirty="0"/>
              <a:t> </a:t>
            </a:r>
            <a:r>
              <a:rPr lang="de-AT" dirty="0" err="1"/>
              <a:t>term</a:t>
            </a:r>
            <a:r>
              <a:rPr lang="de-AT" dirty="0"/>
              <a:t>.</a:t>
            </a:r>
          </a:p>
        </p:txBody>
      </p:sp>
      <p:sp>
        <p:nvSpPr>
          <p:cNvPr id="4" name="Fußzeilenplatzhalter 3"/>
          <p:cNvSpPr>
            <a:spLocks noGrp="1"/>
          </p:cNvSpPr>
          <p:nvPr>
            <p:ph type="ftr" sz="quarter" idx="11"/>
          </p:nvPr>
        </p:nvSpPr>
        <p:spPr>
          <a:xfrm>
            <a:off x="1354561" y="5365873"/>
            <a:ext cx="4735343" cy="304271"/>
          </a:xfrm>
        </p:spPr>
        <p:txBody>
          <a:bodyPr/>
          <a:lstStyle/>
          <a:p>
            <a:r>
              <a:rPr lang="de-AT" dirty="0"/>
              <a:t>SBWL International Accounting &amp; Controlling (Novotny-Farkas)</a:t>
            </a:r>
          </a:p>
        </p:txBody>
      </p:sp>
      <p:sp>
        <p:nvSpPr>
          <p:cNvPr id="5" name="Foliennummernplatzhalter 4"/>
          <p:cNvSpPr>
            <a:spLocks noGrp="1"/>
          </p:cNvSpPr>
          <p:nvPr>
            <p:ph type="sldNum" sz="quarter" idx="12"/>
          </p:nvPr>
        </p:nvSpPr>
        <p:spPr/>
        <p:txBody>
          <a:bodyPr/>
          <a:lstStyle/>
          <a:p>
            <a:r>
              <a:rPr lang="de-AT" dirty="0"/>
              <a:t>Page 8</a:t>
            </a:r>
          </a:p>
        </p:txBody>
      </p:sp>
    </p:spTree>
    <p:extLst>
      <p:ext uri="{BB962C8B-B14F-4D97-AF65-F5344CB8AC3E}">
        <p14:creationId xmlns:p14="http://schemas.microsoft.com/office/powerpoint/2010/main" val="100752156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Admission </a:t>
            </a:r>
            <a:r>
              <a:rPr lang="de-AT" dirty="0" err="1"/>
              <a:t>to</a:t>
            </a:r>
            <a:r>
              <a:rPr lang="de-AT" dirty="0"/>
              <a:t> </a:t>
            </a:r>
            <a:r>
              <a:rPr lang="de-AT" dirty="0" err="1"/>
              <a:t>the</a:t>
            </a:r>
            <a:r>
              <a:rPr lang="de-AT" dirty="0"/>
              <a:t> SBWL</a:t>
            </a:r>
          </a:p>
        </p:txBody>
      </p:sp>
      <p:sp>
        <p:nvSpPr>
          <p:cNvPr id="4" name="Inhaltsplatzhalter 3"/>
          <p:cNvSpPr>
            <a:spLocks noGrp="1"/>
          </p:cNvSpPr>
          <p:nvPr>
            <p:ph idx="1"/>
          </p:nvPr>
        </p:nvSpPr>
        <p:spPr>
          <a:xfrm>
            <a:off x="462407" y="1349028"/>
            <a:ext cx="7973255" cy="3795253"/>
          </a:xfrm>
        </p:spPr>
        <p:txBody>
          <a:bodyPr>
            <a:noAutofit/>
          </a:bodyPr>
          <a:lstStyle/>
          <a:p>
            <a:r>
              <a:rPr lang="de-DE" dirty="0"/>
              <a:t>Admission in </a:t>
            </a:r>
            <a:r>
              <a:rPr lang="de-DE" dirty="0" err="1"/>
              <a:t>the</a:t>
            </a:r>
            <a:r>
              <a:rPr lang="de-DE" dirty="0"/>
              <a:t> </a:t>
            </a:r>
            <a:r>
              <a:rPr lang="de-DE" dirty="0" err="1"/>
              <a:t>upcoming</a:t>
            </a:r>
            <a:r>
              <a:rPr lang="de-DE" dirty="0"/>
              <a:t> </a:t>
            </a:r>
            <a:r>
              <a:rPr lang="de-DE" dirty="0" err="1"/>
              <a:t>winter</a:t>
            </a:r>
            <a:r>
              <a:rPr lang="de-DE" dirty="0"/>
              <a:t> </a:t>
            </a:r>
            <a:r>
              <a:rPr lang="de-DE" dirty="0" err="1"/>
              <a:t>term</a:t>
            </a:r>
            <a:r>
              <a:rPr lang="de-DE"/>
              <a:t>: 120 </a:t>
            </a:r>
            <a:r>
              <a:rPr lang="de-DE" dirty="0" err="1"/>
              <a:t>students</a:t>
            </a:r>
            <a:endParaRPr lang="de-DE" dirty="0">
              <a:solidFill>
                <a:schemeClr val="bg1">
                  <a:lumMod val="75000"/>
                </a:schemeClr>
              </a:solidFill>
            </a:endParaRPr>
          </a:p>
          <a:p>
            <a:r>
              <a:rPr lang="en-GB" dirty="0"/>
              <a:t>If the number of interested students exceeds the available capacity in a given semester, the </a:t>
            </a:r>
            <a:r>
              <a:rPr lang="en-GB" b="1" dirty="0"/>
              <a:t>students will be ranked by their grade from “</a:t>
            </a:r>
            <a:r>
              <a:rPr lang="en-US" b="1" dirty="0"/>
              <a:t>Annual Financial Statements and Financial Reporting“ (JUP – </a:t>
            </a:r>
            <a:r>
              <a:rPr lang="en-GB" b="1" dirty="0"/>
              <a:t>WISO/WIRE 2023) </a:t>
            </a:r>
            <a:r>
              <a:rPr lang="en-GB" dirty="0"/>
              <a:t>or </a:t>
            </a:r>
            <a:r>
              <a:rPr lang="en-GB" b="1" dirty="0"/>
              <a:t>by their average grade from “AMC I” and “AMC II”</a:t>
            </a:r>
            <a:r>
              <a:rPr lang="en-GB" dirty="0"/>
              <a:t> </a:t>
            </a:r>
            <a:r>
              <a:rPr lang="en-GB" b="1" dirty="0"/>
              <a:t>(WISO 2019 &amp; WIRE 2019) </a:t>
            </a:r>
            <a:r>
              <a:rPr lang="en-GB" dirty="0"/>
              <a:t>and their admission will be based on their rankings.</a:t>
            </a:r>
          </a:p>
          <a:p>
            <a:endParaRPr lang="en-GB" sz="300" dirty="0"/>
          </a:p>
          <a:p>
            <a:r>
              <a:rPr lang="en-GB" dirty="0"/>
              <a:t>BBE students ranked by their grade from the course </a:t>
            </a:r>
            <a:r>
              <a:rPr lang="en-GB" b="1" dirty="0"/>
              <a:t>Financial Reporting &amp; Analysis. </a:t>
            </a:r>
            <a:r>
              <a:rPr lang="en-GB" dirty="0"/>
              <a:t>Their admission will be based on their rankings.</a:t>
            </a:r>
          </a:p>
          <a:p>
            <a:endParaRPr lang="de-DE" sz="300" dirty="0"/>
          </a:p>
          <a:p>
            <a:r>
              <a:rPr lang="en-GB" dirty="0"/>
              <a:t>The </a:t>
            </a:r>
            <a:r>
              <a:rPr lang="en-GB" b="1" dirty="0"/>
              <a:t>admission process takes place prior to the beginning of the semester</a:t>
            </a:r>
            <a:r>
              <a:rPr lang="en-GB" dirty="0"/>
              <a:t>, so that all interested students are informed about their admission to the SBWL on time and at the latest before the start of the courses.</a:t>
            </a:r>
            <a:endParaRPr lang="de-AT" b="1" dirty="0"/>
          </a:p>
        </p:txBody>
      </p:sp>
      <p:sp>
        <p:nvSpPr>
          <p:cNvPr id="7" name="Fußzeilenplatzhalter 6"/>
          <p:cNvSpPr>
            <a:spLocks noGrp="1"/>
          </p:cNvSpPr>
          <p:nvPr>
            <p:ph type="ftr" sz="quarter" idx="11"/>
          </p:nvPr>
        </p:nvSpPr>
        <p:spPr>
          <a:xfrm>
            <a:off x="1354561" y="5449788"/>
            <a:ext cx="5737719" cy="304271"/>
          </a:xfrm>
        </p:spPr>
        <p:txBody>
          <a:bodyPr/>
          <a:lstStyle/>
          <a:p>
            <a:r>
              <a:rPr lang="de-AT" dirty="0"/>
              <a:t>SBWL International Accounting &amp; Controlling (Novotny-Farkas)</a:t>
            </a:r>
          </a:p>
          <a:p>
            <a:endParaRPr lang="de-AT" dirty="0"/>
          </a:p>
        </p:txBody>
      </p:sp>
      <p:sp>
        <p:nvSpPr>
          <p:cNvPr id="5" name="Foliennummernplatzhalter 4"/>
          <p:cNvSpPr>
            <a:spLocks noGrp="1"/>
          </p:cNvSpPr>
          <p:nvPr>
            <p:ph type="sldNum" sz="quarter" idx="12"/>
          </p:nvPr>
        </p:nvSpPr>
        <p:spPr/>
        <p:txBody>
          <a:bodyPr/>
          <a:lstStyle/>
          <a:p>
            <a:r>
              <a:rPr lang="de-AT" dirty="0"/>
              <a:t>Page 7</a:t>
            </a:r>
          </a:p>
        </p:txBody>
      </p:sp>
    </p:spTree>
    <p:extLst>
      <p:ext uri="{BB962C8B-B14F-4D97-AF65-F5344CB8AC3E}">
        <p14:creationId xmlns:p14="http://schemas.microsoft.com/office/powerpoint/2010/main" val="204847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3"/>
          <p:cNvSpPr txBox="1">
            <a:spLocks noGrp="1"/>
          </p:cNvSpPr>
          <p:nvPr>
            <p:ph type="body" sz="quarter" idx="10"/>
          </p:nvPr>
        </p:nvSpPr>
        <p:spPr>
          <a:xfrm>
            <a:off x="1354557" y="2559843"/>
            <a:ext cx="3387711" cy="1811291"/>
          </a:xfrm>
        </p:spPr>
        <p:txBody>
          <a:bodyPr>
            <a:normAutofit/>
          </a:bodyPr>
          <a:lstStyle/>
          <a:p>
            <a:pPr lvl="0"/>
            <a:r>
              <a:rPr lang="de-AT" b="1" noProof="0" dirty="0"/>
              <a:t>INSTITUTE OF ACCOUNTING &amp; AUDITING</a:t>
            </a:r>
          </a:p>
          <a:p>
            <a:pPr lvl="0">
              <a:buClr>
                <a:schemeClr val="accent3"/>
              </a:buClr>
              <a:defRPr/>
            </a:pPr>
            <a:endParaRPr lang="de-AT" dirty="0"/>
          </a:p>
          <a:p>
            <a:pPr lvl="0">
              <a:buClr>
                <a:schemeClr val="accent3"/>
              </a:buClr>
              <a:defRPr/>
            </a:pPr>
            <a:r>
              <a:rPr lang="de-AT" dirty="0"/>
              <a:t>Welthandelsplatz 1, </a:t>
            </a:r>
            <a:r>
              <a:rPr lang="en-GB" dirty="0"/>
              <a:t>Building AD, 1</a:t>
            </a:r>
            <a:r>
              <a:rPr lang="en-GB" baseline="30000" dirty="0"/>
              <a:t>st</a:t>
            </a:r>
            <a:r>
              <a:rPr lang="en-GB" dirty="0"/>
              <a:t> floor,</a:t>
            </a:r>
          </a:p>
          <a:p>
            <a:pPr lvl="0">
              <a:buClr>
                <a:schemeClr val="accent3"/>
              </a:buClr>
              <a:defRPr/>
            </a:pPr>
            <a:r>
              <a:rPr lang="de-AT" dirty="0"/>
              <a:t>1020 Vienna</a:t>
            </a:r>
          </a:p>
          <a:p>
            <a:pPr lvl="0"/>
            <a:endParaRPr lang="de-AT" noProof="0" dirty="0"/>
          </a:p>
          <a:p>
            <a:pPr lvl="0"/>
            <a:endParaRPr lang="de-AT" noProof="0" dirty="0"/>
          </a:p>
          <a:p>
            <a:pPr lvl="0"/>
            <a:endParaRPr lang="de-AT" noProof="0" dirty="0"/>
          </a:p>
          <a:p>
            <a:pPr lvl="0"/>
            <a:r>
              <a:rPr lang="de-AT" noProof="0" dirty="0"/>
              <a:t>T </a:t>
            </a:r>
            <a:r>
              <a:rPr lang="en-US" dirty="0"/>
              <a:t>+43-1-31336/6570</a:t>
            </a:r>
          </a:p>
          <a:p>
            <a:pPr lvl="0"/>
            <a:r>
              <a:rPr lang="de-AT" noProof="0" dirty="0">
                <a:hlinkClick r:id="rId3"/>
              </a:rPr>
              <a:t>sbwliamc@wu.ac.at</a:t>
            </a:r>
            <a:endParaRPr lang="de-AT" noProof="0" dirty="0"/>
          </a:p>
          <a:p>
            <a:pPr lvl="0"/>
            <a:r>
              <a:rPr lang="de-AT" noProof="0" dirty="0">
                <a:hlinkClick r:id="rId4"/>
              </a:rPr>
              <a:t>www.wu.ac.at/accounting</a:t>
            </a:r>
            <a:endParaRPr lang="de-AT" noProof="0" dirty="0"/>
          </a:p>
          <a:p>
            <a:pPr lvl="0"/>
            <a:endParaRPr lang="de-AT" noProof="0" dirty="0"/>
          </a:p>
        </p:txBody>
      </p:sp>
      <p:sp>
        <p:nvSpPr>
          <p:cNvPr id="7" name="Titel 6"/>
          <p:cNvSpPr>
            <a:spLocks noGrp="1"/>
          </p:cNvSpPr>
          <p:nvPr>
            <p:ph type="title" idx="4294967295"/>
          </p:nvPr>
        </p:nvSpPr>
        <p:spPr>
          <a:xfrm>
            <a:off x="462407" y="301626"/>
            <a:ext cx="6990906" cy="496799"/>
          </a:xfrm>
        </p:spPr>
        <p:txBody>
          <a:bodyPr/>
          <a:lstStyle/>
          <a:p>
            <a:r>
              <a:rPr lang="de-AT" dirty="0"/>
              <a:t> </a:t>
            </a:r>
          </a:p>
        </p:txBody>
      </p:sp>
      <p:sp>
        <p:nvSpPr>
          <p:cNvPr id="3" name="Foliennummernplatzhalter 2"/>
          <p:cNvSpPr>
            <a:spLocks noGrp="1"/>
          </p:cNvSpPr>
          <p:nvPr>
            <p:ph type="sldNum" sz="quarter" idx="13"/>
          </p:nvPr>
        </p:nvSpPr>
        <p:spPr/>
        <p:txBody>
          <a:bodyPr/>
          <a:lstStyle/>
          <a:p>
            <a:r>
              <a:rPr lang="de-AT" dirty="0"/>
              <a:t>Page 9</a:t>
            </a:r>
          </a:p>
        </p:txBody>
      </p:sp>
      <p:sp>
        <p:nvSpPr>
          <p:cNvPr id="6" name="Titel 1"/>
          <p:cNvSpPr txBox="1">
            <a:spLocks/>
          </p:cNvSpPr>
          <p:nvPr/>
        </p:nvSpPr>
        <p:spPr>
          <a:xfrm>
            <a:off x="364872" y="415065"/>
            <a:ext cx="6840000" cy="903822"/>
          </a:xfrm>
          <a:prstGeom prst="rect">
            <a:avLst/>
          </a:prstGeom>
        </p:spPr>
        <p:txBody>
          <a:bodyPr/>
          <a:lst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a:lstStyle>
          <a:p>
            <a:r>
              <a:rPr lang="de-AT" dirty="0" err="1"/>
              <a:t>Contact</a:t>
            </a:r>
            <a:r>
              <a:rPr lang="de-AT" dirty="0"/>
              <a:t>/Further </a:t>
            </a:r>
            <a:r>
              <a:rPr lang="de-AT" dirty="0" err="1"/>
              <a:t>information</a:t>
            </a:r>
            <a:endParaRPr lang="de-AT" dirty="0"/>
          </a:p>
        </p:txBody>
      </p:sp>
      <p:sp>
        <p:nvSpPr>
          <p:cNvPr id="10" name="Fußzeilenplatzhalter 3"/>
          <p:cNvSpPr>
            <a:spLocks noGrp="1"/>
          </p:cNvSpPr>
          <p:nvPr>
            <p:ph type="ftr" sz="quarter" idx="11"/>
          </p:nvPr>
        </p:nvSpPr>
        <p:spPr>
          <a:xfrm>
            <a:off x="1354561" y="5365873"/>
            <a:ext cx="4510211" cy="304271"/>
          </a:xfrm>
        </p:spPr>
        <p:txBody>
          <a:bodyPr/>
          <a:lstStyle/>
          <a:p>
            <a:r>
              <a:rPr lang="de-AT" dirty="0"/>
              <a:t>SBWL International Accounting &amp; Controlling (Novotny-Farkas)</a:t>
            </a:r>
          </a:p>
        </p:txBody>
      </p:sp>
    </p:spTree>
    <p:extLst>
      <p:ext uri="{BB962C8B-B14F-4D97-AF65-F5344CB8AC3E}">
        <p14:creationId xmlns:p14="http://schemas.microsoft.com/office/powerpoint/2010/main" val="170206392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err="1"/>
              <a:t>Preparation</a:t>
            </a:r>
            <a:r>
              <a:rPr lang="de-AT" dirty="0"/>
              <a:t> </a:t>
            </a:r>
            <a:r>
              <a:rPr lang="de-AT" dirty="0" err="1"/>
              <a:t>for</a:t>
            </a:r>
            <a:r>
              <a:rPr lang="de-AT" dirty="0"/>
              <a:t> </a:t>
            </a:r>
            <a:r>
              <a:rPr lang="de-AT" dirty="0" err="1"/>
              <a:t>roles</a:t>
            </a:r>
            <a:r>
              <a:rPr lang="de-AT" dirty="0"/>
              <a:t> in…</a:t>
            </a:r>
          </a:p>
        </p:txBody>
      </p:sp>
      <p:sp>
        <p:nvSpPr>
          <p:cNvPr id="7" name="Fußzeilenplatzhalter 6"/>
          <p:cNvSpPr>
            <a:spLocks noGrp="1"/>
          </p:cNvSpPr>
          <p:nvPr>
            <p:ph type="ftr" sz="quarter" idx="11"/>
          </p:nvPr>
        </p:nvSpPr>
        <p:spPr>
          <a:xfrm>
            <a:off x="1354561" y="5449788"/>
            <a:ext cx="5737719" cy="304271"/>
          </a:xfrm>
        </p:spPr>
        <p:txBody>
          <a:bodyPr/>
          <a:lstStyle/>
          <a:p>
            <a:r>
              <a:rPr lang="de-AT" dirty="0"/>
              <a:t>SBWL International Accounting &amp; Controlling (Novotny-Farkas)</a:t>
            </a:r>
          </a:p>
          <a:p>
            <a:endParaRPr lang="de-AT" dirty="0"/>
          </a:p>
        </p:txBody>
      </p:sp>
      <p:sp>
        <p:nvSpPr>
          <p:cNvPr id="5" name="Foliennummernplatzhalter 4"/>
          <p:cNvSpPr>
            <a:spLocks noGrp="1"/>
          </p:cNvSpPr>
          <p:nvPr>
            <p:ph type="sldNum" sz="quarter" idx="12"/>
          </p:nvPr>
        </p:nvSpPr>
        <p:spPr/>
        <p:txBody>
          <a:bodyPr/>
          <a:lstStyle/>
          <a:p>
            <a:r>
              <a:rPr lang="de-AT" dirty="0" err="1"/>
              <a:t>page</a:t>
            </a:r>
            <a:r>
              <a:rPr lang="de-AT" dirty="0"/>
              <a:t> 1</a:t>
            </a:r>
          </a:p>
        </p:txBody>
      </p:sp>
      <p:sp>
        <p:nvSpPr>
          <p:cNvPr id="6" name="Textfeld 6"/>
          <p:cNvSpPr txBox="1"/>
          <p:nvPr/>
        </p:nvSpPr>
        <p:spPr>
          <a:xfrm>
            <a:off x="435930" y="1526243"/>
            <a:ext cx="3816101" cy="540000"/>
          </a:xfrm>
          <a:prstGeom prst="rect">
            <a:avLst/>
          </a:prstGeom>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lnSpc>
                <a:spcPct val="80000"/>
              </a:lnSpc>
              <a:defRPr/>
            </a:pPr>
            <a:r>
              <a:rPr lang="de-AT" sz="1600" dirty="0"/>
              <a:t>International Accounting &amp; Corporate Reporting</a:t>
            </a:r>
            <a:endParaRPr lang="en-US" sz="1600" b="1" dirty="0"/>
          </a:p>
        </p:txBody>
      </p:sp>
      <p:sp>
        <p:nvSpPr>
          <p:cNvPr id="8" name="Textfeld 7"/>
          <p:cNvSpPr txBox="1"/>
          <p:nvPr/>
        </p:nvSpPr>
        <p:spPr>
          <a:xfrm>
            <a:off x="4628443" y="1526244"/>
            <a:ext cx="3816102" cy="540000"/>
          </a:xfrm>
          <a:prstGeom prst="rect">
            <a:avLst/>
          </a:prstGeom>
        </p:spPr>
        <p:style>
          <a:lnRef idx="0">
            <a:schemeClr val="accent1"/>
          </a:lnRef>
          <a:fillRef idx="3">
            <a:schemeClr val="accent1"/>
          </a:fillRef>
          <a:effectRef idx="3">
            <a:schemeClr val="accent1"/>
          </a:effectRef>
          <a:fontRef idx="minor">
            <a:schemeClr val="lt1"/>
          </a:fontRef>
        </p:style>
        <p:txBody>
          <a:bodyPr anchor="ctr">
            <a:spAutoFit/>
          </a:bodyPr>
          <a:lstStyle/>
          <a:p>
            <a:pPr algn="ctr">
              <a:spcBef>
                <a:spcPts val="600"/>
              </a:spcBef>
              <a:defRPr/>
            </a:pPr>
            <a:r>
              <a:rPr lang="de-AT" sz="1600" dirty="0"/>
              <a:t>Auditing</a:t>
            </a:r>
            <a:endParaRPr lang="en-US" sz="1600" b="1" dirty="0"/>
          </a:p>
        </p:txBody>
      </p:sp>
      <p:sp>
        <p:nvSpPr>
          <p:cNvPr id="9" name="Textfeld 8"/>
          <p:cNvSpPr txBox="1"/>
          <p:nvPr/>
        </p:nvSpPr>
        <p:spPr>
          <a:xfrm>
            <a:off x="435929" y="2288635"/>
            <a:ext cx="3816102" cy="540000"/>
          </a:xfrm>
          <a:prstGeom prst="rect">
            <a:avLst/>
          </a:prstGeom>
        </p:spPr>
        <p:style>
          <a:lnRef idx="0">
            <a:schemeClr val="accent1"/>
          </a:lnRef>
          <a:fillRef idx="3">
            <a:schemeClr val="accent1"/>
          </a:fillRef>
          <a:effectRef idx="3">
            <a:schemeClr val="accent1"/>
          </a:effectRef>
          <a:fontRef idx="minor">
            <a:schemeClr val="lt1"/>
          </a:fontRef>
        </p:style>
        <p:txBody>
          <a:bodyPr anchor="ctr">
            <a:spAutoFit/>
          </a:bodyPr>
          <a:lstStyle/>
          <a:p>
            <a:pPr algn="ctr" eaLnBrk="1" hangingPunct="1">
              <a:spcBef>
                <a:spcPts val="600"/>
              </a:spcBef>
              <a:defRPr/>
            </a:pPr>
            <a:r>
              <a:rPr lang="de-AT" sz="1600" dirty="0"/>
              <a:t>Controlling</a:t>
            </a:r>
            <a:endParaRPr lang="en-US" sz="1600" b="1" dirty="0"/>
          </a:p>
        </p:txBody>
      </p:sp>
      <p:sp>
        <p:nvSpPr>
          <p:cNvPr id="10" name="Textfeld 9"/>
          <p:cNvSpPr txBox="1"/>
          <p:nvPr/>
        </p:nvSpPr>
        <p:spPr>
          <a:xfrm>
            <a:off x="4628442" y="2288635"/>
            <a:ext cx="3816102" cy="540000"/>
          </a:xfrm>
          <a:prstGeom prst="rect">
            <a:avLst/>
          </a:prstGeom>
        </p:spPr>
        <p:style>
          <a:lnRef idx="0">
            <a:schemeClr val="accent2"/>
          </a:lnRef>
          <a:fillRef idx="3">
            <a:schemeClr val="accent2"/>
          </a:fillRef>
          <a:effectRef idx="3">
            <a:schemeClr val="accent2"/>
          </a:effectRef>
          <a:fontRef idx="minor">
            <a:schemeClr val="lt1"/>
          </a:fontRef>
        </p:style>
        <p:txBody>
          <a:bodyPr anchor="ctr">
            <a:spAutoFit/>
          </a:bodyPr>
          <a:lstStyle/>
          <a:p>
            <a:pPr algn="ctr" eaLnBrk="1" hangingPunct="1">
              <a:spcBef>
                <a:spcPts val="600"/>
              </a:spcBef>
              <a:defRPr/>
            </a:pPr>
            <a:r>
              <a:rPr lang="en-US" sz="1600" dirty="0"/>
              <a:t>Capital market communication</a:t>
            </a:r>
          </a:p>
        </p:txBody>
      </p:sp>
      <p:sp>
        <p:nvSpPr>
          <p:cNvPr id="11" name="Textfeld 11"/>
          <p:cNvSpPr txBox="1"/>
          <p:nvPr/>
        </p:nvSpPr>
        <p:spPr>
          <a:xfrm>
            <a:off x="444313" y="3202268"/>
            <a:ext cx="3816000" cy="540000"/>
          </a:xfrm>
          <a:prstGeom prst="rect">
            <a:avLst/>
          </a:prstGeom>
        </p:spPr>
        <p:style>
          <a:lnRef idx="0">
            <a:schemeClr val="accent2"/>
          </a:lnRef>
          <a:fillRef idx="3">
            <a:schemeClr val="accent2"/>
          </a:fillRef>
          <a:effectRef idx="3">
            <a:schemeClr val="accent2"/>
          </a:effectRef>
          <a:fontRef idx="minor">
            <a:schemeClr val="lt1"/>
          </a:fontRef>
        </p:style>
        <p:txBody>
          <a:bodyPr wrap="square" anchor="ctr">
            <a:spAutoFit/>
          </a:bodyPr>
          <a:lstStyle/>
          <a:p>
            <a:pPr marL="0" lvl="1" algn="ctr" eaLnBrk="1" hangingPunct="1">
              <a:lnSpc>
                <a:spcPct val="80000"/>
              </a:lnSpc>
              <a:defRPr/>
            </a:pPr>
            <a:r>
              <a:rPr lang="de-AT" sz="1600" dirty="0"/>
              <a:t>Company </a:t>
            </a:r>
            <a:r>
              <a:rPr lang="de-AT" sz="1600" dirty="0" err="1"/>
              <a:t>valuation</a:t>
            </a:r>
            <a:r>
              <a:rPr lang="de-AT" sz="1600" dirty="0"/>
              <a:t> </a:t>
            </a:r>
          </a:p>
        </p:txBody>
      </p:sp>
      <p:sp>
        <p:nvSpPr>
          <p:cNvPr id="12" name="Textfeld 17"/>
          <p:cNvSpPr txBox="1"/>
          <p:nvPr/>
        </p:nvSpPr>
        <p:spPr>
          <a:xfrm>
            <a:off x="4620057" y="3202268"/>
            <a:ext cx="3816102" cy="540000"/>
          </a:xfrm>
          <a:prstGeom prst="rect">
            <a:avLst/>
          </a:prstGeom>
        </p:spPr>
        <p:style>
          <a:lnRef idx="0">
            <a:schemeClr val="accent1"/>
          </a:lnRef>
          <a:fillRef idx="3">
            <a:schemeClr val="accent1"/>
          </a:fillRef>
          <a:effectRef idx="3">
            <a:schemeClr val="accent1"/>
          </a:effectRef>
          <a:fontRef idx="minor">
            <a:schemeClr val="lt1"/>
          </a:fontRef>
        </p:style>
        <p:txBody>
          <a:bodyPr anchor="ctr">
            <a:spAutoFit/>
          </a:bodyPr>
          <a:lstStyle/>
          <a:p>
            <a:pPr algn="ctr" eaLnBrk="1" hangingPunct="1">
              <a:spcBef>
                <a:spcPts val="600"/>
              </a:spcBef>
              <a:defRPr/>
            </a:pPr>
            <a:r>
              <a:rPr lang="de-AT" sz="1600" dirty="0"/>
              <a:t>Consulting</a:t>
            </a:r>
            <a:endParaRPr lang="en-US" sz="1600" b="1" dirty="0"/>
          </a:p>
        </p:txBody>
      </p:sp>
      <p:sp>
        <p:nvSpPr>
          <p:cNvPr id="13" name="Textfeld 12"/>
          <p:cNvSpPr txBox="1"/>
          <p:nvPr/>
        </p:nvSpPr>
        <p:spPr>
          <a:xfrm>
            <a:off x="435929" y="4238091"/>
            <a:ext cx="8008615" cy="384721"/>
          </a:xfrm>
          <a:prstGeom prst="rect">
            <a:avLst/>
          </a:prstGeom>
        </p:spPr>
        <p:style>
          <a:lnRef idx="0">
            <a:schemeClr val="dk1"/>
          </a:lnRef>
          <a:fillRef idx="3">
            <a:schemeClr val="dk1"/>
          </a:fillRef>
          <a:effectRef idx="3">
            <a:schemeClr val="dk1"/>
          </a:effectRef>
          <a:fontRef idx="minor">
            <a:schemeClr val="lt1"/>
          </a:fontRef>
        </p:style>
        <p:txBody>
          <a:bodyPr wrap="square" anchor="ctr">
            <a:spAutoFit/>
          </a:bodyPr>
          <a:lstStyle/>
          <a:p>
            <a:pPr algn="ctr" eaLnBrk="1" hangingPunct="1">
              <a:defRPr/>
            </a:pPr>
            <a:r>
              <a:rPr lang="en-US" sz="1900" dirty="0"/>
              <a:t>Qualification for Master Finance and Accounting</a:t>
            </a:r>
          </a:p>
        </p:txBody>
      </p:sp>
      <p:sp>
        <p:nvSpPr>
          <p:cNvPr id="14" name="Inhaltsplatzhalter 5"/>
          <p:cNvSpPr txBox="1">
            <a:spLocks/>
          </p:cNvSpPr>
          <p:nvPr/>
        </p:nvSpPr>
        <p:spPr bwMode="auto">
          <a:xfrm>
            <a:off x="3072605" y="3648574"/>
            <a:ext cx="2735262"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265113" indent="-265113">
              <a:spcAft>
                <a:spcPts val="600"/>
              </a:spcAft>
              <a:buClr>
                <a:srgbClr val="532481"/>
              </a:buClr>
              <a:buFont typeface="Wingdings" panose="05000000000000000000" pitchFamily="2" charset="2"/>
              <a:buChar char="§"/>
              <a:defRPr sz="2400">
                <a:solidFill>
                  <a:schemeClr val="tx1"/>
                </a:solidFill>
                <a:latin typeface="Verdana" panose="020B0604030504040204" pitchFamily="34" charset="0"/>
              </a:defRPr>
            </a:lvl1pPr>
            <a:lvl2pPr marL="541338" indent="-285750">
              <a:spcAft>
                <a:spcPts val="600"/>
              </a:spcAft>
              <a:buClr>
                <a:schemeClr val="tx2"/>
              </a:buClr>
              <a:buSzPct val="100000"/>
              <a:buFont typeface="Wingdings" panose="05000000000000000000" pitchFamily="2" charset="2"/>
              <a:buChar char="§"/>
              <a:defRPr sz="2000">
                <a:solidFill>
                  <a:schemeClr val="tx1"/>
                </a:solidFill>
                <a:latin typeface="Verdana" panose="020B0604030504040204" pitchFamily="34" charset="0"/>
              </a:defRPr>
            </a:lvl2pPr>
            <a:lvl3pPr marL="804863" indent="-274638">
              <a:spcAft>
                <a:spcPts val="600"/>
              </a:spcAft>
              <a:buClr>
                <a:srgbClr val="457AA0"/>
              </a:buClr>
              <a:buFont typeface="Wingdings" panose="05000000000000000000" pitchFamily="2" charset="2"/>
              <a:buChar char="§"/>
              <a:defRPr>
                <a:solidFill>
                  <a:schemeClr val="tx1"/>
                </a:solidFill>
                <a:latin typeface="Verdana" panose="020B0604030504040204" pitchFamily="34" charset="0"/>
              </a:defRPr>
            </a:lvl3pPr>
            <a:lvl4pPr marL="1079500" indent="-274638">
              <a:spcAft>
                <a:spcPts val="600"/>
              </a:spcAft>
              <a:buClr>
                <a:srgbClr val="A991C0"/>
              </a:buClr>
              <a:buFont typeface="Wingdings" panose="05000000000000000000" pitchFamily="2" charset="2"/>
              <a:buChar char="§"/>
              <a:defRPr>
                <a:solidFill>
                  <a:schemeClr val="tx1"/>
                </a:solidFill>
                <a:latin typeface="Verdana" panose="020B0604030504040204" pitchFamily="34" charset="0"/>
              </a:defRPr>
            </a:lvl4pPr>
            <a:lvl5pPr marL="1344613" indent="-265113">
              <a:spcAft>
                <a:spcPts val="600"/>
              </a:spcAft>
              <a:buFont typeface="Wingdings" panose="05000000000000000000" pitchFamily="2" charset="2"/>
              <a:buChar char="§"/>
              <a:defRPr sz="1600">
                <a:solidFill>
                  <a:schemeClr val="tx1"/>
                </a:solidFill>
                <a:latin typeface="Verdana" panose="020B0604030504040204" pitchFamily="34" charset="0"/>
              </a:defRPr>
            </a:lvl5pPr>
            <a:lvl6pPr marL="1801813" indent="-265113" eaLnBrk="0" fontAlgn="base" hangingPunct="0">
              <a:spcBef>
                <a:spcPct val="0"/>
              </a:spcBef>
              <a:spcAft>
                <a:spcPts val="600"/>
              </a:spcAft>
              <a:buFont typeface="Wingdings" panose="05000000000000000000" pitchFamily="2" charset="2"/>
              <a:buChar char="§"/>
              <a:defRPr sz="1600">
                <a:solidFill>
                  <a:schemeClr val="tx1"/>
                </a:solidFill>
                <a:latin typeface="Verdana" panose="020B0604030504040204" pitchFamily="34" charset="0"/>
              </a:defRPr>
            </a:lvl6pPr>
            <a:lvl7pPr marL="2259013" indent="-265113" eaLnBrk="0" fontAlgn="base" hangingPunct="0">
              <a:spcBef>
                <a:spcPct val="0"/>
              </a:spcBef>
              <a:spcAft>
                <a:spcPts val="600"/>
              </a:spcAft>
              <a:buFont typeface="Wingdings" panose="05000000000000000000" pitchFamily="2" charset="2"/>
              <a:buChar char="§"/>
              <a:defRPr sz="1600">
                <a:solidFill>
                  <a:schemeClr val="tx1"/>
                </a:solidFill>
                <a:latin typeface="Verdana" panose="020B0604030504040204" pitchFamily="34" charset="0"/>
              </a:defRPr>
            </a:lvl7pPr>
            <a:lvl8pPr marL="2716213" indent="-265113" eaLnBrk="0" fontAlgn="base" hangingPunct="0">
              <a:spcBef>
                <a:spcPct val="0"/>
              </a:spcBef>
              <a:spcAft>
                <a:spcPts val="600"/>
              </a:spcAft>
              <a:buFont typeface="Wingdings" panose="05000000000000000000" pitchFamily="2" charset="2"/>
              <a:buChar char="§"/>
              <a:defRPr sz="1600">
                <a:solidFill>
                  <a:schemeClr val="tx1"/>
                </a:solidFill>
                <a:latin typeface="Verdana" panose="020B0604030504040204" pitchFamily="34" charset="0"/>
              </a:defRPr>
            </a:lvl8pPr>
            <a:lvl9pPr marL="3173413" indent="-265113" eaLnBrk="0" fontAlgn="base" hangingPunct="0">
              <a:spcBef>
                <a:spcPct val="0"/>
              </a:spcBef>
              <a:spcAft>
                <a:spcPts val="600"/>
              </a:spcAft>
              <a:buFont typeface="Wingdings" panose="05000000000000000000" pitchFamily="2" charset="2"/>
              <a:buChar char="§"/>
              <a:defRPr sz="1600">
                <a:solidFill>
                  <a:schemeClr val="tx1"/>
                </a:solidFill>
                <a:latin typeface="Verdana" panose="020B0604030504040204" pitchFamily="34" charset="0"/>
              </a:defRPr>
            </a:lvl9pPr>
          </a:lstStyle>
          <a:p>
            <a:endParaRPr lang="en-US" altLang="de-DE" sz="100" dirty="0"/>
          </a:p>
          <a:p>
            <a:pPr algn="ctr">
              <a:buFont typeface="Wingdings" panose="05000000000000000000" pitchFamily="2" charset="2"/>
              <a:buNone/>
            </a:pPr>
            <a:r>
              <a:rPr lang="en-US" altLang="de-DE" sz="1900" b="1" dirty="0">
                <a:solidFill>
                  <a:schemeClr val="tx2"/>
                </a:solidFill>
              </a:rPr>
              <a:t>or</a:t>
            </a:r>
            <a:r>
              <a:rPr lang="de-AT" altLang="de-DE" sz="1900" dirty="0"/>
              <a:t> </a:t>
            </a:r>
          </a:p>
        </p:txBody>
      </p:sp>
    </p:spTree>
    <p:extLst>
      <p:ext uri="{BB962C8B-B14F-4D97-AF65-F5344CB8AC3E}">
        <p14:creationId xmlns:p14="http://schemas.microsoft.com/office/powerpoint/2010/main" val="298874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dirty="0"/>
              <a:t>Accounting is the language of business</a:t>
            </a:r>
            <a:endParaRPr lang="de-AT" dirty="0"/>
          </a:p>
        </p:txBody>
      </p:sp>
      <p:sp>
        <p:nvSpPr>
          <p:cNvPr id="5" name="Foliennummernplatzhalter 4"/>
          <p:cNvSpPr>
            <a:spLocks noGrp="1"/>
          </p:cNvSpPr>
          <p:nvPr>
            <p:ph type="sldNum" sz="quarter" idx="12"/>
          </p:nvPr>
        </p:nvSpPr>
        <p:spPr/>
        <p:txBody>
          <a:bodyPr/>
          <a:lstStyle/>
          <a:p>
            <a:r>
              <a:rPr lang="de-AT" dirty="0" err="1"/>
              <a:t>page</a:t>
            </a:r>
            <a:r>
              <a:rPr lang="de-AT" dirty="0"/>
              <a:t> 2</a:t>
            </a:r>
          </a:p>
        </p:txBody>
      </p:sp>
      <p:sp>
        <p:nvSpPr>
          <p:cNvPr id="9" name="Fußzeilenplatzhalter 6"/>
          <p:cNvSpPr>
            <a:spLocks noGrp="1"/>
          </p:cNvSpPr>
          <p:nvPr>
            <p:ph type="ftr" sz="quarter" idx="11"/>
          </p:nvPr>
        </p:nvSpPr>
        <p:spPr>
          <a:xfrm>
            <a:off x="1354561" y="5365873"/>
            <a:ext cx="5881735" cy="304271"/>
          </a:xfrm>
        </p:spPr>
        <p:txBody>
          <a:bodyPr/>
          <a:lstStyle/>
          <a:p>
            <a:r>
              <a:rPr lang="de-AT" dirty="0"/>
              <a:t>SBWL International Accounting &amp; Controlling (Novotny-Farkas)</a:t>
            </a:r>
          </a:p>
        </p:txBody>
      </p:sp>
      <p:graphicFrame>
        <p:nvGraphicFramePr>
          <p:cNvPr id="10" name="Content Placeholder 7"/>
          <p:cNvGraphicFramePr>
            <a:graphicFrameLocks noGrp="1"/>
          </p:cNvGraphicFramePr>
          <p:nvPr>
            <p:ph idx="1"/>
            <p:extLst>
              <p:ext uri="{D42A27DB-BD31-4B8C-83A1-F6EECF244321}">
                <p14:modId xmlns:p14="http://schemas.microsoft.com/office/powerpoint/2010/main" val="574958803"/>
              </p:ext>
            </p:extLst>
          </p:nvPr>
        </p:nvGraphicFramePr>
        <p:xfrm>
          <a:off x="600507" y="1344613"/>
          <a:ext cx="5855710" cy="4067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21"/>
          <p:cNvGrpSpPr/>
          <p:nvPr/>
        </p:nvGrpSpPr>
        <p:grpSpPr>
          <a:xfrm>
            <a:off x="6724666" y="2752346"/>
            <a:ext cx="1939636" cy="1643368"/>
            <a:chOff x="4716770" y="2920432"/>
            <a:chExt cx="3131828" cy="2315091"/>
          </a:xfrm>
        </p:grpSpPr>
        <p:sp>
          <p:nvSpPr>
            <p:cNvPr id="12" name="TextBox 13"/>
            <p:cNvSpPr txBox="1"/>
            <p:nvPr/>
          </p:nvSpPr>
          <p:spPr>
            <a:xfrm>
              <a:off x="4716770" y="4498438"/>
              <a:ext cx="3131828" cy="737085"/>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GB" sz="1400" b="1" dirty="0">
                  <a:latin typeface="+mn-lt"/>
                </a:rPr>
                <a:t>Financial statements</a:t>
              </a:r>
            </a:p>
          </p:txBody>
        </p:sp>
        <p:sp>
          <p:nvSpPr>
            <p:cNvPr id="13" name="Homepage"/>
            <p:cNvSpPr>
              <a:spLocks noEditPoints="1" noChangeArrowheads="1"/>
            </p:cNvSpPr>
            <p:nvPr/>
          </p:nvSpPr>
          <p:spPr bwMode="auto">
            <a:xfrm>
              <a:off x="5282169" y="2920432"/>
              <a:ext cx="1607291" cy="1578613"/>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999 w 21600"/>
                <a:gd name="T15" fmla="*/ 12174 h 21600"/>
                <a:gd name="T16" fmla="*/ 20813 w 21600"/>
                <a:gd name="T17" fmla="*/ 1714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251" y="7101"/>
                  </a:moveTo>
                  <a:lnTo>
                    <a:pt x="5251" y="11160"/>
                  </a:lnTo>
                  <a:lnTo>
                    <a:pt x="16306" y="11160"/>
                  </a:lnTo>
                  <a:lnTo>
                    <a:pt x="16306" y="7052"/>
                  </a:lnTo>
                  <a:lnTo>
                    <a:pt x="16901" y="6561"/>
                  </a:lnTo>
                  <a:lnTo>
                    <a:pt x="15264" y="5236"/>
                  </a:lnTo>
                  <a:lnTo>
                    <a:pt x="15264" y="1636"/>
                  </a:lnTo>
                  <a:lnTo>
                    <a:pt x="13478" y="1636"/>
                  </a:lnTo>
                  <a:lnTo>
                    <a:pt x="13478" y="3698"/>
                  </a:lnTo>
                  <a:lnTo>
                    <a:pt x="11182" y="1669"/>
                  </a:lnTo>
                  <a:lnTo>
                    <a:pt x="4847" y="6561"/>
                  </a:lnTo>
                  <a:lnTo>
                    <a:pt x="5251" y="7101"/>
                  </a:lnTo>
                  <a:close/>
                </a:path>
                <a:path w="21600" h="21600" extrusionOk="0">
                  <a:moveTo>
                    <a:pt x="9396" y="11160"/>
                  </a:moveTo>
                  <a:lnTo>
                    <a:pt x="9396" y="7772"/>
                  </a:lnTo>
                  <a:lnTo>
                    <a:pt x="11820" y="7772"/>
                  </a:lnTo>
                  <a:lnTo>
                    <a:pt x="11820" y="11160"/>
                  </a:lnTo>
                  <a:lnTo>
                    <a:pt x="9396" y="11160"/>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GB" dirty="0"/>
            </a:p>
          </p:txBody>
        </p:sp>
      </p:grpSp>
      <p:pic>
        <p:nvPicPr>
          <p:cNvPr id="14" name="Picture 10" descr="C:\Documents and Settings\gaoz\Local Settings\Temporary Internet Files\Content.IE5\DIHOB1R1\MPj04385130000[1].jpg"/>
          <p:cNvPicPr>
            <a:picLocks noChangeAspect="1" noChangeArrowheads="1"/>
          </p:cNvPicPr>
          <p:nvPr/>
        </p:nvPicPr>
        <p:blipFill>
          <a:blip r:embed="rId8" cstate="print"/>
          <a:srcRect/>
          <a:stretch>
            <a:fillRect/>
          </a:stretch>
        </p:blipFill>
        <p:spPr bwMode="auto">
          <a:xfrm>
            <a:off x="6773132" y="1249549"/>
            <a:ext cx="1570310" cy="1447629"/>
          </a:xfrm>
          <a:prstGeom prst="rect">
            <a:avLst/>
          </a:prstGeom>
          <a:noFill/>
        </p:spPr>
      </p:pic>
      <p:pic>
        <p:nvPicPr>
          <p:cNvPr id="15" name="Grafik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88854" y="4365460"/>
            <a:ext cx="1598358" cy="1146822"/>
          </a:xfrm>
          <a:prstGeom prst="rect">
            <a:avLst/>
          </a:prstGeom>
        </p:spPr>
      </p:pic>
    </p:spTree>
    <p:extLst>
      <p:ext uri="{BB962C8B-B14F-4D97-AF65-F5344CB8AC3E}">
        <p14:creationId xmlns:p14="http://schemas.microsoft.com/office/powerpoint/2010/main" val="48520673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err="1"/>
              <a:t>Structure</a:t>
            </a:r>
            <a:r>
              <a:rPr lang="de-DE" dirty="0"/>
              <a:t>/</a:t>
            </a:r>
            <a:r>
              <a:rPr lang="de-DE" dirty="0" err="1"/>
              <a:t>content</a:t>
            </a:r>
            <a:r>
              <a:rPr lang="de-DE" dirty="0"/>
              <a:t> </a:t>
            </a:r>
            <a:r>
              <a:rPr lang="de-DE" dirty="0" err="1"/>
              <a:t>of</a:t>
            </a:r>
            <a:r>
              <a:rPr lang="de-DE" dirty="0"/>
              <a:t> SBWL</a:t>
            </a:r>
            <a:endParaRPr lang="de-AT" dirty="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433133022"/>
              </p:ext>
            </p:extLst>
          </p:nvPr>
        </p:nvGraphicFramePr>
        <p:xfrm>
          <a:off x="688975" y="2103636"/>
          <a:ext cx="7766049" cy="27635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3593190">
                  <a:extLst>
                    <a:ext uri="{9D8B030D-6E8A-4147-A177-3AD203B41FA5}">
                      <a16:colId xmlns:a16="http://schemas.microsoft.com/office/drawing/2014/main" val="20001"/>
                    </a:ext>
                  </a:extLst>
                </a:gridCol>
                <a:gridCol w="2588683">
                  <a:extLst>
                    <a:ext uri="{9D8B030D-6E8A-4147-A177-3AD203B41FA5}">
                      <a16:colId xmlns:a16="http://schemas.microsoft.com/office/drawing/2014/main" val="20002"/>
                    </a:ext>
                  </a:extLst>
                </a:gridCol>
              </a:tblGrid>
              <a:tr h="370840">
                <a:tc>
                  <a:txBody>
                    <a:bodyPr/>
                    <a:lstStyle/>
                    <a:p>
                      <a:pPr algn="l"/>
                      <a:endParaRPr lang="de-AT" dirty="0"/>
                    </a:p>
                  </a:txBody>
                  <a:tcPr/>
                </a:tc>
                <a:tc>
                  <a:txBody>
                    <a:bodyPr/>
                    <a:lstStyle/>
                    <a:p>
                      <a:r>
                        <a:rPr lang="de-AT" dirty="0"/>
                        <a:t>Content</a:t>
                      </a:r>
                    </a:p>
                  </a:txBody>
                  <a:tcPr/>
                </a:tc>
                <a:tc>
                  <a:txBody>
                    <a:bodyPr/>
                    <a:lstStyle/>
                    <a:p>
                      <a:r>
                        <a:rPr lang="de-AT" dirty="0" err="1"/>
                        <a:t>Exam</a:t>
                      </a:r>
                      <a:r>
                        <a:rPr lang="de-AT" baseline="0" dirty="0"/>
                        <a:t> </a:t>
                      </a:r>
                      <a:r>
                        <a:rPr lang="de-AT" baseline="0" dirty="0" err="1"/>
                        <a:t>mode</a:t>
                      </a:r>
                      <a:r>
                        <a:rPr lang="de-AT" baseline="0" dirty="0"/>
                        <a:t> A</a:t>
                      </a:r>
                      <a:endParaRPr lang="de-AT" dirty="0"/>
                    </a:p>
                  </a:txBody>
                  <a:tcPr/>
                </a:tc>
                <a:extLst>
                  <a:ext uri="{0D108BD9-81ED-4DB2-BD59-A6C34878D82A}">
                    <a16:rowId xmlns:a16="http://schemas.microsoft.com/office/drawing/2014/main" val="10000"/>
                  </a:ext>
                </a:extLst>
              </a:tr>
              <a:tr h="370840">
                <a:tc>
                  <a:txBody>
                    <a:bodyPr/>
                    <a:lstStyle/>
                    <a:p>
                      <a:pPr algn="l"/>
                      <a:r>
                        <a:rPr lang="de-AT" dirty="0"/>
                        <a:t>Course</a:t>
                      </a:r>
                      <a:r>
                        <a:rPr lang="de-AT" baseline="0" dirty="0"/>
                        <a:t> I</a:t>
                      </a:r>
                      <a:endParaRPr lang="de-AT" dirty="0"/>
                    </a:p>
                  </a:txBody>
                  <a:tcPr/>
                </a:tc>
                <a:tc>
                  <a:txBody>
                    <a:bodyPr/>
                    <a:lstStyle/>
                    <a:p>
                      <a:r>
                        <a:rPr lang="de-AT" dirty="0"/>
                        <a:t>IFRS Accounting</a:t>
                      </a:r>
                    </a:p>
                  </a:txBody>
                  <a:tcPr/>
                </a:tc>
                <a:tc>
                  <a:txBody>
                    <a:bodyPr/>
                    <a:lstStyle/>
                    <a:p>
                      <a:r>
                        <a:rPr lang="de-AT" dirty="0"/>
                        <a:t>PI</a:t>
                      </a:r>
                    </a:p>
                  </a:txBody>
                  <a:tcPr/>
                </a:tc>
                <a:extLst>
                  <a:ext uri="{0D108BD9-81ED-4DB2-BD59-A6C34878D82A}">
                    <a16:rowId xmlns:a16="http://schemas.microsoft.com/office/drawing/2014/main" val="10001"/>
                  </a:ext>
                </a:extLst>
              </a:tr>
              <a:tr h="370840">
                <a:tc>
                  <a:txBody>
                    <a:bodyPr/>
                    <a:lstStyle/>
                    <a:p>
                      <a:pPr algn="l"/>
                      <a:r>
                        <a:rPr lang="de-AT" dirty="0"/>
                        <a:t>Course</a:t>
                      </a:r>
                      <a:r>
                        <a:rPr lang="de-AT" baseline="0" dirty="0"/>
                        <a:t> II</a:t>
                      </a:r>
                      <a:endParaRPr lang="de-AT" dirty="0"/>
                    </a:p>
                  </a:txBody>
                  <a:tcPr/>
                </a:tc>
                <a:tc>
                  <a:txBody>
                    <a:bodyPr/>
                    <a:lstStyle/>
                    <a:p>
                      <a:r>
                        <a:rPr lang="de-AT" dirty="0"/>
                        <a:t>International Corporate Reporting</a:t>
                      </a:r>
                    </a:p>
                  </a:txBody>
                  <a:tcPr/>
                </a:tc>
                <a:tc>
                  <a:txBody>
                    <a:bodyPr/>
                    <a:lstStyle/>
                    <a:p>
                      <a:r>
                        <a:rPr lang="de-AT" dirty="0"/>
                        <a:t>PI</a:t>
                      </a:r>
                    </a:p>
                  </a:txBody>
                  <a:tcPr/>
                </a:tc>
                <a:extLst>
                  <a:ext uri="{0D108BD9-81ED-4DB2-BD59-A6C34878D82A}">
                    <a16:rowId xmlns:a16="http://schemas.microsoft.com/office/drawing/2014/main" val="10002"/>
                  </a:ext>
                </a:extLst>
              </a:tr>
              <a:tr h="370840">
                <a:tc>
                  <a:txBody>
                    <a:bodyPr/>
                    <a:lstStyle/>
                    <a:p>
                      <a:pPr algn="l"/>
                      <a:r>
                        <a:rPr lang="de-AT" dirty="0"/>
                        <a:t>Course</a:t>
                      </a:r>
                      <a:r>
                        <a:rPr lang="de-AT" baseline="0" dirty="0"/>
                        <a:t> III</a:t>
                      </a:r>
                      <a:endParaRPr lang="de-AT" dirty="0"/>
                    </a:p>
                  </a:txBody>
                  <a:tcPr/>
                </a:tc>
                <a:tc>
                  <a:txBody>
                    <a:bodyPr/>
                    <a:lstStyle/>
                    <a:p>
                      <a:r>
                        <a:rPr lang="de-AT" dirty="0" err="1"/>
                        <a:t>Advanced</a:t>
                      </a:r>
                      <a:r>
                        <a:rPr lang="de-AT" dirty="0"/>
                        <a:t> Management Accounting</a:t>
                      </a:r>
                    </a:p>
                  </a:txBody>
                  <a:tcPr/>
                </a:tc>
                <a:tc>
                  <a:txBody>
                    <a:bodyPr/>
                    <a:lstStyle/>
                    <a:p>
                      <a:r>
                        <a:rPr lang="de-AT" dirty="0"/>
                        <a:t>PI</a:t>
                      </a:r>
                    </a:p>
                  </a:txBody>
                  <a:tcPr/>
                </a:tc>
                <a:extLst>
                  <a:ext uri="{0D108BD9-81ED-4DB2-BD59-A6C34878D82A}">
                    <a16:rowId xmlns:a16="http://schemas.microsoft.com/office/drawing/2014/main" val="10003"/>
                  </a:ext>
                </a:extLst>
              </a:tr>
              <a:tr h="370840">
                <a:tc>
                  <a:txBody>
                    <a:bodyPr/>
                    <a:lstStyle/>
                    <a:p>
                      <a:pPr algn="l"/>
                      <a:r>
                        <a:rPr lang="de-AT" dirty="0"/>
                        <a:t>Course</a:t>
                      </a:r>
                      <a:r>
                        <a:rPr lang="de-AT" baseline="0" dirty="0"/>
                        <a:t> IV</a:t>
                      </a:r>
                      <a:endParaRPr lang="de-AT" dirty="0"/>
                    </a:p>
                  </a:txBody>
                  <a:tcPr/>
                </a:tc>
                <a:tc>
                  <a:txBody>
                    <a:bodyPr/>
                    <a:lstStyle/>
                    <a:p>
                      <a:r>
                        <a:rPr lang="de-AT" dirty="0"/>
                        <a:t>Group Accounting (IFRS)</a:t>
                      </a:r>
                    </a:p>
                  </a:txBody>
                  <a:tcPr/>
                </a:tc>
                <a:tc>
                  <a:txBody>
                    <a:bodyPr/>
                    <a:lstStyle/>
                    <a:p>
                      <a:r>
                        <a:rPr lang="de-AT" dirty="0"/>
                        <a:t>PI</a:t>
                      </a:r>
                    </a:p>
                  </a:txBody>
                  <a:tcPr/>
                </a:tc>
                <a:extLst>
                  <a:ext uri="{0D108BD9-81ED-4DB2-BD59-A6C34878D82A}">
                    <a16:rowId xmlns:a16="http://schemas.microsoft.com/office/drawing/2014/main" val="10004"/>
                  </a:ext>
                </a:extLst>
              </a:tr>
              <a:tr h="370840">
                <a:tc>
                  <a:txBody>
                    <a:bodyPr/>
                    <a:lstStyle/>
                    <a:p>
                      <a:pPr algn="l"/>
                      <a:r>
                        <a:rPr lang="de-AT" dirty="0"/>
                        <a:t>Course</a:t>
                      </a:r>
                      <a:r>
                        <a:rPr lang="de-AT" baseline="0" dirty="0"/>
                        <a:t> V</a:t>
                      </a:r>
                      <a:endParaRPr lang="de-AT" dirty="0"/>
                    </a:p>
                  </a:txBody>
                  <a:tcPr/>
                </a:tc>
                <a:tc>
                  <a:txBody>
                    <a:bodyPr/>
                    <a:lstStyle/>
                    <a:p>
                      <a:r>
                        <a:rPr lang="de-AT" dirty="0"/>
                        <a:t>Corporate Practice Seminar</a:t>
                      </a:r>
                    </a:p>
                  </a:txBody>
                  <a:tcPr/>
                </a:tc>
                <a:tc>
                  <a:txBody>
                    <a:bodyPr/>
                    <a:lstStyle/>
                    <a:p>
                      <a:r>
                        <a:rPr lang="de-AT" dirty="0"/>
                        <a:t>PI</a:t>
                      </a:r>
                    </a:p>
                  </a:txBody>
                  <a:tcPr/>
                </a:tc>
                <a:extLst>
                  <a:ext uri="{0D108BD9-81ED-4DB2-BD59-A6C34878D82A}">
                    <a16:rowId xmlns:a16="http://schemas.microsoft.com/office/drawing/2014/main" val="10005"/>
                  </a:ext>
                </a:extLst>
              </a:tr>
            </a:tbl>
          </a:graphicData>
        </a:graphic>
      </p:graphicFrame>
      <p:sp>
        <p:nvSpPr>
          <p:cNvPr id="5" name="Foliennummernplatzhalter 4"/>
          <p:cNvSpPr>
            <a:spLocks noGrp="1"/>
          </p:cNvSpPr>
          <p:nvPr>
            <p:ph type="sldNum" sz="quarter" idx="12"/>
          </p:nvPr>
        </p:nvSpPr>
        <p:spPr/>
        <p:txBody>
          <a:bodyPr/>
          <a:lstStyle/>
          <a:p>
            <a:r>
              <a:rPr lang="de-AT" dirty="0" err="1"/>
              <a:t>page</a:t>
            </a:r>
            <a:r>
              <a:rPr lang="de-AT" dirty="0"/>
              <a:t> 3</a:t>
            </a:r>
          </a:p>
        </p:txBody>
      </p:sp>
      <p:sp>
        <p:nvSpPr>
          <p:cNvPr id="3" name="Textfeld 2"/>
          <p:cNvSpPr txBox="1"/>
          <p:nvPr/>
        </p:nvSpPr>
        <p:spPr>
          <a:xfrm>
            <a:off x="537237" y="1489348"/>
            <a:ext cx="7704856" cy="369332"/>
          </a:xfrm>
          <a:prstGeom prst="rect">
            <a:avLst/>
          </a:prstGeom>
          <a:noFill/>
        </p:spPr>
        <p:txBody>
          <a:bodyPr wrap="square" rtlCol="0">
            <a:spAutoFit/>
          </a:bodyPr>
          <a:lstStyle/>
          <a:p>
            <a:r>
              <a:rPr lang="de-AT" dirty="0"/>
              <a:t>SBWL </a:t>
            </a:r>
            <a:r>
              <a:rPr lang="de-AT" dirty="0" err="1"/>
              <a:t>consists</a:t>
            </a:r>
            <a:r>
              <a:rPr lang="de-AT" dirty="0"/>
              <a:t> </a:t>
            </a:r>
            <a:r>
              <a:rPr lang="de-AT" dirty="0" err="1"/>
              <a:t>of</a:t>
            </a:r>
            <a:r>
              <a:rPr lang="de-AT" dirty="0"/>
              <a:t> 5 </a:t>
            </a:r>
            <a:r>
              <a:rPr lang="de-AT" dirty="0" err="1"/>
              <a:t>courses</a:t>
            </a:r>
            <a:r>
              <a:rPr lang="de-AT" dirty="0"/>
              <a:t> </a:t>
            </a:r>
            <a:r>
              <a:rPr lang="de-AT" dirty="0" err="1"/>
              <a:t>to</a:t>
            </a:r>
            <a:r>
              <a:rPr lang="de-AT" dirty="0"/>
              <a:t> </a:t>
            </a:r>
            <a:r>
              <a:rPr lang="de-AT" dirty="0" err="1"/>
              <a:t>complete</a:t>
            </a:r>
            <a:r>
              <a:rPr lang="de-AT" dirty="0"/>
              <a:t> (</a:t>
            </a:r>
            <a:r>
              <a:rPr lang="de-AT" dirty="0" err="1"/>
              <a:t>each</a:t>
            </a:r>
            <a:r>
              <a:rPr lang="de-AT" dirty="0"/>
              <a:t> 2 SWS, 4 ECTS):</a:t>
            </a:r>
          </a:p>
        </p:txBody>
      </p:sp>
      <p:sp>
        <p:nvSpPr>
          <p:cNvPr id="9" name="Fußzeilenplatzhalter 6"/>
          <p:cNvSpPr>
            <a:spLocks noGrp="1"/>
          </p:cNvSpPr>
          <p:nvPr>
            <p:ph type="ftr" sz="quarter" idx="11"/>
          </p:nvPr>
        </p:nvSpPr>
        <p:spPr>
          <a:xfrm>
            <a:off x="1354561" y="5365873"/>
            <a:ext cx="5881735" cy="304271"/>
          </a:xfrm>
        </p:spPr>
        <p:txBody>
          <a:bodyPr/>
          <a:lstStyle/>
          <a:p>
            <a:r>
              <a:rPr lang="de-AT" dirty="0"/>
              <a:t>SBWL International Accounting &amp; Controlling (Novotny-Farkas)</a:t>
            </a:r>
          </a:p>
        </p:txBody>
      </p:sp>
    </p:spTree>
    <p:extLst>
      <p:ext uri="{BB962C8B-B14F-4D97-AF65-F5344CB8AC3E}">
        <p14:creationId xmlns:p14="http://schemas.microsoft.com/office/powerpoint/2010/main" val="187954796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a:t>Structure</a:t>
            </a:r>
            <a:r>
              <a:rPr lang="de-DE" dirty="0"/>
              <a:t>/</a:t>
            </a:r>
            <a:r>
              <a:rPr lang="de-DE" dirty="0" err="1"/>
              <a:t>content</a:t>
            </a:r>
            <a:r>
              <a:rPr lang="de-DE" dirty="0"/>
              <a:t> </a:t>
            </a:r>
            <a:r>
              <a:rPr lang="de-DE" dirty="0" err="1"/>
              <a:t>of</a:t>
            </a:r>
            <a:r>
              <a:rPr lang="de-DE" dirty="0"/>
              <a:t> SBWL</a:t>
            </a:r>
            <a:endParaRPr lang="de-AT" dirty="0"/>
          </a:p>
        </p:txBody>
      </p:sp>
      <p:sp>
        <p:nvSpPr>
          <p:cNvPr id="4" name="Inhaltsplatzhalter 3"/>
          <p:cNvSpPr>
            <a:spLocks noGrp="1"/>
          </p:cNvSpPr>
          <p:nvPr>
            <p:ph idx="1"/>
          </p:nvPr>
        </p:nvSpPr>
        <p:spPr>
          <a:xfrm>
            <a:off x="611560" y="1712745"/>
            <a:ext cx="7765455" cy="1957089"/>
          </a:xfrm>
        </p:spPr>
        <p:txBody>
          <a:bodyPr>
            <a:noAutofit/>
          </a:bodyPr>
          <a:lstStyle/>
          <a:p>
            <a:pPr>
              <a:lnSpc>
                <a:spcPct val="110000"/>
              </a:lnSpc>
            </a:pPr>
            <a:r>
              <a:rPr lang="de-AT" dirty="0">
                <a:latin typeface="Verdana (Body)"/>
              </a:rPr>
              <a:t>Course I </a:t>
            </a:r>
            <a:r>
              <a:rPr lang="de-AT" dirty="0" err="1">
                <a:latin typeface="Verdana (Body)"/>
              </a:rPr>
              <a:t>is</a:t>
            </a:r>
            <a:r>
              <a:rPr lang="de-AT" dirty="0">
                <a:latin typeface="Verdana (Body)"/>
              </a:rPr>
              <a:t> </a:t>
            </a:r>
            <a:r>
              <a:rPr lang="de-AT" dirty="0" err="1">
                <a:latin typeface="Verdana (Body)"/>
              </a:rPr>
              <a:t>the</a:t>
            </a:r>
            <a:r>
              <a:rPr lang="de-AT" dirty="0">
                <a:latin typeface="Verdana (Body)"/>
              </a:rPr>
              <a:t> </a:t>
            </a:r>
            <a:r>
              <a:rPr lang="de-AT" dirty="0" err="1">
                <a:latin typeface="Verdana (Body)"/>
              </a:rPr>
              <a:t>gatekeeper</a:t>
            </a:r>
            <a:r>
              <a:rPr lang="de-AT" dirty="0">
                <a:latin typeface="Verdana (Body)"/>
              </a:rPr>
              <a:t> </a:t>
            </a:r>
            <a:r>
              <a:rPr lang="de-AT" dirty="0" err="1">
                <a:latin typeface="Verdana (Body)"/>
              </a:rPr>
              <a:t>course</a:t>
            </a:r>
            <a:r>
              <a:rPr lang="de-AT" dirty="0">
                <a:latin typeface="Verdana (Body)"/>
              </a:rPr>
              <a:t>. </a:t>
            </a:r>
            <a:r>
              <a:rPr lang="de-AT" dirty="0" err="1">
                <a:latin typeface="Verdana (Body)"/>
              </a:rPr>
              <a:t>Students</a:t>
            </a:r>
            <a:r>
              <a:rPr lang="de-AT" dirty="0">
                <a:latin typeface="Verdana (Body)"/>
              </a:rPr>
              <a:t> must </a:t>
            </a:r>
            <a:r>
              <a:rPr lang="de-AT" dirty="0" err="1">
                <a:latin typeface="Verdana (Body)"/>
              </a:rPr>
              <a:t>successfully</a:t>
            </a:r>
            <a:r>
              <a:rPr lang="de-AT" dirty="0">
                <a:latin typeface="Verdana (Body)"/>
              </a:rPr>
              <a:t> </a:t>
            </a:r>
            <a:r>
              <a:rPr lang="de-AT" dirty="0" err="1">
                <a:latin typeface="Verdana (Body)"/>
              </a:rPr>
              <a:t>complete</a:t>
            </a:r>
            <a:r>
              <a:rPr lang="de-AT" dirty="0">
                <a:latin typeface="Verdana (Body)"/>
              </a:rPr>
              <a:t> </a:t>
            </a:r>
            <a:r>
              <a:rPr lang="de-AT" dirty="0" err="1">
                <a:latin typeface="Verdana (Body)"/>
              </a:rPr>
              <a:t>this</a:t>
            </a:r>
            <a:r>
              <a:rPr lang="de-AT" dirty="0">
                <a:latin typeface="Verdana (Body)"/>
              </a:rPr>
              <a:t> </a:t>
            </a:r>
            <a:r>
              <a:rPr lang="de-AT" dirty="0" err="1">
                <a:latin typeface="Verdana (Body)"/>
              </a:rPr>
              <a:t>course</a:t>
            </a:r>
            <a:r>
              <a:rPr lang="de-AT" dirty="0">
                <a:latin typeface="Verdana (Body)"/>
              </a:rPr>
              <a:t> in </a:t>
            </a:r>
            <a:r>
              <a:rPr lang="de-AT" dirty="0" err="1">
                <a:latin typeface="Verdana (Body)"/>
              </a:rPr>
              <a:t>order</a:t>
            </a:r>
            <a:r>
              <a:rPr lang="de-AT" dirty="0">
                <a:latin typeface="Verdana (Body)"/>
              </a:rPr>
              <a:t> </a:t>
            </a:r>
            <a:r>
              <a:rPr lang="de-AT" dirty="0" err="1">
                <a:latin typeface="Verdana (Body)"/>
              </a:rPr>
              <a:t>to</a:t>
            </a:r>
            <a:r>
              <a:rPr lang="de-AT" dirty="0">
                <a:latin typeface="Verdana (Body)"/>
              </a:rPr>
              <a:t> </a:t>
            </a:r>
            <a:r>
              <a:rPr lang="de-AT" dirty="0" err="1">
                <a:latin typeface="Verdana (Body)"/>
              </a:rPr>
              <a:t>be</a:t>
            </a:r>
            <a:r>
              <a:rPr lang="de-AT" dirty="0">
                <a:latin typeface="Verdana (Body)"/>
              </a:rPr>
              <a:t> </a:t>
            </a:r>
            <a:r>
              <a:rPr lang="de-AT" dirty="0" err="1">
                <a:latin typeface="Verdana (Body)"/>
              </a:rPr>
              <a:t>able</a:t>
            </a:r>
            <a:r>
              <a:rPr lang="de-AT" dirty="0">
                <a:latin typeface="Verdana (Body)"/>
              </a:rPr>
              <a:t> </a:t>
            </a:r>
            <a:r>
              <a:rPr lang="de-AT" dirty="0" err="1">
                <a:latin typeface="Verdana (Body)"/>
              </a:rPr>
              <a:t>to</a:t>
            </a:r>
            <a:r>
              <a:rPr lang="de-AT" dirty="0">
                <a:latin typeface="Verdana (Body)"/>
              </a:rPr>
              <a:t> </a:t>
            </a:r>
            <a:r>
              <a:rPr lang="de-AT" dirty="0" err="1">
                <a:latin typeface="Verdana (Body)"/>
              </a:rPr>
              <a:t>register</a:t>
            </a:r>
            <a:r>
              <a:rPr lang="de-AT" dirty="0">
                <a:latin typeface="Verdana (Body)"/>
              </a:rPr>
              <a:t> </a:t>
            </a:r>
            <a:r>
              <a:rPr lang="de-AT" dirty="0" err="1">
                <a:latin typeface="Verdana (Body)"/>
              </a:rPr>
              <a:t>for</a:t>
            </a:r>
            <a:r>
              <a:rPr lang="de-AT" dirty="0">
                <a:latin typeface="Verdana (Body)"/>
              </a:rPr>
              <a:t> </a:t>
            </a:r>
            <a:r>
              <a:rPr lang="de-AT" dirty="0" err="1">
                <a:latin typeface="Verdana (Body)"/>
              </a:rPr>
              <a:t>the</a:t>
            </a:r>
            <a:r>
              <a:rPr lang="de-AT" dirty="0">
                <a:latin typeface="Verdana (Body)"/>
              </a:rPr>
              <a:t> </a:t>
            </a:r>
            <a:r>
              <a:rPr lang="de-AT" dirty="0" err="1">
                <a:latin typeface="Verdana (Body)"/>
              </a:rPr>
              <a:t>later</a:t>
            </a:r>
            <a:r>
              <a:rPr lang="de-AT" dirty="0">
                <a:latin typeface="Verdana (Body)"/>
              </a:rPr>
              <a:t> </a:t>
            </a:r>
            <a:r>
              <a:rPr lang="de-AT" dirty="0" err="1">
                <a:latin typeface="Verdana (Body)"/>
              </a:rPr>
              <a:t>courses</a:t>
            </a:r>
            <a:r>
              <a:rPr lang="de-AT" dirty="0">
                <a:latin typeface="Verdana (Body)"/>
              </a:rPr>
              <a:t>.</a:t>
            </a:r>
          </a:p>
          <a:p>
            <a:pPr marL="0" indent="0">
              <a:lnSpc>
                <a:spcPct val="110000"/>
              </a:lnSpc>
              <a:buNone/>
            </a:pPr>
            <a:endParaRPr lang="de-AT" dirty="0">
              <a:latin typeface="Verdana (Body)"/>
            </a:endParaRPr>
          </a:p>
          <a:p>
            <a:pPr>
              <a:lnSpc>
                <a:spcPct val="110000"/>
              </a:lnSpc>
            </a:pPr>
            <a:r>
              <a:rPr lang="de-AT" dirty="0">
                <a:latin typeface="Verdana (Body)"/>
              </a:rPr>
              <a:t>The </a:t>
            </a:r>
            <a:r>
              <a:rPr lang="de-AT" b="1" dirty="0" err="1">
                <a:latin typeface="Verdana (Body)"/>
              </a:rPr>
              <a:t>minimum</a:t>
            </a:r>
            <a:r>
              <a:rPr lang="de-AT" b="1" dirty="0">
                <a:latin typeface="Verdana (Body)"/>
              </a:rPr>
              <a:t> </a:t>
            </a:r>
            <a:r>
              <a:rPr lang="de-AT" b="1" dirty="0" err="1">
                <a:latin typeface="Verdana (Body)"/>
              </a:rPr>
              <a:t>duration</a:t>
            </a:r>
            <a:r>
              <a:rPr lang="de-AT" b="1" dirty="0">
                <a:latin typeface="Verdana (Body)"/>
              </a:rPr>
              <a:t> </a:t>
            </a:r>
            <a:r>
              <a:rPr lang="de-AT" dirty="0" err="1">
                <a:latin typeface="Verdana (Body)"/>
              </a:rPr>
              <a:t>of</a:t>
            </a:r>
            <a:r>
              <a:rPr lang="de-AT" dirty="0">
                <a:latin typeface="Verdana (Body)"/>
              </a:rPr>
              <a:t> </a:t>
            </a:r>
            <a:r>
              <a:rPr lang="de-AT" dirty="0" err="1">
                <a:latin typeface="Verdana (Body)"/>
              </a:rPr>
              <a:t>studies</a:t>
            </a:r>
            <a:r>
              <a:rPr lang="de-AT" dirty="0">
                <a:latin typeface="Verdana (Body)"/>
              </a:rPr>
              <a:t> in SBWL </a:t>
            </a:r>
            <a:r>
              <a:rPr lang="de-AT" dirty="0" err="1">
                <a:latin typeface="Verdana (Body)"/>
              </a:rPr>
              <a:t>is</a:t>
            </a:r>
            <a:r>
              <a:rPr lang="de-AT" dirty="0">
                <a:latin typeface="Verdana (Body)"/>
              </a:rPr>
              <a:t> </a:t>
            </a:r>
            <a:r>
              <a:rPr lang="de-AT" b="1" dirty="0">
                <a:latin typeface="Verdana (Body)"/>
              </a:rPr>
              <a:t>2 </a:t>
            </a:r>
            <a:r>
              <a:rPr lang="de-AT" b="1" dirty="0" err="1">
                <a:latin typeface="Verdana (Body)"/>
              </a:rPr>
              <a:t>terms</a:t>
            </a:r>
            <a:r>
              <a:rPr lang="de-AT" b="1" dirty="0">
                <a:latin typeface="Verdana (Body)"/>
              </a:rPr>
              <a:t>. </a:t>
            </a:r>
            <a:r>
              <a:rPr lang="de-AT" dirty="0">
                <a:latin typeface="Verdana (Body)"/>
              </a:rPr>
              <a:t>The final grade </a:t>
            </a:r>
            <a:r>
              <a:rPr lang="de-AT" dirty="0" err="1">
                <a:latin typeface="Verdana (Body)"/>
              </a:rPr>
              <a:t>of</a:t>
            </a:r>
            <a:r>
              <a:rPr lang="de-AT" dirty="0">
                <a:latin typeface="Verdana (Body)"/>
              </a:rPr>
              <a:t> SBWL </a:t>
            </a:r>
            <a:r>
              <a:rPr lang="de-AT" dirty="0" err="1">
                <a:latin typeface="Verdana (Body)"/>
              </a:rPr>
              <a:t>is</a:t>
            </a:r>
            <a:r>
              <a:rPr lang="de-AT" dirty="0">
                <a:latin typeface="Verdana (Body)"/>
              </a:rPr>
              <a:t> </a:t>
            </a:r>
            <a:r>
              <a:rPr lang="de-AT" dirty="0" err="1">
                <a:latin typeface="Verdana (Body)"/>
              </a:rPr>
              <a:t>going</a:t>
            </a:r>
            <a:r>
              <a:rPr lang="de-AT" dirty="0">
                <a:latin typeface="Verdana (Body)"/>
              </a:rPr>
              <a:t> </a:t>
            </a:r>
            <a:r>
              <a:rPr lang="de-AT" dirty="0" err="1">
                <a:latin typeface="Verdana (Body)"/>
              </a:rPr>
              <a:t>to</a:t>
            </a:r>
            <a:r>
              <a:rPr lang="de-AT" dirty="0">
                <a:latin typeface="Verdana (Body)"/>
              </a:rPr>
              <a:t> </a:t>
            </a:r>
            <a:r>
              <a:rPr lang="de-AT" dirty="0" err="1">
                <a:latin typeface="Verdana (Body)"/>
              </a:rPr>
              <a:t>be</a:t>
            </a:r>
            <a:r>
              <a:rPr lang="de-AT" dirty="0">
                <a:latin typeface="Verdana (Body)"/>
              </a:rPr>
              <a:t> </a:t>
            </a:r>
            <a:r>
              <a:rPr lang="de-AT" dirty="0" err="1">
                <a:latin typeface="Verdana (Body)"/>
              </a:rPr>
              <a:t>centrally</a:t>
            </a:r>
            <a:r>
              <a:rPr lang="de-AT" dirty="0">
                <a:latin typeface="Verdana (Body)"/>
              </a:rPr>
              <a:t> </a:t>
            </a:r>
            <a:r>
              <a:rPr lang="de-AT" dirty="0" err="1">
                <a:latin typeface="Verdana (Body)"/>
              </a:rPr>
              <a:t>generated</a:t>
            </a:r>
            <a:r>
              <a:rPr lang="de-AT" dirty="0">
                <a:latin typeface="Verdana (Body)"/>
              </a:rPr>
              <a:t> </a:t>
            </a:r>
            <a:r>
              <a:rPr lang="de-AT" dirty="0" err="1">
                <a:latin typeface="Verdana (Body)"/>
              </a:rPr>
              <a:t>based</a:t>
            </a:r>
            <a:r>
              <a:rPr lang="de-AT" dirty="0">
                <a:latin typeface="Verdana (Body)"/>
              </a:rPr>
              <a:t> on </a:t>
            </a:r>
            <a:r>
              <a:rPr lang="de-AT" dirty="0" err="1">
                <a:latin typeface="Verdana (Body)"/>
              </a:rPr>
              <a:t>the</a:t>
            </a:r>
            <a:r>
              <a:rPr lang="de-AT" dirty="0">
                <a:latin typeface="Verdana (Body)"/>
              </a:rPr>
              <a:t> grades </a:t>
            </a:r>
            <a:r>
              <a:rPr lang="de-AT" dirty="0" err="1">
                <a:latin typeface="Verdana (Body)"/>
              </a:rPr>
              <a:t>of</a:t>
            </a:r>
            <a:r>
              <a:rPr lang="de-AT" dirty="0">
                <a:latin typeface="Verdana (Body)"/>
              </a:rPr>
              <a:t> all </a:t>
            </a:r>
            <a:r>
              <a:rPr lang="de-AT" dirty="0" err="1">
                <a:latin typeface="Verdana (Body)"/>
              </a:rPr>
              <a:t>completed</a:t>
            </a:r>
            <a:r>
              <a:rPr lang="de-AT" dirty="0">
                <a:latin typeface="Verdana (Body)"/>
              </a:rPr>
              <a:t> </a:t>
            </a:r>
            <a:r>
              <a:rPr lang="de-AT" dirty="0" err="1">
                <a:latin typeface="Verdana (Body)"/>
              </a:rPr>
              <a:t>courses</a:t>
            </a:r>
            <a:r>
              <a:rPr lang="de-AT" dirty="0">
                <a:latin typeface="Verdana (Body)"/>
              </a:rPr>
              <a:t>.</a:t>
            </a:r>
          </a:p>
        </p:txBody>
      </p:sp>
      <p:sp>
        <p:nvSpPr>
          <p:cNvPr id="5" name="Foliennummernplatzhalter 4"/>
          <p:cNvSpPr>
            <a:spLocks noGrp="1"/>
          </p:cNvSpPr>
          <p:nvPr>
            <p:ph type="sldNum" sz="quarter" idx="12"/>
          </p:nvPr>
        </p:nvSpPr>
        <p:spPr/>
        <p:txBody>
          <a:bodyPr/>
          <a:lstStyle/>
          <a:p>
            <a:r>
              <a:rPr lang="de-AT" dirty="0"/>
              <a:t>Page 4</a:t>
            </a:r>
          </a:p>
        </p:txBody>
      </p:sp>
      <p:sp>
        <p:nvSpPr>
          <p:cNvPr id="6" name="Fußzeilenplatzhalter 6"/>
          <p:cNvSpPr>
            <a:spLocks noGrp="1"/>
          </p:cNvSpPr>
          <p:nvPr>
            <p:ph type="ftr" sz="quarter" idx="11"/>
          </p:nvPr>
        </p:nvSpPr>
        <p:spPr>
          <a:xfrm>
            <a:off x="1354561" y="5365873"/>
            <a:ext cx="5881735" cy="304271"/>
          </a:xfrm>
        </p:spPr>
        <p:txBody>
          <a:bodyPr/>
          <a:lstStyle/>
          <a:p>
            <a:r>
              <a:rPr lang="de-AT" dirty="0"/>
              <a:t>SBWL International Accounting &amp; Controlling (Novotny-Farkas)</a:t>
            </a:r>
          </a:p>
        </p:txBody>
      </p:sp>
    </p:spTree>
    <p:extLst>
      <p:ext uri="{BB962C8B-B14F-4D97-AF65-F5344CB8AC3E}">
        <p14:creationId xmlns:p14="http://schemas.microsoft.com/office/powerpoint/2010/main" val="412950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Structure</a:t>
            </a:r>
            <a:r>
              <a:rPr lang="de-DE" dirty="0"/>
              <a:t>/</a:t>
            </a:r>
            <a:r>
              <a:rPr lang="de-DE" dirty="0" err="1"/>
              <a:t>content</a:t>
            </a:r>
            <a:r>
              <a:rPr lang="de-DE" dirty="0"/>
              <a:t> </a:t>
            </a:r>
            <a:r>
              <a:rPr lang="de-DE" dirty="0" err="1"/>
              <a:t>of</a:t>
            </a:r>
            <a:r>
              <a:rPr lang="de-DE" dirty="0"/>
              <a:t> SBWL</a:t>
            </a:r>
            <a:endParaRPr lang="de-AT" dirty="0"/>
          </a:p>
        </p:txBody>
      </p:sp>
      <p:sp>
        <p:nvSpPr>
          <p:cNvPr id="3" name="Inhaltsplatzhalter 2"/>
          <p:cNvSpPr>
            <a:spLocks noGrp="1"/>
          </p:cNvSpPr>
          <p:nvPr>
            <p:ph idx="1"/>
          </p:nvPr>
        </p:nvSpPr>
        <p:spPr>
          <a:xfrm>
            <a:off x="462019" y="1548483"/>
            <a:ext cx="7765455" cy="732953"/>
          </a:xfrm>
        </p:spPr>
        <p:txBody>
          <a:bodyPr>
            <a:normAutofit/>
          </a:bodyPr>
          <a:lstStyle/>
          <a:p>
            <a:pPr marL="0" indent="0" algn="just">
              <a:buNone/>
            </a:pPr>
            <a:r>
              <a:rPr lang="en-US" altLang="en-US" dirty="0"/>
              <a:t>The lectures offered in each semester follow this </a:t>
            </a:r>
            <a:r>
              <a:rPr lang="en-US" altLang="en-US" b="1" dirty="0"/>
              <a:t>recommended order of courses</a:t>
            </a:r>
            <a:r>
              <a:rPr lang="en-US" altLang="en-US" dirty="0"/>
              <a:t>:</a:t>
            </a:r>
            <a:endParaRPr lang="de-AT" dirty="0"/>
          </a:p>
        </p:txBody>
      </p:sp>
      <p:sp>
        <p:nvSpPr>
          <p:cNvPr id="5" name="Foliennummernplatzhalter 4"/>
          <p:cNvSpPr>
            <a:spLocks noGrp="1"/>
          </p:cNvSpPr>
          <p:nvPr>
            <p:ph type="sldNum" sz="quarter" idx="12"/>
          </p:nvPr>
        </p:nvSpPr>
        <p:spPr/>
        <p:txBody>
          <a:bodyPr/>
          <a:lstStyle/>
          <a:p>
            <a:r>
              <a:rPr lang="de-AT" dirty="0"/>
              <a:t>Page 5</a:t>
            </a:r>
          </a:p>
        </p:txBody>
      </p:sp>
      <p:grpSp>
        <p:nvGrpSpPr>
          <p:cNvPr id="4" name="Gruppieren 3">
            <a:extLst>
              <a:ext uri="{FF2B5EF4-FFF2-40B4-BE49-F238E27FC236}">
                <a16:creationId xmlns:a16="http://schemas.microsoft.com/office/drawing/2014/main" id="{346E78EE-C934-103E-C8E9-534ECE1F19C5}"/>
              </a:ext>
            </a:extLst>
          </p:cNvPr>
          <p:cNvGrpSpPr/>
          <p:nvPr/>
        </p:nvGrpSpPr>
        <p:grpSpPr>
          <a:xfrm>
            <a:off x="1752639" y="2281436"/>
            <a:ext cx="5260219" cy="2664296"/>
            <a:chOff x="1228750" y="2279089"/>
            <a:chExt cx="5260219" cy="2664296"/>
          </a:xfrm>
        </p:grpSpPr>
        <p:sp>
          <p:nvSpPr>
            <p:cNvPr id="6" name="Textfeld 6"/>
            <p:cNvSpPr txBox="1">
              <a:spLocks noChangeArrowheads="1"/>
            </p:cNvSpPr>
            <p:nvPr/>
          </p:nvSpPr>
          <p:spPr bwMode="auto">
            <a:xfrm>
              <a:off x="1228750" y="2279089"/>
              <a:ext cx="1858963" cy="555625"/>
            </a:xfrm>
            <a:prstGeom prst="rect">
              <a:avLst/>
            </a:prstGeom>
            <a:solidFill>
              <a:srgbClr val="BFBFBF"/>
            </a:solidFill>
            <a:ln w="12700">
              <a:solidFill>
                <a:srgbClr val="7F7F7F"/>
              </a:solidFill>
              <a:miter lim="800000"/>
              <a:headEnd/>
              <a:tailEnd/>
            </a:ln>
            <a:effectLst>
              <a:outerShdw dist="38100" dir="8100000" algn="tr"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de-DE" altLang="de-DE"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br>
              <a:r>
                <a:rPr lang="de-DE" altLang="de-DE" sz="900" b="1" dirty="0">
                  <a:solidFill>
                    <a:srgbClr val="1F497D"/>
                  </a:solidFill>
                  <a:latin typeface="Verdana" pitchFamily="34" charset="0"/>
                  <a:ea typeface="Calibri" pitchFamily="34" charset="0"/>
                  <a:cs typeface="Times New Roman" pitchFamily="18" charset="0"/>
                </a:rPr>
                <a:t>1st </a:t>
              </a:r>
              <a:r>
                <a:rPr lang="de-DE" altLang="de-DE" sz="900" b="1" dirty="0" err="1">
                  <a:solidFill>
                    <a:srgbClr val="1F497D"/>
                  </a:solidFill>
                  <a:latin typeface="Verdana" pitchFamily="34" charset="0"/>
                  <a:ea typeface="Calibri" pitchFamily="34" charset="0"/>
                  <a:cs typeface="Times New Roman" pitchFamily="18" charset="0"/>
                </a:rPr>
                <a:t>t</a:t>
              </a:r>
              <a:r>
                <a:rPr kumimoji="0" lang="de-DE" altLang="de-DE" sz="900" b="1" i="0" u="none" strike="noStrike" cap="none" normalizeH="0" baseline="0" dirty="0" err="1">
                  <a:ln>
                    <a:noFill/>
                  </a:ln>
                  <a:solidFill>
                    <a:srgbClr val="1F497D"/>
                  </a:solidFill>
                  <a:effectLst/>
                  <a:latin typeface="Verdana" pitchFamily="34" charset="0"/>
                  <a:ea typeface="Calibri" pitchFamily="34" charset="0"/>
                  <a:cs typeface="Times New Roman" pitchFamily="18" charset="0"/>
                </a:rPr>
                <a:t>erm</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7" name="Textfeld 7"/>
            <p:cNvSpPr txBox="1">
              <a:spLocks noChangeArrowheads="1"/>
            </p:cNvSpPr>
            <p:nvPr/>
          </p:nvSpPr>
          <p:spPr bwMode="auto">
            <a:xfrm>
              <a:off x="4553044" y="2279089"/>
              <a:ext cx="1934969" cy="541337"/>
            </a:xfrm>
            <a:prstGeom prst="rect">
              <a:avLst/>
            </a:prstGeom>
            <a:solidFill>
              <a:srgbClr val="BFBFBF"/>
            </a:solidFill>
            <a:ln w="12700">
              <a:solidFill>
                <a:srgbClr val="7F7F7F"/>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de-DE" altLang="de-DE"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br>
              <a:r>
                <a:rPr kumimoji="0" lang="de-DE" altLang="de-DE" sz="900" b="1" i="0" u="none" strike="noStrike" cap="none" normalizeH="0" baseline="0" dirty="0">
                  <a:ln>
                    <a:noFill/>
                  </a:ln>
                  <a:solidFill>
                    <a:srgbClr val="1F497D"/>
                  </a:solidFill>
                  <a:effectLst/>
                  <a:latin typeface="Verdana" pitchFamily="34" charset="0"/>
                  <a:ea typeface="Calibri" pitchFamily="34" charset="0"/>
                  <a:cs typeface="Times New Roman" pitchFamily="18" charset="0"/>
                </a:rPr>
                <a:t>2nd </a:t>
              </a:r>
              <a:r>
                <a:rPr kumimoji="0" lang="de-DE" altLang="de-DE" sz="900" b="1" i="0" u="none" strike="noStrike" cap="none" normalizeH="0" baseline="0" dirty="0" err="1">
                  <a:ln>
                    <a:noFill/>
                  </a:ln>
                  <a:solidFill>
                    <a:srgbClr val="1F497D"/>
                  </a:solidFill>
                  <a:effectLst/>
                  <a:latin typeface="Verdana" pitchFamily="34" charset="0"/>
                  <a:ea typeface="Calibri" pitchFamily="34" charset="0"/>
                  <a:cs typeface="Times New Roman" pitchFamily="18" charset="0"/>
                </a:rPr>
                <a:t>term</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8" name="Textfeld 8"/>
            <p:cNvSpPr txBox="1">
              <a:spLocks noChangeArrowheads="1"/>
            </p:cNvSpPr>
            <p:nvPr/>
          </p:nvSpPr>
          <p:spPr bwMode="auto">
            <a:xfrm>
              <a:off x="1242243" y="3719249"/>
              <a:ext cx="1858962" cy="533400"/>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de-DE" altLang="de-DE" sz="900" b="1" dirty="0">
                  <a:solidFill>
                    <a:srgbClr val="FFFFFF"/>
                  </a:solidFill>
                  <a:latin typeface="Verdana" pitchFamily="34" charset="0"/>
                  <a:ea typeface="Calibri" pitchFamily="34" charset="0"/>
                  <a:cs typeface="Times New Roman" pitchFamily="18" charset="0"/>
                </a:rPr>
                <a:t>Course II - International Corporate Reporting</a:t>
              </a:r>
              <a:endParaRPr lang="de-DE" altLang="de-DE"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9" name="Textfeld 9"/>
            <p:cNvSpPr txBox="1">
              <a:spLocks noChangeArrowheads="1"/>
            </p:cNvSpPr>
            <p:nvPr/>
          </p:nvSpPr>
          <p:spPr bwMode="auto">
            <a:xfrm>
              <a:off x="1242242" y="2999169"/>
              <a:ext cx="1858963" cy="555625"/>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GB" altLang="de-DE" sz="900" b="1" dirty="0">
                  <a:solidFill>
                    <a:srgbClr val="FFFFFF"/>
                  </a:solidFill>
                  <a:latin typeface="Verdana" pitchFamily="34" charset="0"/>
                  <a:ea typeface="Calibri" pitchFamily="34" charset="0"/>
                  <a:cs typeface="Times New Roman" pitchFamily="18" charset="0"/>
                </a:rPr>
                <a:t>Course I - IFRS Accounting</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0" name="Textfeld 10"/>
            <p:cNvSpPr txBox="1">
              <a:spLocks noChangeArrowheads="1"/>
            </p:cNvSpPr>
            <p:nvPr/>
          </p:nvSpPr>
          <p:spPr bwMode="auto">
            <a:xfrm>
              <a:off x="1242243" y="4425860"/>
              <a:ext cx="1858963" cy="517525"/>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Course III </a:t>
              </a:r>
              <a:r>
                <a:rPr kumimoji="0" lang="de-DE" altLang="de-DE" sz="900" b="1" i="0" u="none" strike="noStrike" cap="none" normalizeH="0" baseline="0" dirty="0">
                  <a:ln>
                    <a:noFill/>
                  </a:ln>
                  <a:solidFill>
                    <a:srgbClr val="FFFFFF"/>
                  </a:solidFill>
                  <a:effectLst/>
                  <a:latin typeface="Calibri"/>
                  <a:ea typeface="Calibri" pitchFamily="34" charset="0"/>
                  <a:cs typeface="Times New Roman" pitchFamily="18" charset="0"/>
                </a:rPr>
                <a:t>–</a:t>
              </a: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 </a:t>
              </a:r>
              <a:r>
                <a:rPr kumimoji="0" lang="de-DE" altLang="de-DE" sz="900" b="1" i="0" u="none" strike="noStrike" cap="none" normalizeH="0" baseline="0" dirty="0" err="1">
                  <a:ln>
                    <a:noFill/>
                  </a:ln>
                  <a:solidFill>
                    <a:srgbClr val="FFFFFF"/>
                  </a:solidFill>
                  <a:effectLst/>
                  <a:latin typeface="Verdana" pitchFamily="34" charset="0"/>
                  <a:ea typeface="Calibri" pitchFamily="34" charset="0"/>
                  <a:cs typeface="Times New Roman" pitchFamily="18" charset="0"/>
                </a:rPr>
                <a:t>Advanced</a:t>
              </a: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 Management Accounting</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1" name="Textfeld 11"/>
            <p:cNvSpPr txBox="1">
              <a:spLocks noChangeArrowheads="1"/>
            </p:cNvSpPr>
            <p:nvPr/>
          </p:nvSpPr>
          <p:spPr bwMode="auto">
            <a:xfrm>
              <a:off x="4553044" y="2999169"/>
              <a:ext cx="1934969" cy="555625"/>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Course IV </a:t>
              </a:r>
              <a:r>
                <a:rPr kumimoji="0" lang="en-GB" altLang="de-DE" sz="900" b="1" i="0" u="none" strike="noStrike" cap="none" normalizeH="0" baseline="0" dirty="0">
                  <a:ln>
                    <a:noFill/>
                  </a:ln>
                  <a:solidFill>
                    <a:srgbClr val="FFFFFF"/>
                  </a:solidFill>
                  <a:effectLst/>
                  <a:latin typeface="Calibri"/>
                  <a:ea typeface="Calibri" pitchFamily="34" charset="0"/>
                  <a:cs typeface="Times New Roman" pitchFamily="18" charset="0"/>
                </a:rPr>
                <a:t>–</a:t>
              </a:r>
              <a:r>
                <a:rPr kumimoji="0" lang="en-GB"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 Group Accounting (IFRS)</a:t>
              </a:r>
              <a:endParaRPr kumimoji="0" lang="en-GB"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2" name="Textfeld 12"/>
            <p:cNvSpPr txBox="1">
              <a:spLocks noChangeArrowheads="1"/>
            </p:cNvSpPr>
            <p:nvPr/>
          </p:nvSpPr>
          <p:spPr bwMode="auto">
            <a:xfrm>
              <a:off x="4554000" y="3720069"/>
              <a:ext cx="1934969" cy="1223316"/>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Course V:</a:t>
              </a:r>
            </a:p>
            <a:p>
              <a:pPr marL="171450" marR="0" lvl="0" indent="-171450" algn="l" defTabSz="914400" rtl="0" eaLnBrk="1" fontAlgn="base" latinLnBrk="0" hangingPunct="1">
                <a:lnSpc>
                  <a:spcPct val="100000"/>
                </a:lnSpc>
                <a:spcBef>
                  <a:spcPct val="0"/>
                </a:spcBef>
                <a:spcAft>
                  <a:spcPct val="0"/>
                </a:spcAft>
                <a:buClrTx/>
                <a:buSzTx/>
                <a:buFontTx/>
                <a:buChar char="-"/>
                <a:tabLst/>
              </a:pPr>
              <a:r>
                <a:rPr lang="de-DE" altLang="de-DE" sz="900" b="1" dirty="0">
                  <a:solidFill>
                    <a:srgbClr val="FFFFFF"/>
                  </a:solidFill>
                  <a:latin typeface="Verdana" pitchFamily="34" charset="0"/>
                  <a:ea typeface="Calibri" pitchFamily="34" charset="0"/>
                  <a:cs typeface="Times New Roman" pitchFamily="18" charset="0"/>
                </a:rPr>
                <a:t>Non-Financial Accounting</a:t>
              </a:r>
            </a:p>
            <a:p>
              <a:pPr marL="171450" marR="0" lvl="0" indent="-171450" algn="l" defTabSz="914400" rtl="0" eaLnBrk="1" fontAlgn="base" latinLnBrk="0" hangingPunct="1">
                <a:lnSpc>
                  <a:spcPct val="100000"/>
                </a:lnSpc>
                <a:spcBef>
                  <a:spcPct val="0"/>
                </a:spcBef>
                <a:spcAft>
                  <a:spcPct val="0"/>
                </a:spcAft>
                <a:buClrTx/>
                <a:buSzTx/>
                <a:buFontTx/>
                <a:buChar char="-"/>
                <a:tabLst/>
              </a:pP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Unternehmensplanspiel</a:t>
              </a:r>
            </a:p>
            <a:p>
              <a:pPr marL="171450" marR="0" lvl="0" indent="-171450" algn="l" defTabSz="914400" rtl="0" eaLnBrk="1" fontAlgn="base" latinLnBrk="0" hangingPunct="1">
                <a:lnSpc>
                  <a:spcPct val="100000"/>
                </a:lnSpc>
                <a:spcBef>
                  <a:spcPct val="0"/>
                </a:spcBef>
                <a:spcAft>
                  <a:spcPct val="0"/>
                </a:spcAft>
                <a:buClrTx/>
                <a:buSzTx/>
                <a:buFontTx/>
                <a:buChar char="-"/>
                <a:tabLst/>
              </a:pPr>
              <a:r>
                <a:rPr lang="de-DE" altLang="de-DE" sz="900" b="1" dirty="0" err="1">
                  <a:solidFill>
                    <a:srgbClr val="FFFFFF"/>
                  </a:solidFill>
                  <a:latin typeface="Verdana" pitchFamily="34" charset="0"/>
                  <a:ea typeface="Calibri" pitchFamily="34" charset="0"/>
                  <a:cs typeface="Times New Roman" pitchFamily="18" charset="0"/>
                </a:rPr>
                <a:t>Digitalization</a:t>
              </a:r>
              <a:r>
                <a:rPr lang="de-DE" altLang="de-DE" sz="900" b="1" dirty="0">
                  <a:solidFill>
                    <a:srgbClr val="FFFFFF"/>
                  </a:solidFill>
                  <a:latin typeface="Verdana" pitchFamily="34" charset="0"/>
                  <a:ea typeface="Calibri" pitchFamily="34" charset="0"/>
                  <a:cs typeface="Times New Roman" pitchFamily="18" charset="0"/>
                </a:rPr>
                <a:t> in Accounting</a:t>
              </a:r>
            </a:p>
            <a:p>
              <a:pPr marL="171450" marR="0" lvl="0" indent="-171450" algn="l" defTabSz="914400" rtl="0" eaLnBrk="1" fontAlgn="base" latinLnBrk="0" hangingPunct="1">
                <a:lnSpc>
                  <a:spcPct val="100000"/>
                </a:lnSpc>
                <a:spcBef>
                  <a:spcPct val="0"/>
                </a:spcBef>
                <a:spcAft>
                  <a:spcPct val="0"/>
                </a:spcAft>
                <a:buClrTx/>
                <a:buSzTx/>
                <a:buFontTx/>
                <a:buChar char="-"/>
                <a:tabLst/>
              </a:pP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Financial Statement Analysis</a:t>
              </a:r>
            </a:p>
            <a:p>
              <a:pPr marL="171450" marR="0" lvl="0" indent="-171450" algn="l" defTabSz="914400" rtl="0" eaLnBrk="1" fontAlgn="base" latinLnBrk="0" hangingPunct="1">
                <a:lnSpc>
                  <a:spcPct val="100000"/>
                </a:lnSpc>
                <a:spcBef>
                  <a:spcPct val="0"/>
                </a:spcBef>
                <a:spcAft>
                  <a:spcPct val="0"/>
                </a:spcAft>
                <a:buClrTx/>
                <a:buSzTx/>
                <a:buFontTx/>
                <a:buChar char="-"/>
                <a:tabLst/>
              </a:pPr>
              <a:endPar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endParaRPr>
            </a:p>
          </p:txBody>
        </p:sp>
      </p:gr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15" name="Rectangle 14"/>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9"/>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9" name="Fußzeilenplatzhalter 6"/>
          <p:cNvSpPr>
            <a:spLocks noGrp="1"/>
          </p:cNvSpPr>
          <p:nvPr>
            <p:ph type="ftr" sz="quarter" idx="11"/>
          </p:nvPr>
        </p:nvSpPr>
        <p:spPr>
          <a:xfrm>
            <a:off x="1354561" y="5365873"/>
            <a:ext cx="5881735" cy="304271"/>
          </a:xfrm>
        </p:spPr>
        <p:txBody>
          <a:bodyPr/>
          <a:lstStyle/>
          <a:p>
            <a:r>
              <a:rPr lang="de-AT" dirty="0"/>
              <a:t>SBWL International Accounting &amp; Controlling (Novotny-Farkas)</a:t>
            </a:r>
          </a:p>
        </p:txBody>
      </p:sp>
    </p:spTree>
    <p:extLst>
      <p:ext uri="{BB962C8B-B14F-4D97-AF65-F5344CB8AC3E}">
        <p14:creationId xmlns:p14="http://schemas.microsoft.com/office/powerpoint/2010/main" val="20981033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Structure</a:t>
            </a:r>
            <a:r>
              <a:rPr lang="de-DE" dirty="0"/>
              <a:t>/</a:t>
            </a:r>
            <a:r>
              <a:rPr lang="de-DE" dirty="0" err="1"/>
              <a:t>content</a:t>
            </a:r>
            <a:r>
              <a:rPr lang="de-DE" dirty="0"/>
              <a:t> </a:t>
            </a:r>
            <a:r>
              <a:rPr lang="de-DE" dirty="0" err="1"/>
              <a:t>of</a:t>
            </a:r>
            <a:r>
              <a:rPr lang="de-DE" dirty="0"/>
              <a:t> SBWL</a:t>
            </a:r>
            <a:endParaRPr lang="de-AT" dirty="0"/>
          </a:p>
        </p:txBody>
      </p:sp>
      <p:sp>
        <p:nvSpPr>
          <p:cNvPr id="3" name="Inhaltsplatzhalter 2"/>
          <p:cNvSpPr>
            <a:spLocks noGrp="1"/>
          </p:cNvSpPr>
          <p:nvPr>
            <p:ph idx="1"/>
          </p:nvPr>
        </p:nvSpPr>
        <p:spPr>
          <a:xfrm>
            <a:off x="462019" y="1481071"/>
            <a:ext cx="7857733" cy="3392654"/>
          </a:xfrm>
        </p:spPr>
        <p:txBody>
          <a:bodyPr>
            <a:normAutofit/>
          </a:bodyPr>
          <a:lstStyle/>
          <a:p>
            <a:pPr>
              <a:spcAft>
                <a:spcPts val="1200"/>
              </a:spcAft>
            </a:pPr>
            <a:r>
              <a:rPr lang="de-AT" b="1" dirty="0" err="1"/>
              <a:t>If</a:t>
            </a:r>
            <a:r>
              <a:rPr lang="de-AT" b="1" dirty="0"/>
              <a:t> </a:t>
            </a:r>
            <a:r>
              <a:rPr lang="de-AT" b="1" dirty="0" err="1"/>
              <a:t>you</a:t>
            </a:r>
            <a:r>
              <a:rPr lang="de-AT" b="1" dirty="0"/>
              <a:t> follow </a:t>
            </a:r>
            <a:r>
              <a:rPr lang="de-AT" b="1" dirty="0" err="1"/>
              <a:t>the</a:t>
            </a:r>
            <a:r>
              <a:rPr lang="de-AT" b="1" dirty="0"/>
              <a:t> </a:t>
            </a:r>
            <a:r>
              <a:rPr lang="de-AT" b="1" dirty="0" err="1"/>
              <a:t>recommended</a:t>
            </a:r>
            <a:r>
              <a:rPr lang="de-AT" b="1" dirty="0"/>
              <a:t> </a:t>
            </a:r>
            <a:r>
              <a:rPr lang="de-AT" b="1" dirty="0" err="1"/>
              <a:t>order</a:t>
            </a:r>
            <a:r>
              <a:rPr lang="de-AT" b="1" dirty="0"/>
              <a:t> </a:t>
            </a:r>
            <a:r>
              <a:rPr lang="de-AT" b="1" dirty="0" err="1"/>
              <a:t>of</a:t>
            </a:r>
            <a:r>
              <a:rPr lang="de-AT" b="1" dirty="0"/>
              <a:t> </a:t>
            </a:r>
            <a:r>
              <a:rPr lang="de-AT" b="1" dirty="0" err="1"/>
              <a:t>courses</a:t>
            </a:r>
            <a:r>
              <a:rPr lang="de-AT" b="1" dirty="0"/>
              <a:t>, </a:t>
            </a:r>
            <a:r>
              <a:rPr lang="de-AT" b="1" dirty="0" err="1"/>
              <a:t>we</a:t>
            </a:r>
            <a:r>
              <a:rPr lang="de-AT" b="1" dirty="0"/>
              <a:t> </a:t>
            </a:r>
            <a:r>
              <a:rPr lang="de-AT" b="1" dirty="0" err="1"/>
              <a:t>can</a:t>
            </a:r>
            <a:r>
              <a:rPr lang="de-AT" b="1" dirty="0"/>
              <a:t> </a:t>
            </a:r>
            <a:r>
              <a:rPr lang="de-AT" b="1" dirty="0" err="1"/>
              <a:t>guarantee</a:t>
            </a:r>
            <a:r>
              <a:rPr lang="de-AT" b="1" dirty="0"/>
              <a:t> a </a:t>
            </a:r>
            <a:r>
              <a:rPr lang="de-AT" b="1" dirty="0" err="1"/>
              <a:t>place</a:t>
            </a:r>
            <a:r>
              <a:rPr lang="de-AT" b="1" dirty="0"/>
              <a:t> </a:t>
            </a:r>
            <a:r>
              <a:rPr lang="de-AT" b="1" dirty="0" err="1"/>
              <a:t>for</a:t>
            </a:r>
            <a:r>
              <a:rPr lang="de-AT" b="1" dirty="0"/>
              <a:t> </a:t>
            </a:r>
            <a:r>
              <a:rPr lang="de-AT" b="1" dirty="0" err="1"/>
              <a:t>you</a:t>
            </a:r>
            <a:r>
              <a:rPr lang="de-AT" b="1" dirty="0"/>
              <a:t>.</a:t>
            </a:r>
            <a:r>
              <a:rPr lang="de-AT" dirty="0"/>
              <a:t> </a:t>
            </a:r>
            <a:r>
              <a:rPr lang="de-AT" dirty="0" err="1"/>
              <a:t>However</a:t>
            </a:r>
            <a:r>
              <a:rPr lang="de-AT" dirty="0"/>
              <a:t>, </a:t>
            </a:r>
            <a:r>
              <a:rPr lang="de-AT" dirty="0" err="1"/>
              <a:t>if</a:t>
            </a:r>
            <a:r>
              <a:rPr lang="de-AT" dirty="0"/>
              <a:t> </a:t>
            </a:r>
            <a:r>
              <a:rPr lang="de-AT" dirty="0" err="1"/>
              <a:t>this</a:t>
            </a:r>
            <a:r>
              <a:rPr lang="de-AT" dirty="0"/>
              <a:t> </a:t>
            </a:r>
            <a:r>
              <a:rPr lang="de-AT" dirty="0" err="1"/>
              <a:t>order</a:t>
            </a:r>
            <a:r>
              <a:rPr lang="de-AT" dirty="0"/>
              <a:t> </a:t>
            </a:r>
            <a:r>
              <a:rPr lang="de-AT" dirty="0" err="1"/>
              <a:t>of</a:t>
            </a:r>
            <a:r>
              <a:rPr lang="de-AT" dirty="0"/>
              <a:t> </a:t>
            </a:r>
            <a:r>
              <a:rPr lang="de-AT" dirty="0" err="1"/>
              <a:t>courses</a:t>
            </a:r>
            <a:r>
              <a:rPr lang="de-AT" dirty="0"/>
              <a:t> </a:t>
            </a:r>
            <a:r>
              <a:rPr lang="de-AT" dirty="0" err="1"/>
              <a:t>is</a:t>
            </a:r>
            <a:r>
              <a:rPr lang="de-AT" dirty="0"/>
              <a:t> </a:t>
            </a:r>
            <a:r>
              <a:rPr lang="de-AT" dirty="0" err="1"/>
              <a:t>followed</a:t>
            </a:r>
            <a:r>
              <a:rPr lang="de-AT" dirty="0"/>
              <a:t>, </a:t>
            </a:r>
            <a:r>
              <a:rPr lang="de-AT" dirty="0" err="1"/>
              <a:t>we</a:t>
            </a:r>
            <a:r>
              <a:rPr lang="de-AT" dirty="0"/>
              <a:t> </a:t>
            </a:r>
            <a:r>
              <a:rPr lang="de-AT" dirty="0" err="1"/>
              <a:t>cannot</a:t>
            </a:r>
            <a:r>
              <a:rPr lang="de-AT" dirty="0"/>
              <a:t> </a:t>
            </a:r>
            <a:r>
              <a:rPr lang="de-AT" dirty="0" err="1"/>
              <a:t>guarantee</a:t>
            </a:r>
            <a:r>
              <a:rPr lang="de-AT" dirty="0"/>
              <a:t> a </a:t>
            </a:r>
            <a:r>
              <a:rPr lang="de-AT" dirty="0" err="1"/>
              <a:t>place</a:t>
            </a:r>
            <a:r>
              <a:rPr lang="de-AT" dirty="0"/>
              <a:t> in </a:t>
            </a:r>
            <a:r>
              <a:rPr lang="de-AT" dirty="0" err="1"/>
              <a:t>the</a:t>
            </a:r>
            <a:r>
              <a:rPr lang="de-AT" dirty="0"/>
              <a:t> </a:t>
            </a:r>
            <a:r>
              <a:rPr lang="de-AT" dirty="0" err="1"/>
              <a:t>upcoming</a:t>
            </a:r>
            <a:r>
              <a:rPr lang="de-AT" dirty="0"/>
              <a:t> </a:t>
            </a:r>
            <a:r>
              <a:rPr lang="de-AT" dirty="0" err="1"/>
              <a:t>terms</a:t>
            </a:r>
            <a:r>
              <a:rPr lang="de-AT" dirty="0"/>
              <a:t>.</a:t>
            </a:r>
          </a:p>
          <a:p>
            <a:pPr>
              <a:spcAft>
                <a:spcPts val="1200"/>
              </a:spcAft>
            </a:pPr>
            <a:r>
              <a:rPr lang="de-AT" dirty="0" err="1"/>
              <a:t>If</a:t>
            </a:r>
            <a:r>
              <a:rPr lang="de-AT" dirty="0"/>
              <a:t>, </a:t>
            </a:r>
            <a:r>
              <a:rPr lang="de-AT" dirty="0" err="1"/>
              <a:t>because</a:t>
            </a:r>
            <a:r>
              <a:rPr lang="de-AT" dirty="0"/>
              <a:t> </a:t>
            </a:r>
            <a:r>
              <a:rPr lang="de-AT" dirty="0" err="1"/>
              <a:t>of</a:t>
            </a:r>
            <a:r>
              <a:rPr lang="de-AT" dirty="0"/>
              <a:t> an </a:t>
            </a:r>
            <a:r>
              <a:rPr lang="de-AT" b="1" dirty="0" err="1"/>
              <a:t>exchange</a:t>
            </a:r>
            <a:r>
              <a:rPr lang="de-AT" b="1" dirty="0"/>
              <a:t> </a:t>
            </a:r>
            <a:r>
              <a:rPr lang="de-AT" b="1" dirty="0" err="1"/>
              <a:t>term</a:t>
            </a:r>
            <a:r>
              <a:rPr lang="de-AT" b="1" dirty="0"/>
              <a:t> </a:t>
            </a:r>
            <a:r>
              <a:rPr lang="de-AT" dirty="0" err="1"/>
              <a:t>you</a:t>
            </a:r>
            <a:r>
              <a:rPr lang="de-AT" dirty="0"/>
              <a:t> </a:t>
            </a:r>
            <a:r>
              <a:rPr lang="de-AT" dirty="0" err="1"/>
              <a:t>cannot</a:t>
            </a:r>
            <a:r>
              <a:rPr lang="de-AT" dirty="0"/>
              <a:t> </a:t>
            </a:r>
            <a:r>
              <a:rPr lang="de-AT" dirty="0" err="1"/>
              <a:t>complete</a:t>
            </a:r>
            <a:r>
              <a:rPr lang="de-AT" dirty="0"/>
              <a:t> </a:t>
            </a:r>
            <a:r>
              <a:rPr lang="de-AT" dirty="0" err="1"/>
              <a:t>some</a:t>
            </a:r>
            <a:r>
              <a:rPr lang="de-AT" dirty="0"/>
              <a:t> </a:t>
            </a:r>
            <a:r>
              <a:rPr lang="de-AT" dirty="0" err="1"/>
              <a:t>courses</a:t>
            </a:r>
            <a:r>
              <a:rPr lang="de-AT" dirty="0"/>
              <a:t>, </a:t>
            </a:r>
            <a:r>
              <a:rPr lang="de-AT" dirty="0" err="1"/>
              <a:t>it</a:t>
            </a:r>
            <a:r>
              <a:rPr lang="de-AT" dirty="0"/>
              <a:t> </a:t>
            </a:r>
            <a:r>
              <a:rPr lang="de-AT" dirty="0" err="1"/>
              <a:t>is</a:t>
            </a:r>
            <a:r>
              <a:rPr lang="de-AT" dirty="0"/>
              <a:t> </a:t>
            </a:r>
            <a:r>
              <a:rPr lang="de-AT" dirty="0" err="1"/>
              <a:t>highly</a:t>
            </a:r>
            <a:r>
              <a:rPr lang="de-AT" dirty="0"/>
              <a:t> </a:t>
            </a:r>
            <a:r>
              <a:rPr lang="de-AT" dirty="0" err="1"/>
              <a:t>recommended</a:t>
            </a:r>
            <a:r>
              <a:rPr lang="de-AT" dirty="0"/>
              <a:t> </a:t>
            </a:r>
            <a:r>
              <a:rPr lang="de-AT" dirty="0" err="1"/>
              <a:t>to</a:t>
            </a:r>
            <a:r>
              <a:rPr lang="de-AT" dirty="0"/>
              <a:t> </a:t>
            </a:r>
            <a:r>
              <a:rPr lang="de-AT" dirty="0" err="1"/>
              <a:t>complete</a:t>
            </a:r>
            <a:r>
              <a:rPr lang="de-AT" dirty="0"/>
              <a:t> </a:t>
            </a:r>
            <a:r>
              <a:rPr lang="de-AT" dirty="0" err="1"/>
              <a:t>them</a:t>
            </a:r>
            <a:r>
              <a:rPr lang="de-AT" dirty="0"/>
              <a:t> at </a:t>
            </a:r>
            <a:r>
              <a:rPr lang="de-AT" dirty="0" err="1"/>
              <a:t>the</a:t>
            </a:r>
            <a:r>
              <a:rPr lang="de-AT" dirty="0"/>
              <a:t> </a:t>
            </a:r>
            <a:r>
              <a:rPr lang="de-AT" dirty="0" err="1"/>
              <a:t>exchange</a:t>
            </a:r>
            <a:r>
              <a:rPr lang="de-AT" dirty="0"/>
              <a:t> </a:t>
            </a:r>
            <a:r>
              <a:rPr lang="de-AT" dirty="0" err="1"/>
              <a:t>university</a:t>
            </a:r>
            <a:r>
              <a:rPr lang="de-AT" dirty="0"/>
              <a:t>.</a:t>
            </a:r>
          </a:p>
          <a:p>
            <a:pPr>
              <a:spcAft>
                <a:spcPts val="1200"/>
              </a:spcAft>
            </a:pPr>
            <a:r>
              <a:rPr lang="de-AT" dirty="0" err="1"/>
              <a:t>Consistent</a:t>
            </a:r>
            <a:r>
              <a:rPr lang="de-AT" dirty="0"/>
              <a:t> </a:t>
            </a:r>
            <a:r>
              <a:rPr lang="de-AT" dirty="0" err="1"/>
              <a:t>with</a:t>
            </a:r>
            <a:r>
              <a:rPr lang="de-AT" dirty="0"/>
              <a:t> </a:t>
            </a:r>
            <a:r>
              <a:rPr lang="de-AT" dirty="0" err="1"/>
              <a:t>the</a:t>
            </a:r>
            <a:r>
              <a:rPr lang="de-AT" dirty="0"/>
              <a:t> international </a:t>
            </a:r>
            <a:r>
              <a:rPr lang="de-AT" dirty="0" err="1"/>
              <a:t>character</a:t>
            </a:r>
            <a:r>
              <a:rPr lang="de-AT" dirty="0"/>
              <a:t> </a:t>
            </a:r>
            <a:r>
              <a:rPr lang="de-AT" dirty="0" err="1"/>
              <a:t>of</a:t>
            </a:r>
            <a:r>
              <a:rPr lang="de-AT" dirty="0"/>
              <a:t> </a:t>
            </a:r>
            <a:r>
              <a:rPr lang="de-AT" dirty="0" err="1"/>
              <a:t>the</a:t>
            </a:r>
            <a:r>
              <a:rPr lang="de-AT" dirty="0"/>
              <a:t> SBWL, </a:t>
            </a:r>
            <a:r>
              <a:rPr lang="en-GB" dirty="0"/>
              <a:t>the course language is generally </a:t>
            </a:r>
            <a:r>
              <a:rPr lang="en-GB" b="1" dirty="0"/>
              <a:t>English. </a:t>
            </a:r>
            <a:r>
              <a:rPr lang="de-AT" dirty="0" err="1"/>
              <a:t>Textbooks</a:t>
            </a:r>
            <a:r>
              <a:rPr lang="de-AT" dirty="0"/>
              <a:t> </a:t>
            </a:r>
            <a:r>
              <a:rPr lang="de-AT" dirty="0" err="1"/>
              <a:t>and</a:t>
            </a:r>
            <a:r>
              <a:rPr lang="de-AT" dirty="0"/>
              <a:t> </a:t>
            </a:r>
            <a:r>
              <a:rPr lang="de-AT" dirty="0" err="1"/>
              <a:t>the</a:t>
            </a:r>
            <a:r>
              <a:rPr lang="de-AT" dirty="0"/>
              <a:t> original </a:t>
            </a:r>
            <a:r>
              <a:rPr lang="de-AT" dirty="0" err="1"/>
              <a:t>standards</a:t>
            </a:r>
            <a:r>
              <a:rPr lang="de-AT" dirty="0"/>
              <a:t> &amp; </a:t>
            </a:r>
            <a:r>
              <a:rPr lang="de-AT" dirty="0" err="1"/>
              <a:t>regulations</a:t>
            </a:r>
            <a:r>
              <a:rPr lang="de-AT" dirty="0"/>
              <a:t> </a:t>
            </a:r>
            <a:r>
              <a:rPr lang="de-AT" dirty="0" err="1"/>
              <a:t>are</a:t>
            </a:r>
            <a:r>
              <a:rPr lang="de-AT" dirty="0"/>
              <a:t> also in English </a:t>
            </a:r>
            <a:r>
              <a:rPr lang="de-AT" dirty="0" err="1"/>
              <a:t>language</a:t>
            </a:r>
            <a:r>
              <a:rPr lang="de-AT" dirty="0"/>
              <a:t>.</a:t>
            </a:r>
          </a:p>
        </p:txBody>
      </p:sp>
      <p:sp>
        <p:nvSpPr>
          <p:cNvPr id="4" name="Fußzeilenplatzhalter 3"/>
          <p:cNvSpPr>
            <a:spLocks noGrp="1"/>
          </p:cNvSpPr>
          <p:nvPr>
            <p:ph type="ftr" sz="quarter" idx="11"/>
          </p:nvPr>
        </p:nvSpPr>
        <p:spPr>
          <a:xfrm>
            <a:off x="1354561" y="5365873"/>
            <a:ext cx="5449687" cy="304271"/>
          </a:xfrm>
        </p:spPr>
        <p:txBody>
          <a:bodyPr/>
          <a:lstStyle/>
          <a:p>
            <a:r>
              <a:rPr lang="de-AT" dirty="0"/>
              <a:t>SBWL International Accounting &amp; Controlling (Novotny-Farkas)</a:t>
            </a:r>
          </a:p>
        </p:txBody>
      </p:sp>
      <p:sp>
        <p:nvSpPr>
          <p:cNvPr id="5" name="Foliennummernplatzhalter 4"/>
          <p:cNvSpPr>
            <a:spLocks noGrp="1"/>
          </p:cNvSpPr>
          <p:nvPr>
            <p:ph type="sldNum" sz="quarter" idx="12"/>
          </p:nvPr>
        </p:nvSpPr>
        <p:spPr/>
        <p:txBody>
          <a:bodyPr/>
          <a:lstStyle/>
          <a:p>
            <a:r>
              <a:rPr lang="de-AT" dirty="0"/>
              <a:t>Page 6</a:t>
            </a:r>
          </a:p>
        </p:txBody>
      </p:sp>
    </p:spTree>
    <p:extLst>
      <p:ext uri="{BB962C8B-B14F-4D97-AF65-F5344CB8AC3E}">
        <p14:creationId xmlns:p14="http://schemas.microsoft.com/office/powerpoint/2010/main" val="30673806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386A0-40EE-2A50-3AA2-04CEB548461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EC1DC2-45FC-9253-7556-1461724F6141}"/>
              </a:ext>
            </a:extLst>
          </p:cNvPr>
          <p:cNvSpPr>
            <a:spLocks noGrp="1"/>
          </p:cNvSpPr>
          <p:nvPr>
            <p:ph type="title"/>
          </p:nvPr>
        </p:nvSpPr>
        <p:spPr/>
        <p:txBody>
          <a:bodyPr/>
          <a:lstStyle/>
          <a:p>
            <a:r>
              <a:rPr lang="de-DE" dirty="0" err="1"/>
              <a:t>Structure</a:t>
            </a:r>
            <a:r>
              <a:rPr lang="de-DE" dirty="0"/>
              <a:t>/</a:t>
            </a:r>
            <a:r>
              <a:rPr lang="de-DE" dirty="0" err="1"/>
              <a:t>content</a:t>
            </a:r>
            <a:r>
              <a:rPr lang="de-DE" dirty="0"/>
              <a:t> </a:t>
            </a:r>
            <a:r>
              <a:rPr lang="de-DE" dirty="0" err="1"/>
              <a:t>of</a:t>
            </a:r>
            <a:r>
              <a:rPr lang="de-DE" dirty="0"/>
              <a:t> </a:t>
            </a:r>
            <a:r>
              <a:rPr lang="de-DE" dirty="0" err="1"/>
              <a:t>WiSo</a:t>
            </a:r>
            <a:endParaRPr lang="de-AT" dirty="0"/>
          </a:p>
        </p:txBody>
      </p:sp>
      <p:sp>
        <p:nvSpPr>
          <p:cNvPr id="3" name="Inhaltsplatzhalter 2">
            <a:extLst>
              <a:ext uri="{FF2B5EF4-FFF2-40B4-BE49-F238E27FC236}">
                <a16:creationId xmlns:a16="http://schemas.microsoft.com/office/drawing/2014/main" id="{57E1F04F-DEC3-2C08-BBB8-CD84CA315E3B}"/>
              </a:ext>
            </a:extLst>
          </p:cNvPr>
          <p:cNvSpPr>
            <a:spLocks noGrp="1"/>
          </p:cNvSpPr>
          <p:nvPr>
            <p:ph idx="1"/>
          </p:nvPr>
        </p:nvSpPr>
        <p:spPr>
          <a:xfrm>
            <a:off x="462019" y="1548483"/>
            <a:ext cx="7765455" cy="732953"/>
          </a:xfrm>
        </p:spPr>
        <p:txBody>
          <a:bodyPr>
            <a:normAutofit/>
          </a:bodyPr>
          <a:lstStyle/>
          <a:p>
            <a:pPr marL="0" indent="0" algn="just">
              <a:buNone/>
            </a:pPr>
            <a:r>
              <a:rPr lang="en-US" dirty="0"/>
              <a:t>Completion of </a:t>
            </a:r>
            <a:r>
              <a:rPr lang="en-US" b="1" dirty="0"/>
              <a:t>one</a:t>
            </a:r>
            <a:r>
              <a:rPr lang="en-US" dirty="0"/>
              <a:t> major of your choice</a:t>
            </a:r>
            <a:r>
              <a:rPr lang="en-US" altLang="en-US" dirty="0"/>
              <a:t>:</a:t>
            </a:r>
            <a:endParaRPr lang="de-AT" dirty="0"/>
          </a:p>
        </p:txBody>
      </p:sp>
      <p:sp>
        <p:nvSpPr>
          <p:cNvPr id="5" name="Foliennummernplatzhalter 4">
            <a:extLst>
              <a:ext uri="{FF2B5EF4-FFF2-40B4-BE49-F238E27FC236}">
                <a16:creationId xmlns:a16="http://schemas.microsoft.com/office/drawing/2014/main" id="{7200125E-E6AC-87C9-390B-C77707375410}"/>
              </a:ext>
            </a:extLst>
          </p:cNvPr>
          <p:cNvSpPr>
            <a:spLocks noGrp="1"/>
          </p:cNvSpPr>
          <p:nvPr>
            <p:ph type="sldNum" sz="quarter" idx="12"/>
          </p:nvPr>
        </p:nvSpPr>
        <p:spPr/>
        <p:txBody>
          <a:bodyPr/>
          <a:lstStyle/>
          <a:p>
            <a:r>
              <a:rPr lang="de-AT" dirty="0"/>
              <a:t>Page 5</a:t>
            </a:r>
          </a:p>
        </p:txBody>
      </p:sp>
      <p:sp>
        <p:nvSpPr>
          <p:cNvPr id="10" name="Textfeld 10">
            <a:extLst>
              <a:ext uri="{FF2B5EF4-FFF2-40B4-BE49-F238E27FC236}">
                <a16:creationId xmlns:a16="http://schemas.microsoft.com/office/drawing/2014/main" id="{0E01A5ED-A4C8-FBCB-5C44-4B1F858ABD11}"/>
              </a:ext>
            </a:extLst>
          </p:cNvPr>
          <p:cNvSpPr txBox="1">
            <a:spLocks noChangeArrowheads="1"/>
          </p:cNvSpPr>
          <p:nvPr/>
        </p:nvSpPr>
        <p:spPr bwMode="auto">
          <a:xfrm>
            <a:off x="3175204" y="4586885"/>
            <a:ext cx="1858963" cy="471584"/>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Economics</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3" name="Rectangle 8">
            <a:extLst>
              <a:ext uri="{FF2B5EF4-FFF2-40B4-BE49-F238E27FC236}">
                <a16:creationId xmlns:a16="http://schemas.microsoft.com/office/drawing/2014/main" id="{2ABFDD53-FCAC-422D-2E80-82E44E16C02D}"/>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15" name="Rectangle 14">
            <a:extLst>
              <a:ext uri="{FF2B5EF4-FFF2-40B4-BE49-F238E27FC236}">
                <a16:creationId xmlns:a16="http://schemas.microsoft.com/office/drawing/2014/main" id="{ECF40D6E-F0CB-9EA8-7848-8264CE3601C2}"/>
              </a:ext>
            </a:extLst>
          </p:cNvPr>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7">
            <a:extLst>
              <a:ext uri="{FF2B5EF4-FFF2-40B4-BE49-F238E27FC236}">
                <a16:creationId xmlns:a16="http://schemas.microsoft.com/office/drawing/2014/main" id="{68E9047E-4B1C-2587-0DD5-6B4007338A3D}"/>
              </a:ext>
            </a:extLst>
          </p:cNvPr>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9">
            <a:extLst>
              <a:ext uri="{FF2B5EF4-FFF2-40B4-BE49-F238E27FC236}">
                <a16:creationId xmlns:a16="http://schemas.microsoft.com/office/drawing/2014/main" id="{4F9EBCA3-A2EF-0AB7-17C1-6AA9E538144E}"/>
              </a:ext>
            </a:extLst>
          </p:cNvPr>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9" name="Fußzeilenplatzhalter 6">
            <a:extLst>
              <a:ext uri="{FF2B5EF4-FFF2-40B4-BE49-F238E27FC236}">
                <a16:creationId xmlns:a16="http://schemas.microsoft.com/office/drawing/2014/main" id="{EF60E349-6B08-EE72-C929-0FC377083456}"/>
              </a:ext>
            </a:extLst>
          </p:cNvPr>
          <p:cNvSpPr>
            <a:spLocks noGrp="1"/>
          </p:cNvSpPr>
          <p:nvPr>
            <p:ph type="ftr" sz="quarter" idx="11"/>
          </p:nvPr>
        </p:nvSpPr>
        <p:spPr>
          <a:xfrm>
            <a:off x="1354561" y="5365873"/>
            <a:ext cx="5881735" cy="304271"/>
          </a:xfrm>
        </p:spPr>
        <p:txBody>
          <a:bodyPr/>
          <a:lstStyle/>
          <a:p>
            <a:r>
              <a:rPr lang="de-AT" dirty="0"/>
              <a:t>SBWL International Accounting &amp; Controlling (Novotny-Farkas)</a:t>
            </a:r>
          </a:p>
        </p:txBody>
      </p:sp>
      <p:sp>
        <p:nvSpPr>
          <p:cNvPr id="14" name="Textfeld 10">
            <a:extLst>
              <a:ext uri="{FF2B5EF4-FFF2-40B4-BE49-F238E27FC236}">
                <a16:creationId xmlns:a16="http://schemas.microsoft.com/office/drawing/2014/main" id="{223480A1-29E7-CEA2-60AD-F9D0801A1361}"/>
              </a:ext>
            </a:extLst>
          </p:cNvPr>
          <p:cNvSpPr txBox="1">
            <a:spLocks noChangeArrowheads="1"/>
          </p:cNvSpPr>
          <p:nvPr/>
        </p:nvSpPr>
        <p:spPr bwMode="auto">
          <a:xfrm>
            <a:off x="3175202" y="2074853"/>
            <a:ext cx="1858963" cy="471584"/>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de-DE" altLang="de-DE" sz="900" b="1" dirty="0">
                <a:solidFill>
                  <a:srgbClr val="FFFFFF"/>
                </a:solidFill>
                <a:latin typeface="Verdana" pitchFamily="34" charset="0"/>
                <a:ea typeface="Calibri" pitchFamily="34" charset="0"/>
                <a:cs typeface="Times New Roman" pitchFamily="18" charset="0"/>
              </a:rPr>
              <a:t>Business Administration</a:t>
            </a:r>
            <a:endParaRPr lang="de-DE" altLang="de-DE" dirty="0">
              <a:latin typeface="Arial" pitchFamily="34" charset="0"/>
              <a:cs typeface="Arial" pitchFamily="34" charset="0"/>
            </a:endParaRPr>
          </a:p>
        </p:txBody>
      </p:sp>
      <p:sp>
        <p:nvSpPr>
          <p:cNvPr id="18" name="Textfeld 10">
            <a:extLst>
              <a:ext uri="{FF2B5EF4-FFF2-40B4-BE49-F238E27FC236}">
                <a16:creationId xmlns:a16="http://schemas.microsoft.com/office/drawing/2014/main" id="{8F5CE1BC-5533-A5A8-F370-035880724AD9}"/>
              </a:ext>
            </a:extLst>
          </p:cNvPr>
          <p:cNvSpPr txBox="1">
            <a:spLocks noChangeArrowheads="1"/>
          </p:cNvSpPr>
          <p:nvPr/>
        </p:nvSpPr>
        <p:spPr bwMode="auto">
          <a:xfrm>
            <a:off x="3175203" y="2707121"/>
            <a:ext cx="1858963" cy="471584"/>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GB" altLang="de-DE" sz="900" b="1" dirty="0">
                <a:solidFill>
                  <a:srgbClr val="FFFFFF"/>
                </a:solidFill>
                <a:latin typeface="Verdana" pitchFamily="34" charset="0"/>
                <a:ea typeface="Calibri" pitchFamily="34" charset="0"/>
                <a:cs typeface="Times New Roman" pitchFamily="18" charset="0"/>
              </a:rPr>
              <a:t>Business Information Systems</a:t>
            </a:r>
            <a:endParaRPr lang="en-GB" altLang="de-DE" dirty="0">
              <a:latin typeface="Arial" pitchFamily="34" charset="0"/>
              <a:cs typeface="Arial" pitchFamily="34" charset="0"/>
            </a:endParaRPr>
          </a:p>
        </p:txBody>
      </p:sp>
      <p:sp>
        <p:nvSpPr>
          <p:cNvPr id="20" name="Textfeld 10">
            <a:extLst>
              <a:ext uri="{FF2B5EF4-FFF2-40B4-BE49-F238E27FC236}">
                <a16:creationId xmlns:a16="http://schemas.microsoft.com/office/drawing/2014/main" id="{F7CD1D1E-615A-9D3B-A501-9E0C15E17BD9}"/>
              </a:ext>
            </a:extLst>
          </p:cNvPr>
          <p:cNvSpPr txBox="1">
            <a:spLocks noChangeArrowheads="1"/>
          </p:cNvSpPr>
          <p:nvPr/>
        </p:nvSpPr>
        <p:spPr bwMode="auto">
          <a:xfrm>
            <a:off x="3175204" y="3333709"/>
            <a:ext cx="1858963" cy="471584"/>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GB" altLang="de-DE" sz="900" b="1" dirty="0">
                <a:solidFill>
                  <a:srgbClr val="FFFFFF"/>
                </a:solidFill>
                <a:latin typeface="Verdana" pitchFamily="34" charset="0"/>
                <a:ea typeface="Calibri" pitchFamily="34" charset="0"/>
                <a:cs typeface="Times New Roman" pitchFamily="18" charset="0"/>
              </a:rPr>
              <a:t>Economy, Environment, Politics</a:t>
            </a:r>
            <a:endParaRPr lang="de-DE" altLang="de-DE" dirty="0">
              <a:latin typeface="Arial" pitchFamily="34" charset="0"/>
              <a:cs typeface="Arial" pitchFamily="34" charset="0"/>
            </a:endParaRPr>
          </a:p>
        </p:txBody>
      </p:sp>
      <p:sp>
        <p:nvSpPr>
          <p:cNvPr id="21" name="Textfeld 10">
            <a:extLst>
              <a:ext uri="{FF2B5EF4-FFF2-40B4-BE49-F238E27FC236}">
                <a16:creationId xmlns:a16="http://schemas.microsoft.com/office/drawing/2014/main" id="{6E31C56E-2F27-1871-97FE-537AF96A2055}"/>
              </a:ext>
            </a:extLst>
          </p:cNvPr>
          <p:cNvSpPr txBox="1">
            <a:spLocks noChangeArrowheads="1"/>
          </p:cNvSpPr>
          <p:nvPr/>
        </p:nvSpPr>
        <p:spPr bwMode="auto">
          <a:xfrm>
            <a:off x="3175204" y="3960297"/>
            <a:ext cx="1858963" cy="471584"/>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de-DE" altLang="de-DE" sz="900" b="1" dirty="0">
                <a:solidFill>
                  <a:srgbClr val="FFFFFF"/>
                </a:solidFill>
                <a:latin typeface="Verdana" pitchFamily="34" charset="0"/>
                <a:ea typeface="Calibri" pitchFamily="34" charset="0"/>
                <a:cs typeface="Times New Roman" pitchFamily="18" charset="0"/>
              </a:rPr>
              <a:t>International Business Administration</a:t>
            </a:r>
            <a:endParaRPr lang="de-DE" altLang="de-DE" sz="9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4887141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88E99-935E-E3F3-97F3-0E82046ECB9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CF9F26A-27BC-F877-3E9C-7D04D659395A}"/>
              </a:ext>
            </a:extLst>
          </p:cNvPr>
          <p:cNvSpPr>
            <a:spLocks noGrp="1"/>
          </p:cNvSpPr>
          <p:nvPr>
            <p:ph type="title"/>
          </p:nvPr>
        </p:nvSpPr>
        <p:spPr>
          <a:xfrm>
            <a:off x="462408" y="139700"/>
            <a:ext cx="7082288" cy="903822"/>
          </a:xfrm>
        </p:spPr>
        <p:txBody>
          <a:bodyPr/>
          <a:lstStyle/>
          <a:p>
            <a:r>
              <a:rPr lang="en-US" dirty="0"/>
              <a:t>IAMC &amp; </a:t>
            </a:r>
            <a:r>
              <a:rPr lang="en-US" dirty="0" err="1"/>
              <a:t>ReSt</a:t>
            </a:r>
            <a:r>
              <a:rPr lang="en-US" dirty="0"/>
              <a:t> &amp; </a:t>
            </a:r>
            <a:r>
              <a:rPr lang="en-US" dirty="0" err="1"/>
              <a:t>IfU</a:t>
            </a:r>
            <a:r>
              <a:rPr lang="en-US" dirty="0"/>
              <a:t> &amp; Accounting &amp; Taxation</a:t>
            </a:r>
            <a:endParaRPr lang="de-AT" dirty="0"/>
          </a:p>
        </p:txBody>
      </p:sp>
      <p:sp>
        <p:nvSpPr>
          <p:cNvPr id="3" name="Inhaltsplatzhalter 2">
            <a:extLst>
              <a:ext uri="{FF2B5EF4-FFF2-40B4-BE49-F238E27FC236}">
                <a16:creationId xmlns:a16="http://schemas.microsoft.com/office/drawing/2014/main" id="{73194DD4-6472-CEBB-04A4-333F0B14B4E5}"/>
              </a:ext>
            </a:extLst>
          </p:cNvPr>
          <p:cNvSpPr>
            <a:spLocks noGrp="1"/>
          </p:cNvSpPr>
          <p:nvPr>
            <p:ph idx="1"/>
          </p:nvPr>
        </p:nvSpPr>
        <p:spPr>
          <a:xfrm>
            <a:off x="462018" y="1344613"/>
            <a:ext cx="8614525" cy="3853905"/>
          </a:xfrm>
        </p:spPr>
        <p:txBody>
          <a:bodyPr>
            <a:noAutofit/>
          </a:bodyPr>
          <a:lstStyle/>
          <a:p>
            <a:r>
              <a:rPr lang="en-US" sz="1000" b="1" dirty="0"/>
              <a:t>1. IAMC (International Accounting and Management Control)</a:t>
            </a:r>
          </a:p>
          <a:p>
            <a:pPr lvl="1"/>
            <a:r>
              <a:rPr lang="en-US" sz="1000" dirty="0"/>
              <a:t>Covers topics such as international financial reporting, controlling, performance measurement, and corporate governance.</a:t>
            </a:r>
          </a:p>
          <a:p>
            <a:pPr lvl="1"/>
            <a:r>
              <a:rPr lang="en-US" sz="1000" dirty="0"/>
              <a:t>Aims to prepare students for the challenges of international business management and reporting.</a:t>
            </a:r>
          </a:p>
          <a:p>
            <a:r>
              <a:rPr lang="en-US" sz="1000" b="1" dirty="0"/>
              <a:t>2. </a:t>
            </a:r>
            <a:r>
              <a:rPr lang="en-US" sz="1000" b="1" dirty="0" err="1"/>
              <a:t>ReSt</a:t>
            </a:r>
            <a:r>
              <a:rPr lang="en-US" sz="1000" b="1" dirty="0"/>
              <a:t> (Accounting and Taxation)</a:t>
            </a:r>
          </a:p>
          <a:p>
            <a:pPr lvl="1"/>
            <a:r>
              <a:rPr lang="en-US" sz="1000" dirty="0"/>
              <a:t>Combines accounting (bookkeeping, financial reporting) and taxation (tax law, tax planning).</a:t>
            </a:r>
          </a:p>
          <a:p>
            <a:pPr lvl="1"/>
            <a:r>
              <a:rPr lang="en-US" sz="1000" dirty="0"/>
              <a:t>Provides fundamentals of financial reporting and tax regulations. Important for understanding legal frameworks and their practical application.</a:t>
            </a:r>
          </a:p>
          <a:p>
            <a:r>
              <a:rPr lang="en-US" sz="1000" b="1" dirty="0"/>
              <a:t>3. </a:t>
            </a:r>
            <a:r>
              <a:rPr lang="en-US" sz="1000" b="1" dirty="0" err="1"/>
              <a:t>IfU</a:t>
            </a:r>
            <a:r>
              <a:rPr lang="en-US" sz="1000" b="1" dirty="0"/>
              <a:t> (Investment and Finance)</a:t>
            </a:r>
          </a:p>
          <a:p>
            <a:pPr lvl="1"/>
            <a:r>
              <a:rPr lang="en-US" sz="1000" dirty="0"/>
              <a:t>Focuses on investment decisions and financing strategies.</a:t>
            </a:r>
          </a:p>
          <a:p>
            <a:pPr lvl="1"/>
            <a:r>
              <a:rPr lang="en-US" sz="1000" dirty="0"/>
              <a:t>Covers capital markets, corporate finance, risk analysis, and investment appraisal. Prepares students for financial decision-making in companies.</a:t>
            </a:r>
          </a:p>
          <a:p>
            <a:r>
              <a:rPr lang="en-US" sz="1000" b="1" dirty="0"/>
              <a:t>4. Accounting &amp; Taxation</a:t>
            </a:r>
          </a:p>
          <a:p>
            <a:pPr lvl="1"/>
            <a:r>
              <a:rPr lang="en-US" sz="1000" dirty="0"/>
              <a:t>Accounting includes bookkeeping, financial statements, and reporting.</a:t>
            </a:r>
          </a:p>
          <a:p>
            <a:pPr lvl="1"/>
            <a:r>
              <a:rPr lang="en-US" sz="1000" dirty="0"/>
              <a:t>Taxation focuses on tax law and tax planning with an emphasis on international standards and tax issues.</a:t>
            </a:r>
            <a:br>
              <a:rPr lang="en-US" sz="1000" dirty="0"/>
            </a:br>
            <a:endParaRPr lang="en-US" sz="1000" dirty="0"/>
          </a:p>
          <a:p>
            <a:r>
              <a:rPr lang="en-US" sz="1000" b="1" dirty="0"/>
              <a:t>Summary of Differences:</a:t>
            </a:r>
          </a:p>
          <a:p>
            <a:pPr lvl="1"/>
            <a:r>
              <a:rPr lang="en-US" sz="1000" dirty="0"/>
              <a:t>IAMC is more international and management-oriented, focusing on control and governance.</a:t>
            </a:r>
          </a:p>
          <a:p>
            <a:pPr lvl="1"/>
            <a:r>
              <a:rPr lang="en-US" sz="1000" dirty="0" err="1"/>
              <a:t>ReSt</a:t>
            </a:r>
            <a:r>
              <a:rPr lang="en-US" sz="1000" dirty="0"/>
              <a:t> combines accounting with tax law and is more fundamental and practice-oriented.</a:t>
            </a:r>
          </a:p>
          <a:p>
            <a:pPr lvl="1"/>
            <a:r>
              <a:rPr lang="en-US" sz="1000" dirty="0" err="1"/>
              <a:t>IfU</a:t>
            </a:r>
            <a:r>
              <a:rPr lang="en-US" sz="1000" dirty="0"/>
              <a:t> focuses on financial decisions and capital management.</a:t>
            </a:r>
          </a:p>
          <a:p>
            <a:pPr lvl="1"/>
            <a:r>
              <a:rPr lang="en-US" sz="1000" dirty="0"/>
              <a:t>Accounting &amp; Taxation is an English-language specialization focusing on accounting and taxes, often with an international perspective.</a:t>
            </a:r>
          </a:p>
        </p:txBody>
      </p:sp>
      <p:sp>
        <p:nvSpPr>
          <p:cNvPr id="4" name="Fußzeilenplatzhalter 3">
            <a:extLst>
              <a:ext uri="{FF2B5EF4-FFF2-40B4-BE49-F238E27FC236}">
                <a16:creationId xmlns:a16="http://schemas.microsoft.com/office/drawing/2014/main" id="{AFFA23C1-CB0F-1084-C1D4-E247471BAB0E}"/>
              </a:ext>
            </a:extLst>
          </p:cNvPr>
          <p:cNvSpPr>
            <a:spLocks noGrp="1"/>
          </p:cNvSpPr>
          <p:nvPr>
            <p:ph type="ftr" sz="quarter" idx="11"/>
          </p:nvPr>
        </p:nvSpPr>
        <p:spPr>
          <a:xfrm>
            <a:off x="1354561" y="5365873"/>
            <a:ext cx="4735343" cy="304271"/>
          </a:xfrm>
        </p:spPr>
        <p:txBody>
          <a:bodyPr/>
          <a:lstStyle/>
          <a:p>
            <a:r>
              <a:rPr lang="de-AT" dirty="0"/>
              <a:t>SBWL International Accounting &amp; Controlling (Novotny-Farkas)</a:t>
            </a:r>
          </a:p>
        </p:txBody>
      </p:sp>
      <p:sp>
        <p:nvSpPr>
          <p:cNvPr id="5" name="Foliennummernplatzhalter 4">
            <a:extLst>
              <a:ext uri="{FF2B5EF4-FFF2-40B4-BE49-F238E27FC236}">
                <a16:creationId xmlns:a16="http://schemas.microsoft.com/office/drawing/2014/main" id="{E2EBABAE-E3D7-818C-2E65-C1AF6B38FEAE}"/>
              </a:ext>
            </a:extLst>
          </p:cNvPr>
          <p:cNvSpPr>
            <a:spLocks noGrp="1"/>
          </p:cNvSpPr>
          <p:nvPr>
            <p:ph type="sldNum" sz="quarter" idx="12"/>
          </p:nvPr>
        </p:nvSpPr>
        <p:spPr/>
        <p:txBody>
          <a:bodyPr/>
          <a:lstStyle/>
          <a:p>
            <a:r>
              <a:rPr lang="de-AT" dirty="0"/>
              <a:t>Page 8</a:t>
            </a:r>
          </a:p>
        </p:txBody>
      </p:sp>
    </p:spTree>
    <p:extLst>
      <p:ext uri="{BB962C8B-B14F-4D97-AF65-F5344CB8AC3E}">
        <p14:creationId xmlns:p14="http://schemas.microsoft.com/office/powerpoint/2010/main" val="39551744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SELECTEDLANGUAGE" val="German Austria"/>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Musterpräsentation 16x10 V1.1.potx" id="{50821DC6-1170-4F69-BC0F-BF2469366875}" vid="{788B52EF-C0A8-4B8C-8AD4-D720815E0A05}"/>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22E406015A5354E9FB28FB6F11F9D51" ma:contentTypeVersion="12" ma:contentTypeDescription="Ein neues Dokument erstellen." ma:contentTypeScope="" ma:versionID="cac8e83cf13a2995194e56d468bed312">
  <xsd:schema xmlns:xsd="http://www.w3.org/2001/XMLSchema" xmlns:xs="http://www.w3.org/2001/XMLSchema" xmlns:p="http://schemas.microsoft.com/office/2006/metadata/properties" xmlns:ns2="0f9190c6-9635-46d4-9b2a-2f079461b382" targetNamespace="http://schemas.microsoft.com/office/2006/metadata/properties" ma:root="true" ma:fieldsID="214fbe64341793ec6ec3442dd1f2c038" ns2:_="">
    <xsd:import namespace="0f9190c6-9635-46d4-9b2a-2f079461b38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9190c6-9635-46d4-9b2a-2f079461b3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1a14e36f-e084-4b04-bba6-548b1473dca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9190c6-9635-46d4-9b2a-2f079461b38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5F21CF-56CE-4E41-A0DD-6C4C50FF1E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9190c6-9635-46d4-9b2a-2f079461b3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46B3ED-06B1-4DE8-9648-0F78B5B453B2}">
  <ds:schemaRefs>
    <ds:schemaRef ds:uri="http://schemas.microsoft.com/sharepoint/v3/contenttype/forms"/>
  </ds:schemaRefs>
</ds:datastoreItem>
</file>

<file path=customXml/itemProps3.xml><?xml version="1.0" encoding="utf-8"?>
<ds:datastoreItem xmlns:ds="http://schemas.openxmlformats.org/officeDocument/2006/customXml" ds:itemID="{BF58DFAF-C9AD-4CE5-A221-45D64FB05328}">
  <ds:schemaRefs>
    <ds:schemaRef ds:uri="http://www.w3.org/XML/1998/namespace"/>
    <ds:schemaRef ds:uri="http://purl.org/dc/dcmitype/"/>
    <ds:schemaRef ds:uri="http://schemas.openxmlformats.org/package/2006/metadata/core-properties"/>
    <ds:schemaRef ds:uri="http://schemas.microsoft.com/office/2006/documentManagement/types"/>
    <ds:schemaRef ds:uri="http://purl.org/dc/elements/1.1/"/>
    <ds:schemaRef ds:uri="http://purl.org/dc/terms/"/>
    <ds:schemaRef ds:uri="http://schemas.microsoft.com/office/infopath/2007/PartnerControls"/>
    <ds:schemaRef ds:uri="0f9190c6-9635-46d4-9b2a-2f079461b38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WU Musterpräsentation 16x10(2)</Template>
  <TotalTime>0</TotalTime>
  <Words>1228</Words>
  <Application>Microsoft Office PowerPoint</Application>
  <PresentationFormat>On-screen Show (16:10)</PresentationFormat>
  <Paragraphs>151</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Georgia</vt:lpstr>
      <vt:lpstr>Verdana</vt:lpstr>
      <vt:lpstr>Verdana (Body)</vt:lpstr>
      <vt:lpstr>Wingdings</vt:lpstr>
      <vt:lpstr>WU 16:10</vt:lpstr>
      <vt:lpstr>Presentation of SBWL  International Accounting &amp; Controlling</vt:lpstr>
      <vt:lpstr>Preparation for roles in…</vt:lpstr>
      <vt:lpstr>Accounting is the language of business</vt:lpstr>
      <vt:lpstr>Structure/content of SBWL</vt:lpstr>
      <vt:lpstr>Structure/content of SBWL</vt:lpstr>
      <vt:lpstr>Structure/content of SBWL</vt:lpstr>
      <vt:lpstr>Structure/content of SBWL</vt:lpstr>
      <vt:lpstr>Structure/content of WiSo</vt:lpstr>
      <vt:lpstr>IAMC &amp; ReSt &amp; IfU &amp; Accounting &amp; Taxation</vt:lpstr>
      <vt:lpstr>Registration periods in winter term 2026/27</vt:lpstr>
      <vt:lpstr>Admission to the SBWL</vt:lpstr>
      <vt:lpstr>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2018-06-05T05:56:48Z</dcterms:created>
  <dcterms:modified xsi:type="dcterms:W3CDTF">2026-05-04T10:18:27Z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U Thema">
    <vt:lpwstr>403;#Corporate Design|19895bcd-b158-45ae-ab7b-f5ca217dfcec</vt:lpwstr>
  </property>
  <property fmtid="{D5CDD505-2E9C-101B-9397-08002B2CF9AE}" pid="3" name="Dokumentenart">
    <vt:lpwstr>266;#Vorlagen|17fc50ed-8ad1-47be-ab12-04243fd74ddb</vt:lpwstr>
  </property>
  <property fmtid="{D5CDD505-2E9C-101B-9397-08002B2CF9AE}" pid="4" name="ContentTypeId">
    <vt:lpwstr>0x010100722E406015A5354E9FB28FB6F11F9D51</vt:lpwstr>
  </property>
  <property fmtid="{D5CDD505-2E9C-101B-9397-08002B2CF9AE}" pid="5" name="MediaServiceImageTags">
    <vt:lpwstr/>
  </property>
</Properties>
</file>