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8.xml" ContentType="application/vnd.openxmlformats-officedocument.presentationml.notesSlide+xml"/>
  <Override PartName="/ppt/ink/ink8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1" r:id="rId4"/>
    <p:sldMasterId id="2147483754" r:id="rId5"/>
  </p:sldMasterIdLst>
  <p:notesMasterIdLst>
    <p:notesMasterId r:id="rId35"/>
  </p:notesMasterIdLst>
  <p:handoutMasterIdLst>
    <p:handoutMasterId r:id="rId36"/>
  </p:handoutMasterIdLst>
  <p:sldIdLst>
    <p:sldId id="1078" r:id="rId6"/>
    <p:sldId id="1203" r:id="rId7"/>
    <p:sldId id="1175" r:id="rId8"/>
    <p:sldId id="1208" r:id="rId9"/>
    <p:sldId id="1207" r:id="rId10"/>
    <p:sldId id="1188" r:id="rId11"/>
    <p:sldId id="1189" r:id="rId12"/>
    <p:sldId id="1233" r:id="rId13"/>
    <p:sldId id="1231" r:id="rId14"/>
    <p:sldId id="1232" r:id="rId15"/>
    <p:sldId id="1217" r:id="rId16"/>
    <p:sldId id="857" r:id="rId17"/>
    <p:sldId id="1218" r:id="rId18"/>
    <p:sldId id="1209" r:id="rId19"/>
    <p:sldId id="1213" r:id="rId20"/>
    <p:sldId id="1221" r:id="rId21"/>
    <p:sldId id="1211" r:id="rId22"/>
    <p:sldId id="1222" r:id="rId23"/>
    <p:sldId id="1214" r:id="rId24"/>
    <p:sldId id="1224" r:id="rId25"/>
    <p:sldId id="1228" r:id="rId26"/>
    <p:sldId id="1227" r:id="rId27"/>
    <p:sldId id="1226" r:id="rId28"/>
    <p:sldId id="1229" r:id="rId29"/>
    <p:sldId id="1178" r:id="rId30"/>
    <p:sldId id="1230" r:id="rId31"/>
    <p:sldId id="1155" r:id="rId32"/>
    <p:sldId id="1220" r:id="rId33"/>
    <p:sldId id="1234" r:id="rId34"/>
  </p:sldIdLst>
  <p:sldSz cx="9144000" cy="5715000" type="screen16x1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103"/>
    <a:srgbClr val="E70509"/>
    <a:srgbClr val="BAD43B"/>
    <a:srgbClr val="DDDDDD"/>
    <a:srgbClr val="E8A0C2"/>
    <a:srgbClr val="006D9B"/>
    <a:srgbClr val="7FB6CD"/>
    <a:srgbClr val="009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5EDA77-799F-458B-BC61-B8E9F24BC4A0}" v="77" dt="2025-12-17T13:29:58.301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2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s://www.pexels.com/de-de/foto/foto-von-leuten-die-lacheln-wahrend-sie-einwegbecher-halten-3228745/" TargetMode="External"/><Relationship Id="rId1" Type="http://schemas.openxmlformats.org/officeDocument/2006/relationships/image" Target="../media/image120.jpeg"/><Relationship Id="rId5" Type="http://schemas.openxmlformats.org/officeDocument/2006/relationships/hyperlink" Target="https://www.lirvin.net/WGuides/thesis.htm" TargetMode="External"/><Relationship Id="rId4" Type="http://schemas.openxmlformats.org/officeDocument/2006/relationships/image" Target="../media/image12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imsm" TargetMode="External"/><Relationship Id="rId2" Type="http://schemas.openxmlformats.org/officeDocument/2006/relationships/hyperlink" Target="https://www.wu.ac.at/mca" TargetMode="External"/><Relationship Id="rId1" Type="http://schemas.openxmlformats.org/officeDocument/2006/relationships/hyperlink" Target="https://www.wu.ac.at/mca/students-point/bachelor-specialization-sbwl-digital-marketing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s://www.pexels.com/de-de/foto/foto-von-leuten-die-lacheln-wahrend-sie-einwegbecher-halten-3228745/" TargetMode="External"/><Relationship Id="rId1" Type="http://schemas.openxmlformats.org/officeDocument/2006/relationships/image" Target="../media/image120.jpeg"/><Relationship Id="rId5" Type="http://schemas.openxmlformats.org/officeDocument/2006/relationships/hyperlink" Target="https://www.lirvin.net/WGuides/thesis.htm" TargetMode="External"/><Relationship Id="rId4" Type="http://schemas.openxmlformats.org/officeDocument/2006/relationships/image" Target="../media/image12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imsm" TargetMode="External"/><Relationship Id="rId2" Type="http://schemas.openxmlformats.org/officeDocument/2006/relationships/hyperlink" Target="https://www.wu.ac.at/mca" TargetMode="External"/><Relationship Id="rId1" Type="http://schemas.openxmlformats.org/officeDocument/2006/relationships/hyperlink" Target="https://www.wu.ac.at/mca/students-point/bachelor-specialization-sbwl-digital-marketin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8BE5D-92B9-4CA3-A7A0-B0CBE263F422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1079B68-27B7-441D-97B1-A0D40BDF1EA0}">
      <dgm:prSet phldrT="[Text]" phldr="0"/>
      <dgm:spPr/>
      <dgm:t>
        <a:bodyPr/>
        <a:lstStyle/>
        <a:p>
          <a:r>
            <a:rPr lang="en-US" noProof="0">
              <a:latin typeface="Verdana" panose="020B0604030504040204" pitchFamily="34" charset="0"/>
              <a:ea typeface="Verdana" panose="020B0604030504040204" pitchFamily="34" charset="0"/>
            </a:rPr>
            <a:t>Search Marketing Strategy</a:t>
          </a:r>
          <a:endParaRPr lang="en-US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09C1374-68EA-45D9-ABA6-628C5A76B8F5}" type="parTrans" cxnId="{6FC80F59-E920-469B-8FE2-64D473823B1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E30DCEA-564D-4AF6-AC80-20549D4A948F}" type="sibTrans" cxnId="{6FC80F59-E920-469B-8FE2-64D473823B10}">
      <dgm:prSet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descr="Volltreffer Silhouette"/>
        </a:ext>
      </dgm:extLst>
    </dgm:pt>
    <dgm:pt modelId="{8F1F5764-317D-4B69-B9A8-618E3885A38B}">
      <dgm:prSet phldrT="[Text]" phldr="0"/>
      <dgm:spPr/>
      <dgm:t>
        <a:bodyPr/>
        <a:lstStyle/>
        <a:p>
          <a:r>
            <a:rPr lang="en-US" noProof="0">
              <a:latin typeface="Verdana" panose="020B0604030504040204" pitchFamily="34" charset="0"/>
              <a:ea typeface="Verdana" panose="020B0604030504040204" pitchFamily="34" charset="0"/>
            </a:rPr>
            <a:t>Acquisition &amp; Awareness</a:t>
          </a:r>
          <a:endParaRPr lang="en-US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1F3028A-9E50-4AEB-B929-91F2FAF20AD4}" type="parTrans" cxnId="{A5445497-8E7D-43F8-A113-F7ABFB51E6D9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E2DA99F-8AF3-45F9-95EC-10DBD5ABEF5D}" type="sibTrans" cxnId="{A5445497-8E7D-43F8-A113-F7ABFB51E6D9}">
      <dgm:prSet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descr="Brainstorming Silhouette"/>
        </a:ext>
      </dgm:extLst>
    </dgm:pt>
    <dgm:pt modelId="{BABDE588-D3CF-4BAF-9468-A9EB3C0724CF}">
      <dgm:prSet phldrT="[Text]" phldr="0"/>
      <dgm:spPr/>
      <dgm:t>
        <a:bodyPr/>
        <a:lstStyle/>
        <a:p>
          <a:r>
            <a:rPr lang="en-US" noProof="0">
              <a:latin typeface="Verdana" panose="020B0604030504040204" pitchFamily="34" charset="0"/>
              <a:ea typeface="Verdana" panose="020B0604030504040204" pitchFamily="34" charset="0"/>
            </a:rPr>
            <a:t>Conversion &amp; Retention</a:t>
          </a:r>
          <a:endParaRPr lang="en-US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E5F7471-83A1-4519-BBD9-3042642716F6}" type="parTrans" cxnId="{02CA28CD-A981-4F14-8962-AFC777E2BE18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6CD4442-EA11-4EC0-927F-BAE7C85615AA}" type="sibTrans" cxnId="{02CA28CD-A981-4F14-8962-AFC777E2BE18}">
      <dgm:prSet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descr="Verliebte-Gesichtskontur Silhouette"/>
        </a:ext>
      </dgm:extLst>
    </dgm:pt>
    <dgm:pt modelId="{690DF52E-2094-4746-9830-5A6A930B02BD}">
      <dgm:prSet phldrT="[Text]" phldr="0"/>
      <dgm:spPr/>
      <dgm:t>
        <a:bodyPr/>
        <a:lstStyle/>
        <a:p>
          <a:r>
            <a:rPr lang="en-US" noProof="0" dirty="0">
              <a:latin typeface="Verdana" panose="020B0604030504040204" pitchFamily="34" charset="0"/>
              <a:ea typeface="Verdana" panose="020B0604030504040204" pitchFamily="34" charset="0"/>
            </a:rPr>
            <a:t>Growth &amp; Sales</a:t>
          </a:r>
        </a:p>
      </dgm:t>
    </dgm:pt>
    <dgm:pt modelId="{44973715-954D-4B3B-8ED8-86F9149602B7}" type="parTrans" cxnId="{13410EA9-EDEF-4146-A229-C98C7271FA31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235A8BC-E87B-43E6-B629-0296FB79D3C4}" type="sibTrans" cxnId="{13410EA9-EDEF-4146-A229-C98C7271FA31}">
      <dgm:prSet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 descr="Münzen Silhouette"/>
        </a:ext>
      </dgm:extLst>
    </dgm:pt>
    <dgm:pt modelId="{8F1B25E2-6F6C-4932-B54D-3B1B23ACE410}" type="pres">
      <dgm:prSet presAssocID="{A4B8BE5D-92B9-4CA3-A7A0-B0CBE263F422}" presName="Name0" presStyleCnt="0">
        <dgm:presLayoutVars>
          <dgm:chMax val="7"/>
          <dgm:chPref val="7"/>
          <dgm:dir/>
        </dgm:presLayoutVars>
      </dgm:prSet>
      <dgm:spPr/>
    </dgm:pt>
    <dgm:pt modelId="{F2E906D7-E815-4B83-893E-25C37D38D702}" type="pres">
      <dgm:prSet presAssocID="{A4B8BE5D-92B9-4CA3-A7A0-B0CBE263F422}" presName="dot1" presStyleLbl="alignNode1" presStyleIdx="0" presStyleCnt="13"/>
      <dgm:spPr/>
    </dgm:pt>
    <dgm:pt modelId="{72362FEF-B28B-4BA4-9941-F2349A6063E6}" type="pres">
      <dgm:prSet presAssocID="{A4B8BE5D-92B9-4CA3-A7A0-B0CBE263F422}" presName="dot2" presStyleLbl="alignNode1" presStyleIdx="1" presStyleCnt="13"/>
      <dgm:spPr/>
    </dgm:pt>
    <dgm:pt modelId="{C165BCF2-D457-4866-BE5E-3D8499E2ACA1}" type="pres">
      <dgm:prSet presAssocID="{A4B8BE5D-92B9-4CA3-A7A0-B0CBE263F422}" presName="dot3" presStyleLbl="alignNode1" presStyleIdx="2" presStyleCnt="13"/>
      <dgm:spPr/>
    </dgm:pt>
    <dgm:pt modelId="{2AB96B5A-49C5-49C8-A041-A8AD9FD8E67C}" type="pres">
      <dgm:prSet presAssocID="{A4B8BE5D-92B9-4CA3-A7A0-B0CBE263F422}" presName="dot4" presStyleLbl="alignNode1" presStyleIdx="3" presStyleCnt="13"/>
      <dgm:spPr/>
    </dgm:pt>
    <dgm:pt modelId="{BDBFFE47-F9D5-47C8-8B47-A5B3E3F33B49}" type="pres">
      <dgm:prSet presAssocID="{A4B8BE5D-92B9-4CA3-A7A0-B0CBE263F422}" presName="dot5" presStyleLbl="alignNode1" presStyleIdx="4" presStyleCnt="13"/>
      <dgm:spPr/>
    </dgm:pt>
    <dgm:pt modelId="{DC9B4DF1-1C76-41A9-AB6F-228AFFF80059}" type="pres">
      <dgm:prSet presAssocID="{A4B8BE5D-92B9-4CA3-A7A0-B0CBE263F422}" presName="dot6" presStyleLbl="alignNode1" presStyleIdx="5" presStyleCnt="13"/>
      <dgm:spPr/>
    </dgm:pt>
    <dgm:pt modelId="{D1253EA0-FBBF-46A8-9466-E5F52891FA7C}" type="pres">
      <dgm:prSet presAssocID="{A4B8BE5D-92B9-4CA3-A7A0-B0CBE263F422}" presName="dotArrow1" presStyleLbl="alignNode1" presStyleIdx="6" presStyleCnt="13"/>
      <dgm:spPr/>
    </dgm:pt>
    <dgm:pt modelId="{9A433450-9FD4-4A77-BF6E-832E6886AF31}" type="pres">
      <dgm:prSet presAssocID="{A4B8BE5D-92B9-4CA3-A7A0-B0CBE263F422}" presName="dotArrow2" presStyleLbl="alignNode1" presStyleIdx="7" presStyleCnt="13"/>
      <dgm:spPr/>
    </dgm:pt>
    <dgm:pt modelId="{56E7C3B7-A4B5-4409-A348-F5448EDAFF17}" type="pres">
      <dgm:prSet presAssocID="{A4B8BE5D-92B9-4CA3-A7A0-B0CBE263F422}" presName="dotArrow3" presStyleLbl="alignNode1" presStyleIdx="8" presStyleCnt="13"/>
      <dgm:spPr/>
    </dgm:pt>
    <dgm:pt modelId="{F86D4152-0642-43A2-9B86-D257C42F8A08}" type="pres">
      <dgm:prSet presAssocID="{A4B8BE5D-92B9-4CA3-A7A0-B0CBE263F422}" presName="dotArrow4" presStyleLbl="alignNode1" presStyleIdx="9" presStyleCnt="13"/>
      <dgm:spPr/>
    </dgm:pt>
    <dgm:pt modelId="{CCAA3ED4-6E1D-4130-9200-89C58F718D93}" type="pres">
      <dgm:prSet presAssocID="{A4B8BE5D-92B9-4CA3-A7A0-B0CBE263F422}" presName="dotArrow5" presStyleLbl="alignNode1" presStyleIdx="10" presStyleCnt="13"/>
      <dgm:spPr/>
    </dgm:pt>
    <dgm:pt modelId="{DD504B02-C95F-4789-A0F7-CE8FD5BACF22}" type="pres">
      <dgm:prSet presAssocID="{A4B8BE5D-92B9-4CA3-A7A0-B0CBE263F422}" presName="dotArrow6" presStyleLbl="alignNode1" presStyleIdx="11" presStyleCnt="13"/>
      <dgm:spPr/>
    </dgm:pt>
    <dgm:pt modelId="{CDC246B0-702C-4582-89A5-289B1AF3ECFC}" type="pres">
      <dgm:prSet presAssocID="{A4B8BE5D-92B9-4CA3-A7A0-B0CBE263F422}" presName="dotArrow7" presStyleLbl="alignNode1" presStyleIdx="12" presStyleCnt="13"/>
      <dgm:spPr/>
    </dgm:pt>
    <dgm:pt modelId="{C65EA655-58F4-4399-B748-330982BEB2E4}" type="pres">
      <dgm:prSet presAssocID="{A1079B68-27B7-441D-97B1-A0D40BDF1EA0}" presName="parTx1" presStyleLbl="node1" presStyleIdx="0" presStyleCnt="4"/>
      <dgm:spPr/>
    </dgm:pt>
    <dgm:pt modelId="{D98E7A7D-394B-4369-B3D0-FAF587977598}" type="pres">
      <dgm:prSet presAssocID="{BE30DCEA-564D-4AF6-AC80-20549D4A948F}" presName="picture1" presStyleCnt="0"/>
      <dgm:spPr/>
    </dgm:pt>
    <dgm:pt modelId="{60E445BE-A9AE-4467-93D8-0094A843CFB7}" type="pres">
      <dgm:prSet presAssocID="{BE30DCEA-564D-4AF6-AC80-20549D4A948F}" presName="imageRepeatNode" presStyleLbl="fgImgPlace1" presStyleIdx="0" presStyleCnt="4"/>
      <dgm:spPr/>
    </dgm:pt>
    <dgm:pt modelId="{0AB9A9A4-C200-43E3-AE1B-9208A08D8C1C}" type="pres">
      <dgm:prSet presAssocID="{8F1F5764-317D-4B69-B9A8-618E3885A38B}" presName="parTx2" presStyleLbl="node1" presStyleIdx="1" presStyleCnt="4"/>
      <dgm:spPr/>
    </dgm:pt>
    <dgm:pt modelId="{C8D19876-98B9-4B29-8C9F-0D68A96603C1}" type="pres">
      <dgm:prSet presAssocID="{9E2DA99F-8AF3-45F9-95EC-10DBD5ABEF5D}" presName="picture2" presStyleCnt="0"/>
      <dgm:spPr/>
    </dgm:pt>
    <dgm:pt modelId="{92BCBBDC-2B25-4891-99E6-4CD9B6ABBBDA}" type="pres">
      <dgm:prSet presAssocID="{9E2DA99F-8AF3-45F9-95EC-10DBD5ABEF5D}" presName="imageRepeatNode" presStyleLbl="fgImgPlace1" presStyleIdx="1" presStyleCnt="4"/>
      <dgm:spPr/>
    </dgm:pt>
    <dgm:pt modelId="{BB687E54-0BC9-4C5F-81DC-1650820509E4}" type="pres">
      <dgm:prSet presAssocID="{BABDE588-D3CF-4BAF-9468-A9EB3C0724CF}" presName="parTx3" presStyleLbl="node1" presStyleIdx="2" presStyleCnt="4"/>
      <dgm:spPr/>
    </dgm:pt>
    <dgm:pt modelId="{AEB82B60-0EE8-4713-9CDF-4B6319B12DA6}" type="pres">
      <dgm:prSet presAssocID="{46CD4442-EA11-4EC0-927F-BAE7C85615AA}" presName="picture3" presStyleCnt="0"/>
      <dgm:spPr/>
    </dgm:pt>
    <dgm:pt modelId="{36825C00-CFD3-4D2C-AA59-458113AE43EC}" type="pres">
      <dgm:prSet presAssocID="{46CD4442-EA11-4EC0-927F-BAE7C85615AA}" presName="imageRepeatNode" presStyleLbl="fgImgPlace1" presStyleIdx="2" presStyleCnt="4"/>
      <dgm:spPr/>
    </dgm:pt>
    <dgm:pt modelId="{E32119A0-DB1E-48EA-805B-545D4948A596}" type="pres">
      <dgm:prSet presAssocID="{690DF52E-2094-4746-9830-5A6A930B02BD}" presName="parTx4" presStyleLbl="node1" presStyleIdx="3" presStyleCnt="4"/>
      <dgm:spPr/>
    </dgm:pt>
    <dgm:pt modelId="{306EC0FC-1B12-4FA7-9B4C-37A9D4F11416}" type="pres">
      <dgm:prSet presAssocID="{0235A8BC-E87B-43E6-B629-0296FB79D3C4}" presName="picture4" presStyleCnt="0"/>
      <dgm:spPr/>
    </dgm:pt>
    <dgm:pt modelId="{3416D437-E3C7-4A43-AB8B-F18438BFEBF8}" type="pres">
      <dgm:prSet presAssocID="{0235A8BC-E87B-43E6-B629-0296FB79D3C4}" presName="imageRepeatNode" presStyleLbl="fgImgPlace1" presStyleIdx="3" presStyleCnt="4"/>
      <dgm:spPr/>
    </dgm:pt>
  </dgm:ptLst>
  <dgm:cxnLst>
    <dgm:cxn modelId="{D6D2D019-D4CD-4C50-9D50-DC4549278139}" type="presOf" srcId="{46CD4442-EA11-4EC0-927F-BAE7C85615AA}" destId="{36825C00-CFD3-4D2C-AA59-458113AE43EC}" srcOrd="0" destOrd="0" presId="urn:microsoft.com/office/officeart/2008/layout/AscendingPictureAccentProcess"/>
    <dgm:cxn modelId="{F614AF27-1FA6-4795-9EB4-CEAAC49D6F36}" type="presOf" srcId="{0235A8BC-E87B-43E6-B629-0296FB79D3C4}" destId="{3416D437-E3C7-4A43-AB8B-F18438BFEBF8}" srcOrd="0" destOrd="0" presId="urn:microsoft.com/office/officeart/2008/layout/AscendingPictureAccentProcess"/>
    <dgm:cxn modelId="{3FC4F22F-4183-44E5-85BB-98CCA94414F3}" type="presOf" srcId="{690DF52E-2094-4746-9830-5A6A930B02BD}" destId="{E32119A0-DB1E-48EA-805B-545D4948A596}" srcOrd="0" destOrd="0" presId="urn:microsoft.com/office/officeart/2008/layout/AscendingPictureAccentProcess"/>
    <dgm:cxn modelId="{9FC6A773-8210-4469-B402-0C1AB9DD3077}" type="presOf" srcId="{BABDE588-D3CF-4BAF-9468-A9EB3C0724CF}" destId="{BB687E54-0BC9-4C5F-81DC-1650820509E4}" srcOrd="0" destOrd="0" presId="urn:microsoft.com/office/officeart/2008/layout/AscendingPictureAccentProcess"/>
    <dgm:cxn modelId="{6FC80F59-E920-469B-8FE2-64D473823B10}" srcId="{A4B8BE5D-92B9-4CA3-A7A0-B0CBE263F422}" destId="{A1079B68-27B7-441D-97B1-A0D40BDF1EA0}" srcOrd="0" destOrd="0" parTransId="{309C1374-68EA-45D9-ABA6-628C5A76B8F5}" sibTransId="{BE30DCEA-564D-4AF6-AC80-20549D4A948F}"/>
    <dgm:cxn modelId="{A5445497-8E7D-43F8-A113-F7ABFB51E6D9}" srcId="{A4B8BE5D-92B9-4CA3-A7A0-B0CBE263F422}" destId="{8F1F5764-317D-4B69-B9A8-618E3885A38B}" srcOrd="1" destOrd="0" parTransId="{F1F3028A-9E50-4AEB-B929-91F2FAF20AD4}" sibTransId="{9E2DA99F-8AF3-45F9-95EC-10DBD5ABEF5D}"/>
    <dgm:cxn modelId="{0C223EA3-97CC-42C2-8509-4C077CDC432A}" type="presOf" srcId="{8F1F5764-317D-4B69-B9A8-618E3885A38B}" destId="{0AB9A9A4-C200-43E3-AE1B-9208A08D8C1C}" srcOrd="0" destOrd="0" presId="urn:microsoft.com/office/officeart/2008/layout/AscendingPictureAccentProcess"/>
    <dgm:cxn modelId="{D73EB4A3-705B-4EAB-A098-EBFA3EF1353A}" type="presOf" srcId="{9E2DA99F-8AF3-45F9-95EC-10DBD5ABEF5D}" destId="{92BCBBDC-2B25-4891-99E6-4CD9B6ABBBDA}" srcOrd="0" destOrd="0" presId="urn:microsoft.com/office/officeart/2008/layout/AscendingPictureAccentProcess"/>
    <dgm:cxn modelId="{AB4F02A7-2F64-4B19-95D0-1DDC161A8413}" type="presOf" srcId="{A4B8BE5D-92B9-4CA3-A7A0-B0CBE263F422}" destId="{8F1B25E2-6F6C-4932-B54D-3B1B23ACE410}" srcOrd="0" destOrd="0" presId="urn:microsoft.com/office/officeart/2008/layout/AscendingPictureAccentProcess"/>
    <dgm:cxn modelId="{13410EA9-EDEF-4146-A229-C98C7271FA31}" srcId="{A4B8BE5D-92B9-4CA3-A7A0-B0CBE263F422}" destId="{690DF52E-2094-4746-9830-5A6A930B02BD}" srcOrd="3" destOrd="0" parTransId="{44973715-954D-4B3B-8ED8-86F9149602B7}" sibTransId="{0235A8BC-E87B-43E6-B629-0296FB79D3C4}"/>
    <dgm:cxn modelId="{1934F0BB-E270-4B93-9D76-E3347E67ADD5}" type="presOf" srcId="{BE30DCEA-564D-4AF6-AC80-20549D4A948F}" destId="{60E445BE-A9AE-4467-93D8-0094A843CFB7}" srcOrd="0" destOrd="0" presId="urn:microsoft.com/office/officeart/2008/layout/AscendingPictureAccentProcess"/>
    <dgm:cxn modelId="{02CA28CD-A981-4F14-8962-AFC777E2BE18}" srcId="{A4B8BE5D-92B9-4CA3-A7A0-B0CBE263F422}" destId="{BABDE588-D3CF-4BAF-9468-A9EB3C0724CF}" srcOrd="2" destOrd="0" parTransId="{0E5F7471-83A1-4519-BBD9-3042642716F6}" sibTransId="{46CD4442-EA11-4EC0-927F-BAE7C85615AA}"/>
    <dgm:cxn modelId="{656C13D1-13C8-43F4-9C9A-236452AB10E3}" type="presOf" srcId="{A1079B68-27B7-441D-97B1-A0D40BDF1EA0}" destId="{C65EA655-58F4-4399-B748-330982BEB2E4}" srcOrd="0" destOrd="0" presId="urn:microsoft.com/office/officeart/2008/layout/AscendingPictureAccentProcess"/>
    <dgm:cxn modelId="{4C45CF06-E914-4C68-B660-85283EA5AC3B}" type="presParOf" srcId="{8F1B25E2-6F6C-4932-B54D-3B1B23ACE410}" destId="{F2E906D7-E815-4B83-893E-25C37D38D702}" srcOrd="0" destOrd="0" presId="urn:microsoft.com/office/officeart/2008/layout/AscendingPictureAccentProcess"/>
    <dgm:cxn modelId="{375A5C2A-EE3C-45B6-BBB3-54153D0982D7}" type="presParOf" srcId="{8F1B25E2-6F6C-4932-B54D-3B1B23ACE410}" destId="{72362FEF-B28B-4BA4-9941-F2349A6063E6}" srcOrd="1" destOrd="0" presId="urn:microsoft.com/office/officeart/2008/layout/AscendingPictureAccentProcess"/>
    <dgm:cxn modelId="{24FCAC2D-D550-415A-943F-F30B207213B6}" type="presParOf" srcId="{8F1B25E2-6F6C-4932-B54D-3B1B23ACE410}" destId="{C165BCF2-D457-4866-BE5E-3D8499E2ACA1}" srcOrd="2" destOrd="0" presId="urn:microsoft.com/office/officeart/2008/layout/AscendingPictureAccentProcess"/>
    <dgm:cxn modelId="{B41EDFA7-A3DD-444D-92A4-5EDA7EABC321}" type="presParOf" srcId="{8F1B25E2-6F6C-4932-B54D-3B1B23ACE410}" destId="{2AB96B5A-49C5-49C8-A041-A8AD9FD8E67C}" srcOrd="3" destOrd="0" presId="urn:microsoft.com/office/officeart/2008/layout/AscendingPictureAccentProcess"/>
    <dgm:cxn modelId="{FD68B423-282F-4FDE-AF70-D1BF11921BA6}" type="presParOf" srcId="{8F1B25E2-6F6C-4932-B54D-3B1B23ACE410}" destId="{BDBFFE47-F9D5-47C8-8B47-A5B3E3F33B49}" srcOrd="4" destOrd="0" presId="urn:microsoft.com/office/officeart/2008/layout/AscendingPictureAccentProcess"/>
    <dgm:cxn modelId="{18B29679-C4E6-4564-B9B4-E1C97079340E}" type="presParOf" srcId="{8F1B25E2-6F6C-4932-B54D-3B1B23ACE410}" destId="{DC9B4DF1-1C76-41A9-AB6F-228AFFF80059}" srcOrd="5" destOrd="0" presId="urn:microsoft.com/office/officeart/2008/layout/AscendingPictureAccentProcess"/>
    <dgm:cxn modelId="{3F8EFAF1-C04A-4898-A78A-DEA98C24373C}" type="presParOf" srcId="{8F1B25E2-6F6C-4932-B54D-3B1B23ACE410}" destId="{D1253EA0-FBBF-46A8-9466-E5F52891FA7C}" srcOrd="6" destOrd="0" presId="urn:microsoft.com/office/officeart/2008/layout/AscendingPictureAccentProcess"/>
    <dgm:cxn modelId="{90A91AB0-D397-4B43-969A-0BF946BFDE31}" type="presParOf" srcId="{8F1B25E2-6F6C-4932-B54D-3B1B23ACE410}" destId="{9A433450-9FD4-4A77-BF6E-832E6886AF31}" srcOrd="7" destOrd="0" presId="urn:microsoft.com/office/officeart/2008/layout/AscendingPictureAccentProcess"/>
    <dgm:cxn modelId="{A3B8830F-5602-451D-9D5C-25703F08BF43}" type="presParOf" srcId="{8F1B25E2-6F6C-4932-B54D-3B1B23ACE410}" destId="{56E7C3B7-A4B5-4409-A348-F5448EDAFF17}" srcOrd="8" destOrd="0" presId="urn:microsoft.com/office/officeart/2008/layout/AscendingPictureAccentProcess"/>
    <dgm:cxn modelId="{982E62B6-5E8C-4B95-88B7-B7AA9F002225}" type="presParOf" srcId="{8F1B25E2-6F6C-4932-B54D-3B1B23ACE410}" destId="{F86D4152-0642-43A2-9B86-D257C42F8A08}" srcOrd="9" destOrd="0" presId="urn:microsoft.com/office/officeart/2008/layout/AscendingPictureAccentProcess"/>
    <dgm:cxn modelId="{9B83E19B-F979-4D3E-BD20-2DB0F97BBA6D}" type="presParOf" srcId="{8F1B25E2-6F6C-4932-B54D-3B1B23ACE410}" destId="{CCAA3ED4-6E1D-4130-9200-89C58F718D93}" srcOrd="10" destOrd="0" presId="urn:microsoft.com/office/officeart/2008/layout/AscendingPictureAccentProcess"/>
    <dgm:cxn modelId="{E9A69D46-5B80-4C48-AFDE-0370D65ED86B}" type="presParOf" srcId="{8F1B25E2-6F6C-4932-B54D-3B1B23ACE410}" destId="{DD504B02-C95F-4789-A0F7-CE8FD5BACF22}" srcOrd="11" destOrd="0" presId="urn:microsoft.com/office/officeart/2008/layout/AscendingPictureAccentProcess"/>
    <dgm:cxn modelId="{F98A6AD4-CFA5-421F-A445-71D78DEA1849}" type="presParOf" srcId="{8F1B25E2-6F6C-4932-B54D-3B1B23ACE410}" destId="{CDC246B0-702C-4582-89A5-289B1AF3ECFC}" srcOrd="12" destOrd="0" presId="urn:microsoft.com/office/officeart/2008/layout/AscendingPictureAccentProcess"/>
    <dgm:cxn modelId="{C2A3A898-BDB9-4C95-ABDA-EC26C70000FB}" type="presParOf" srcId="{8F1B25E2-6F6C-4932-B54D-3B1B23ACE410}" destId="{C65EA655-58F4-4399-B748-330982BEB2E4}" srcOrd="13" destOrd="0" presId="urn:microsoft.com/office/officeart/2008/layout/AscendingPictureAccentProcess"/>
    <dgm:cxn modelId="{7C347884-2040-4E7E-9286-76596F48E286}" type="presParOf" srcId="{8F1B25E2-6F6C-4932-B54D-3B1B23ACE410}" destId="{D98E7A7D-394B-4369-B3D0-FAF587977598}" srcOrd="14" destOrd="0" presId="urn:microsoft.com/office/officeart/2008/layout/AscendingPictureAccentProcess"/>
    <dgm:cxn modelId="{DBB8C73D-EBD9-434C-8293-43683EE0ACC4}" type="presParOf" srcId="{D98E7A7D-394B-4369-B3D0-FAF587977598}" destId="{60E445BE-A9AE-4467-93D8-0094A843CFB7}" srcOrd="0" destOrd="0" presId="urn:microsoft.com/office/officeart/2008/layout/AscendingPictureAccentProcess"/>
    <dgm:cxn modelId="{27894741-62BB-451B-9D69-61F022DB8573}" type="presParOf" srcId="{8F1B25E2-6F6C-4932-B54D-3B1B23ACE410}" destId="{0AB9A9A4-C200-43E3-AE1B-9208A08D8C1C}" srcOrd="15" destOrd="0" presId="urn:microsoft.com/office/officeart/2008/layout/AscendingPictureAccentProcess"/>
    <dgm:cxn modelId="{3440E0B1-51DF-47E7-A2F3-D9EA01EF1C6D}" type="presParOf" srcId="{8F1B25E2-6F6C-4932-B54D-3B1B23ACE410}" destId="{C8D19876-98B9-4B29-8C9F-0D68A96603C1}" srcOrd="16" destOrd="0" presId="urn:microsoft.com/office/officeart/2008/layout/AscendingPictureAccentProcess"/>
    <dgm:cxn modelId="{E5591F39-8B0E-4F73-A054-8DED0A5C75FB}" type="presParOf" srcId="{C8D19876-98B9-4B29-8C9F-0D68A96603C1}" destId="{92BCBBDC-2B25-4891-99E6-4CD9B6ABBBDA}" srcOrd="0" destOrd="0" presId="urn:microsoft.com/office/officeart/2008/layout/AscendingPictureAccentProcess"/>
    <dgm:cxn modelId="{7CD94ACF-8991-470E-AEB2-312782549CCE}" type="presParOf" srcId="{8F1B25E2-6F6C-4932-B54D-3B1B23ACE410}" destId="{BB687E54-0BC9-4C5F-81DC-1650820509E4}" srcOrd="17" destOrd="0" presId="urn:microsoft.com/office/officeart/2008/layout/AscendingPictureAccentProcess"/>
    <dgm:cxn modelId="{9F90F830-71BD-41B3-8314-589C55BBCF27}" type="presParOf" srcId="{8F1B25E2-6F6C-4932-B54D-3B1B23ACE410}" destId="{AEB82B60-0EE8-4713-9CDF-4B6319B12DA6}" srcOrd="18" destOrd="0" presId="urn:microsoft.com/office/officeart/2008/layout/AscendingPictureAccentProcess"/>
    <dgm:cxn modelId="{9B1D61EC-B37C-4C3A-9596-EEC02781E4BB}" type="presParOf" srcId="{AEB82B60-0EE8-4713-9CDF-4B6319B12DA6}" destId="{36825C00-CFD3-4D2C-AA59-458113AE43EC}" srcOrd="0" destOrd="0" presId="urn:microsoft.com/office/officeart/2008/layout/AscendingPictureAccentProcess"/>
    <dgm:cxn modelId="{6627ADBD-1F79-4B43-BBC2-3689989B4789}" type="presParOf" srcId="{8F1B25E2-6F6C-4932-B54D-3B1B23ACE410}" destId="{E32119A0-DB1E-48EA-805B-545D4948A596}" srcOrd="19" destOrd="0" presId="urn:microsoft.com/office/officeart/2008/layout/AscendingPictureAccentProcess"/>
    <dgm:cxn modelId="{2F150190-B0BD-4F17-91F4-C9E6006E2F11}" type="presParOf" srcId="{8F1B25E2-6F6C-4932-B54D-3B1B23ACE410}" destId="{306EC0FC-1B12-4FA7-9B4C-37A9D4F11416}" srcOrd="20" destOrd="0" presId="urn:microsoft.com/office/officeart/2008/layout/AscendingPictureAccentProcess"/>
    <dgm:cxn modelId="{0DC0A80F-8656-4821-BD70-CCCDE142189A}" type="presParOf" srcId="{306EC0FC-1B12-4FA7-9B4C-37A9D4F11416}" destId="{3416D437-E3C7-4A43-AB8B-F18438BFEBF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18425F-CEAE-402E-A120-2C21D3115CAF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896AB23-BD74-4B58-A702-75EF6E9AC2AC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0">
            <a:buNone/>
          </a:pPr>
          <a:r>
            <a:rPr lang="en-US" sz="14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Reflections about Science</a:t>
          </a:r>
        </a:p>
      </dgm:t>
    </dgm:pt>
    <dgm:pt modelId="{530177EA-8984-4F7C-845D-6E269E94B1A7}" type="parTrans" cxnId="{E7225B5E-B709-4F71-8B24-00C071475180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E6AAAE8-7E38-4665-B65A-3659D19B3D29}" type="sibTrans" cxnId="{E7225B5E-B709-4F71-8B24-00C071475180}">
      <dgm:prSet custT="1"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3D3694E-5BA2-42C1-A331-D6EB42BA7A28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indent="-182563" rtl="0">
            <a:buFont typeface="Wingdings" panose="05000000000000000000" pitchFamily="2" charset="2"/>
            <a:buChar char="§"/>
          </a:pPr>
          <a:r>
            <a:rPr lang="en-US" sz="1100" noProof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Every-day vs scientific language</a:t>
          </a:r>
          <a:endParaRPr lang="en-US" sz="1100" noProof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A3BC39E-B311-40BC-9C8B-0CE40CEF2C4F}" type="parTrans" cxnId="{8BC9ED50-008D-48A0-8434-B6EDB211F0CA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C9AC19E-8CD4-493F-A3AD-1C603CC078D1}" type="sibTrans" cxnId="{8BC9ED50-008D-48A0-8434-B6EDB211F0CA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F526F6-011C-4DE9-9B30-E7C6712FE6F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indent="-182563" rtl="0">
            <a:buFont typeface="Wingdings" panose="05000000000000000000" pitchFamily="2" charset="2"/>
            <a:buChar char="§"/>
          </a:pPr>
          <a:r>
            <a:rPr lang="en-US" sz="1100" noProof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Scientific positions &amp; perspectives</a:t>
          </a:r>
          <a:endParaRPr lang="en-US" sz="1100" noProof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C3100EB-E28D-4965-A9A0-7DEE36E8BDF7}" type="parTrans" cxnId="{65FD5B6F-5C21-4785-BA07-D0F0A2DCD946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9D1D59-2FDD-4FA9-8333-10AFA60648A3}" type="sibTrans" cxnId="{65FD5B6F-5C21-4785-BA07-D0F0A2DCD946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BF8B783-4DA3-4CDB-9562-7BA451F03F8D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indent="-182563" rtl="0">
            <a:buFont typeface="Wingdings" panose="05000000000000000000" pitchFamily="2" charset="2"/>
            <a:buChar char="§"/>
          </a:pPr>
          <a:r>
            <a:rPr lang="en-US" sz="11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Social dimension of science</a:t>
          </a:r>
        </a:p>
      </dgm:t>
    </dgm:pt>
    <dgm:pt modelId="{4D6A64A4-F04F-45ED-8465-6FACBC9DC02E}" type="parTrans" cxnId="{621296A5-DB33-471A-98E2-2004C76FEF37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8B84334-834F-42F7-BEA5-5D3058DD9423}" type="sibTrans" cxnId="{621296A5-DB33-471A-98E2-2004C76FEF37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8AA37D3-712C-4C01-93EF-A4281F0FE5BD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Organizing your Thesis</a:t>
          </a:r>
        </a:p>
      </dgm:t>
    </dgm:pt>
    <dgm:pt modelId="{8B50F0C8-9061-4231-A9D0-84E6C653275E}" type="parTrans" cxnId="{8ED73F39-F962-433E-94CA-810A1671F9B5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3ACCB1A-2D5B-4346-AFC6-023C0255057F}" type="sibTrans" cxnId="{8ED73F39-F962-433E-94CA-810A1671F9B5}">
      <dgm:prSet custT="1"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3518820-25F4-4AC3-ADFC-598DF4689696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How to find thesis topic? 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FE98BB7A-55AF-4798-90EF-F2A85B435E1B}" type="parTrans" cxnId="{DC9DEAD2-821C-403D-BDD8-5213F9026E79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A16291E-0C20-492F-A9E8-8F9D4A3C68BC}" type="sibTrans" cxnId="{DC9DEAD2-821C-403D-BDD8-5213F9026E79}">
      <dgm:prSet/>
      <dgm:spPr/>
      <dgm:t>
        <a:bodyPr/>
        <a:lstStyle/>
        <a:p>
          <a:endParaRPr lang="en-US" sz="14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DBBADCE-06D5-43A7-9B02-99B84302FF68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How to structure a thesis?</a:t>
          </a:r>
        </a:p>
      </dgm:t>
    </dgm:pt>
    <dgm:pt modelId="{D3F5973D-0FFD-4681-BB8A-17BE9EF4E476}" type="parTrans" cxnId="{C4CFBB5F-450E-4516-A197-C194C0B33DAD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7D89ED6-92BC-4D00-A519-39712847A14B}" type="sibTrans" cxnId="{C4CFBB5F-450E-4516-A197-C194C0B33DAD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DED13D4-058B-459C-B1A7-E3A9E1F5EFF5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How to develop a research question?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65A13C1C-636B-4334-BCEC-0A713A8D695C}" type="parTrans" cxnId="{954F7877-6118-4D02-AD45-F44880028A41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89EBAEE-1CD3-489C-AB3D-CB27E6D014E9}" type="sibTrans" cxnId="{954F7877-6118-4D02-AD45-F44880028A41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D0723C9-D0ED-4917-8BD0-1E0A8E884770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Writing your </a:t>
          </a:r>
          <a:br>
            <a:rPr lang="en-US" sz="12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n-US" sz="12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Thesis</a:t>
          </a:r>
        </a:p>
      </dgm:t>
    </dgm:pt>
    <dgm:pt modelId="{69EA1AF7-E1EE-4221-A50A-DBDA14511740}" type="parTrans" cxnId="{0A8EF3E8-867E-4AE8-8FF8-70767C000763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8E81810-E0C6-4C9E-A694-364E965861E7}" type="sibTrans" cxnId="{0A8EF3E8-867E-4AE8-8FF8-70767C000763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0233224-9CE8-4B36-85E3-3D1C13D442A4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Searching for &amp; citing literature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E5169829-2850-4BF9-B6DE-3FDDE20597B4}" type="parTrans" cxnId="{A9AB8DBE-8A1B-4A3E-B2B2-65FC58CE5D74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89869F-3E7D-43F6-B486-CE2A33339308}" type="sibTrans" cxnId="{A9AB8DBE-8A1B-4A3E-B2B2-65FC58CE5D74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A3E1D62-7042-4BB1-9278-C64F1D74AA32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Time management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6439345F-930C-4E0D-8DAB-D507F50A60B8}" type="parTrans" cxnId="{06510AE9-243F-49B8-9621-DCAFE82FE0BE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17B8D25-B2DE-4216-950C-18EF16A943A0}" type="sibTrans" cxnId="{06510AE9-243F-49B8-9621-DCAFE82FE0BE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A1CD515-5B92-44EC-B0C5-A4326B80C203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Managing writer's block</a:t>
          </a:r>
        </a:p>
      </dgm:t>
    </dgm:pt>
    <dgm:pt modelId="{239C15EA-6100-46AE-BAED-07DBF7A212A4}" type="parTrans" cxnId="{4060A640-BDC7-42B9-A4D5-DDABEB07105B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FFBBBBD-3CAC-4782-9F79-7FB77B1D1A0F}" type="sibTrans" cxnId="{4060A640-BDC7-42B9-A4D5-DDABEB07105B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AF997F7-F92D-4BC3-A890-E7EAB92BC603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Visualizing complex content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C7F53CA6-6C1A-4539-923A-5B6720AEC84E}" type="parTrans" cxnId="{E95B5E21-F6B0-41B3-BAE6-01F87BDE314A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AF9EA18-F58F-4272-BFBB-A63E5671209A}" type="sibTrans" cxnId="{E95B5E21-F6B0-41B3-BAE6-01F87BDE314A}">
      <dgm:prSet/>
      <dgm:spPr/>
      <dgm:t>
        <a:bodyPr/>
        <a:lstStyle/>
        <a:p>
          <a:endParaRPr lang="de-AT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F95514B-A869-490C-9FCC-15323D4DBBCC}" type="pres">
      <dgm:prSet presAssocID="{0718425F-CEAE-402E-A120-2C21D3115CAF}" presName="Name0" presStyleCnt="0">
        <dgm:presLayoutVars>
          <dgm:dir/>
          <dgm:resizeHandles val="exact"/>
        </dgm:presLayoutVars>
      </dgm:prSet>
      <dgm:spPr/>
    </dgm:pt>
    <dgm:pt modelId="{F6E199E6-9176-456C-A29B-DAA400519524}" type="pres">
      <dgm:prSet presAssocID="{1896AB23-BD74-4B58-A702-75EF6E9AC2AC}" presName="composite" presStyleCnt="0"/>
      <dgm:spPr/>
    </dgm:pt>
    <dgm:pt modelId="{AA808586-91CE-42D1-BAE3-9C207E72DF7F}" type="pres">
      <dgm:prSet presAssocID="{1896AB23-BD74-4B58-A702-75EF6E9AC2AC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180670E1-FDA3-4848-9B09-C6D92DD31C51}" type="pres">
      <dgm:prSet presAssocID="{1896AB23-BD74-4B58-A702-75EF6E9AC2AC}" presName="txNode" presStyleLbl="node1" presStyleIdx="0" presStyleCnt="3" custScaleY="112098" custLinFactNeighborY="7362">
        <dgm:presLayoutVars>
          <dgm:bulletEnabled val="1"/>
        </dgm:presLayoutVars>
      </dgm:prSet>
      <dgm:spPr/>
    </dgm:pt>
    <dgm:pt modelId="{0B536AB6-747E-4864-9808-A8E92D925F8B}" type="pres">
      <dgm:prSet presAssocID="{AE6AAAE8-7E38-4665-B65A-3659D19B3D29}" presName="sibTrans" presStyleLbl="sibTrans2D1" presStyleIdx="0" presStyleCnt="2"/>
      <dgm:spPr/>
    </dgm:pt>
    <dgm:pt modelId="{18BDEBDD-FD9A-44A1-8725-8EBD27ECCD83}" type="pres">
      <dgm:prSet presAssocID="{AE6AAAE8-7E38-4665-B65A-3659D19B3D29}" presName="connTx" presStyleLbl="sibTrans2D1" presStyleIdx="0" presStyleCnt="2"/>
      <dgm:spPr/>
    </dgm:pt>
    <dgm:pt modelId="{363578E2-3A90-4783-A1F8-325BDD7AD7CE}" type="pres">
      <dgm:prSet presAssocID="{A8AA37D3-712C-4C01-93EF-A4281F0FE5BD}" presName="composite" presStyleCnt="0"/>
      <dgm:spPr/>
    </dgm:pt>
    <dgm:pt modelId="{09C11BD2-9534-417B-9762-1CF9AB75F4C0}" type="pres">
      <dgm:prSet presAssocID="{A8AA37D3-712C-4C01-93EF-A4281F0FE5BD}" presName="imagSh" presStyleLbl="bgImgPlace1" presStyleIdx="1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324999BC-FAA9-44AA-9280-15E8EB7C2449}" type="pres">
      <dgm:prSet presAssocID="{A8AA37D3-712C-4C01-93EF-A4281F0FE5BD}" presName="txNode" presStyleLbl="node1" presStyleIdx="1" presStyleCnt="3" custScaleY="112098" custLinFactNeighborY="7362">
        <dgm:presLayoutVars>
          <dgm:bulletEnabled val="1"/>
        </dgm:presLayoutVars>
      </dgm:prSet>
      <dgm:spPr/>
    </dgm:pt>
    <dgm:pt modelId="{A76EFDC9-8103-45DC-8A2D-C75ECABB7872}" type="pres">
      <dgm:prSet presAssocID="{93ACCB1A-2D5B-4346-AFC6-023C0255057F}" presName="sibTrans" presStyleLbl="sibTrans2D1" presStyleIdx="1" presStyleCnt="2"/>
      <dgm:spPr/>
    </dgm:pt>
    <dgm:pt modelId="{D64D6645-D1DA-47A6-B679-197CCA49711A}" type="pres">
      <dgm:prSet presAssocID="{93ACCB1A-2D5B-4346-AFC6-023C0255057F}" presName="connTx" presStyleLbl="sibTrans2D1" presStyleIdx="1" presStyleCnt="2"/>
      <dgm:spPr/>
    </dgm:pt>
    <dgm:pt modelId="{006891DB-97C2-4B13-94BA-3B758F073921}" type="pres">
      <dgm:prSet presAssocID="{FD0723C9-D0ED-4917-8BD0-1E0A8E884770}" presName="composite" presStyleCnt="0"/>
      <dgm:spPr/>
    </dgm:pt>
    <dgm:pt modelId="{9491E021-650F-42D7-8B53-6858C7E7A667}" type="pres">
      <dgm:prSet presAssocID="{FD0723C9-D0ED-4917-8BD0-1E0A8E884770}" presName="imagSh" presStyleLbl="bgImgPlace1" presStyleIdx="2" presStyleCnt="3"/>
      <dgm:spPr>
        <a:blipFill>
          <a:blip xmlns:r="http://schemas.openxmlformats.org/officeDocument/2006/relationships"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</dgm:spPr>
    </dgm:pt>
    <dgm:pt modelId="{70E73442-3060-4A36-93BD-83D73EE894A1}" type="pres">
      <dgm:prSet presAssocID="{FD0723C9-D0ED-4917-8BD0-1E0A8E884770}" presName="txNode" presStyleLbl="node1" presStyleIdx="2" presStyleCnt="3" custScaleY="112098" custLinFactNeighborY="7362">
        <dgm:presLayoutVars>
          <dgm:bulletEnabled val="1"/>
        </dgm:presLayoutVars>
      </dgm:prSet>
      <dgm:spPr/>
    </dgm:pt>
  </dgm:ptLst>
  <dgm:cxnLst>
    <dgm:cxn modelId="{1BDF1D00-E304-4440-AB06-3C7F59104674}" type="presOf" srcId="{A8AA37D3-712C-4C01-93EF-A4281F0FE5BD}" destId="{324999BC-FAA9-44AA-9280-15E8EB7C2449}" srcOrd="0" destOrd="0" presId="urn:microsoft.com/office/officeart/2005/8/layout/hProcess10"/>
    <dgm:cxn modelId="{BE39F519-DD3E-4004-86E1-B336B7BEB7DC}" type="presOf" srcId="{4A3E1D62-7042-4BB1-9278-C64F1D74AA32}" destId="{70E73442-3060-4A36-93BD-83D73EE894A1}" srcOrd="0" destOrd="3" presId="urn:microsoft.com/office/officeart/2005/8/layout/hProcess10"/>
    <dgm:cxn modelId="{E95B5E21-F6B0-41B3-BAE6-01F87BDE314A}" srcId="{FD0723C9-D0ED-4917-8BD0-1E0A8E884770}" destId="{9AF997F7-F92D-4BC3-A890-E7EAB92BC603}" srcOrd="1" destOrd="0" parTransId="{C7F53CA6-6C1A-4539-923A-5B6720AEC84E}" sibTransId="{2AF9EA18-F58F-4272-BFBB-A63E5671209A}"/>
    <dgm:cxn modelId="{BF572032-B802-4BC2-BD76-BC2236BA046E}" type="presOf" srcId="{0A1CD515-5B92-44EC-B0C5-A4326B80C203}" destId="{70E73442-3060-4A36-93BD-83D73EE894A1}" srcOrd="0" destOrd="4" presId="urn:microsoft.com/office/officeart/2005/8/layout/hProcess10"/>
    <dgm:cxn modelId="{8ED73F39-F962-433E-94CA-810A1671F9B5}" srcId="{0718425F-CEAE-402E-A120-2C21D3115CAF}" destId="{A8AA37D3-712C-4C01-93EF-A4281F0FE5BD}" srcOrd="1" destOrd="0" parTransId="{8B50F0C8-9061-4231-A9D0-84E6C653275E}" sibTransId="{93ACCB1A-2D5B-4346-AFC6-023C0255057F}"/>
    <dgm:cxn modelId="{9DE0983F-953F-4FAC-91B3-C52026BEC231}" type="presOf" srcId="{AE6AAAE8-7E38-4665-B65A-3659D19B3D29}" destId="{18BDEBDD-FD9A-44A1-8725-8EBD27ECCD83}" srcOrd="1" destOrd="0" presId="urn:microsoft.com/office/officeart/2005/8/layout/hProcess10"/>
    <dgm:cxn modelId="{4060A640-BDC7-42B9-A4D5-DDABEB07105B}" srcId="{FD0723C9-D0ED-4917-8BD0-1E0A8E884770}" destId="{0A1CD515-5B92-44EC-B0C5-A4326B80C203}" srcOrd="3" destOrd="0" parTransId="{239C15EA-6100-46AE-BAED-07DBF7A212A4}" sibTransId="{1FFBBBBD-3CAC-4782-9F79-7FB77B1D1A0F}"/>
    <dgm:cxn modelId="{E7225B5E-B709-4F71-8B24-00C071475180}" srcId="{0718425F-CEAE-402E-A120-2C21D3115CAF}" destId="{1896AB23-BD74-4B58-A702-75EF6E9AC2AC}" srcOrd="0" destOrd="0" parTransId="{530177EA-8984-4F7C-845D-6E269E94B1A7}" sibTransId="{AE6AAAE8-7E38-4665-B65A-3659D19B3D29}"/>
    <dgm:cxn modelId="{C4CFBB5F-450E-4516-A197-C194C0B33DAD}" srcId="{A8AA37D3-712C-4C01-93EF-A4281F0FE5BD}" destId="{5DBBADCE-06D5-43A7-9B02-99B84302FF68}" srcOrd="2" destOrd="0" parTransId="{D3F5973D-0FFD-4681-BB8A-17BE9EF4E476}" sibTransId="{F7D89ED6-92BC-4D00-A519-39712847A14B}"/>
    <dgm:cxn modelId="{1F74C162-1386-403E-9A54-59B104B56F3B}" type="presOf" srcId="{0718425F-CEAE-402E-A120-2C21D3115CAF}" destId="{6F95514B-A869-490C-9FCC-15323D4DBBCC}" srcOrd="0" destOrd="0" presId="urn:microsoft.com/office/officeart/2005/8/layout/hProcess10"/>
    <dgm:cxn modelId="{A8107A6A-849A-4392-978B-33E36199309B}" type="presOf" srcId="{AE6AAAE8-7E38-4665-B65A-3659D19B3D29}" destId="{0B536AB6-747E-4864-9808-A8E92D925F8B}" srcOrd="0" destOrd="0" presId="urn:microsoft.com/office/officeart/2005/8/layout/hProcess10"/>
    <dgm:cxn modelId="{65FD5B6F-5C21-4785-BA07-D0F0A2DCD946}" srcId="{1896AB23-BD74-4B58-A702-75EF6E9AC2AC}" destId="{B1F526F6-011C-4DE9-9B30-E7C6712FE6F3}" srcOrd="1" destOrd="0" parTransId="{8C3100EB-E28D-4965-A9A0-7DEE36E8BDF7}" sibTransId="{E39D1D59-2FDD-4FA9-8333-10AFA60648A3}"/>
    <dgm:cxn modelId="{8BC9ED50-008D-48A0-8434-B6EDB211F0CA}" srcId="{1896AB23-BD74-4B58-A702-75EF6E9AC2AC}" destId="{03D3694E-5BA2-42C1-A331-D6EB42BA7A28}" srcOrd="0" destOrd="0" parTransId="{FA3BC39E-B311-40BC-9C8B-0CE40CEF2C4F}" sibTransId="{3C9AC19E-8CD4-493F-A3AD-1C603CC078D1}"/>
    <dgm:cxn modelId="{3E569D72-7294-4DBF-93AD-AC90289D40D6}" type="presOf" srcId="{1896AB23-BD74-4B58-A702-75EF6E9AC2AC}" destId="{180670E1-FDA3-4848-9B09-C6D92DD31C51}" srcOrd="0" destOrd="0" presId="urn:microsoft.com/office/officeart/2005/8/layout/hProcess10"/>
    <dgm:cxn modelId="{954F7877-6118-4D02-AD45-F44880028A41}" srcId="{A8AA37D3-712C-4C01-93EF-A4281F0FE5BD}" destId="{2DED13D4-058B-459C-B1A7-E3A9E1F5EFF5}" srcOrd="1" destOrd="0" parTransId="{65A13C1C-636B-4334-BCEC-0A713A8D695C}" sibTransId="{489EBAEE-1CD3-489C-AB3D-CB27E6D014E9}"/>
    <dgm:cxn modelId="{5702B981-A801-425D-88DD-40858414DA6D}" type="presOf" srcId="{23518820-25F4-4AC3-ADFC-598DF4689696}" destId="{324999BC-FAA9-44AA-9280-15E8EB7C2449}" srcOrd="0" destOrd="1" presId="urn:microsoft.com/office/officeart/2005/8/layout/hProcess10"/>
    <dgm:cxn modelId="{54727289-9D15-4151-A218-F645F845406E}" type="presOf" srcId="{9AF997F7-F92D-4BC3-A890-E7EAB92BC603}" destId="{70E73442-3060-4A36-93BD-83D73EE894A1}" srcOrd="0" destOrd="2" presId="urn:microsoft.com/office/officeart/2005/8/layout/hProcess10"/>
    <dgm:cxn modelId="{82D64A91-E460-4977-B77C-FB0230DC4349}" type="presOf" srcId="{5DBBADCE-06D5-43A7-9B02-99B84302FF68}" destId="{324999BC-FAA9-44AA-9280-15E8EB7C2449}" srcOrd="0" destOrd="3" presId="urn:microsoft.com/office/officeart/2005/8/layout/hProcess10"/>
    <dgm:cxn modelId="{D8AE90A1-06F8-4EC5-ABEF-6C37974B870A}" type="presOf" srcId="{93ACCB1A-2D5B-4346-AFC6-023C0255057F}" destId="{A76EFDC9-8103-45DC-8A2D-C75ECABB7872}" srcOrd="0" destOrd="0" presId="urn:microsoft.com/office/officeart/2005/8/layout/hProcess10"/>
    <dgm:cxn modelId="{621296A5-DB33-471A-98E2-2004C76FEF37}" srcId="{1896AB23-BD74-4B58-A702-75EF6E9AC2AC}" destId="{4BF8B783-4DA3-4CDB-9562-7BA451F03F8D}" srcOrd="2" destOrd="0" parTransId="{4D6A64A4-F04F-45ED-8465-6FACBC9DC02E}" sibTransId="{28B84334-834F-42F7-BEA5-5D3058DD9423}"/>
    <dgm:cxn modelId="{F03369AC-6B56-4851-BE47-812928236529}" type="presOf" srcId="{B1F526F6-011C-4DE9-9B30-E7C6712FE6F3}" destId="{180670E1-FDA3-4848-9B09-C6D92DD31C51}" srcOrd="0" destOrd="2" presId="urn:microsoft.com/office/officeart/2005/8/layout/hProcess10"/>
    <dgm:cxn modelId="{C1C3EDAD-B6F0-4DB2-8C38-19EB713DCFA3}" type="presOf" srcId="{FD0723C9-D0ED-4917-8BD0-1E0A8E884770}" destId="{70E73442-3060-4A36-93BD-83D73EE894A1}" srcOrd="0" destOrd="0" presId="urn:microsoft.com/office/officeart/2005/8/layout/hProcess10"/>
    <dgm:cxn modelId="{CFFCBBB3-2D70-4EB1-AED6-B16CC83361C4}" type="presOf" srcId="{03D3694E-5BA2-42C1-A331-D6EB42BA7A28}" destId="{180670E1-FDA3-4848-9B09-C6D92DD31C51}" srcOrd="0" destOrd="1" presId="urn:microsoft.com/office/officeart/2005/8/layout/hProcess10"/>
    <dgm:cxn modelId="{A9AB8DBE-8A1B-4A3E-B2B2-65FC58CE5D74}" srcId="{FD0723C9-D0ED-4917-8BD0-1E0A8E884770}" destId="{00233224-9CE8-4B36-85E3-3D1C13D442A4}" srcOrd="0" destOrd="0" parTransId="{E5169829-2850-4BF9-B6DE-3FDDE20597B4}" sibTransId="{B189869F-3E7D-43F6-B486-CE2A33339308}"/>
    <dgm:cxn modelId="{CD3416CF-02C9-48CD-B2F9-8141C2C3AA1E}" type="presOf" srcId="{93ACCB1A-2D5B-4346-AFC6-023C0255057F}" destId="{D64D6645-D1DA-47A6-B679-197CCA49711A}" srcOrd="1" destOrd="0" presId="urn:microsoft.com/office/officeart/2005/8/layout/hProcess10"/>
    <dgm:cxn modelId="{DC9DEAD2-821C-403D-BDD8-5213F9026E79}" srcId="{A8AA37D3-712C-4C01-93EF-A4281F0FE5BD}" destId="{23518820-25F4-4AC3-ADFC-598DF4689696}" srcOrd="0" destOrd="0" parTransId="{FE98BB7A-55AF-4798-90EF-F2A85B435E1B}" sibTransId="{4A16291E-0C20-492F-A9E8-8F9D4A3C68BC}"/>
    <dgm:cxn modelId="{72FBEAD7-5350-45BD-974A-514A2A79B75D}" type="presOf" srcId="{00233224-9CE8-4B36-85E3-3D1C13D442A4}" destId="{70E73442-3060-4A36-93BD-83D73EE894A1}" srcOrd="0" destOrd="1" presId="urn:microsoft.com/office/officeart/2005/8/layout/hProcess10"/>
    <dgm:cxn modelId="{E2A452E0-656E-4925-9174-B13C66122092}" type="presOf" srcId="{2DED13D4-058B-459C-B1A7-E3A9E1F5EFF5}" destId="{324999BC-FAA9-44AA-9280-15E8EB7C2449}" srcOrd="0" destOrd="2" presId="urn:microsoft.com/office/officeart/2005/8/layout/hProcess10"/>
    <dgm:cxn modelId="{DDE58EE1-1121-452E-90E7-5E833AB93471}" type="presOf" srcId="{4BF8B783-4DA3-4CDB-9562-7BA451F03F8D}" destId="{180670E1-FDA3-4848-9B09-C6D92DD31C51}" srcOrd="0" destOrd="3" presId="urn:microsoft.com/office/officeart/2005/8/layout/hProcess10"/>
    <dgm:cxn modelId="{0A8EF3E8-867E-4AE8-8FF8-70767C000763}" srcId="{0718425F-CEAE-402E-A120-2C21D3115CAF}" destId="{FD0723C9-D0ED-4917-8BD0-1E0A8E884770}" srcOrd="2" destOrd="0" parTransId="{69EA1AF7-E1EE-4221-A50A-DBDA14511740}" sibTransId="{D8E81810-E0C6-4C9E-A694-364E965861E7}"/>
    <dgm:cxn modelId="{06510AE9-243F-49B8-9621-DCAFE82FE0BE}" srcId="{FD0723C9-D0ED-4917-8BD0-1E0A8E884770}" destId="{4A3E1D62-7042-4BB1-9278-C64F1D74AA32}" srcOrd="2" destOrd="0" parTransId="{6439345F-930C-4E0D-8DAB-D507F50A60B8}" sibTransId="{A17B8D25-B2DE-4216-950C-18EF16A943A0}"/>
    <dgm:cxn modelId="{409E0ECE-6414-4E85-8447-C6DD66E85E1B}" type="presParOf" srcId="{6F95514B-A869-490C-9FCC-15323D4DBBCC}" destId="{F6E199E6-9176-456C-A29B-DAA400519524}" srcOrd="0" destOrd="0" presId="urn:microsoft.com/office/officeart/2005/8/layout/hProcess10"/>
    <dgm:cxn modelId="{59CD5B82-2ED9-43EB-A66B-647A8544B348}" type="presParOf" srcId="{F6E199E6-9176-456C-A29B-DAA400519524}" destId="{AA808586-91CE-42D1-BAE3-9C207E72DF7F}" srcOrd="0" destOrd="0" presId="urn:microsoft.com/office/officeart/2005/8/layout/hProcess10"/>
    <dgm:cxn modelId="{1D160590-F087-4524-A2FC-D0CF2C946E25}" type="presParOf" srcId="{F6E199E6-9176-456C-A29B-DAA400519524}" destId="{180670E1-FDA3-4848-9B09-C6D92DD31C51}" srcOrd="1" destOrd="0" presId="urn:microsoft.com/office/officeart/2005/8/layout/hProcess10"/>
    <dgm:cxn modelId="{C7D7A744-F573-47F2-A3B6-9C22EA3BD587}" type="presParOf" srcId="{6F95514B-A869-490C-9FCC-15323D4DBBCC}" destId="{0B536AB6-747E-4864-9808-A8E92D925F8B}" srcOrd="1" destOrd="0" presId="urn:microsoft.com/office/officeart/2005/8/layout/hProcess10"/>
    <dgm:cxn modelId="{B1E91AB0-4946-44A8-8F1E-FD7ED4A213BA}" type="presParOf" srcId="{0B536AB6-747E-4864-9808-A8E92D925F8B}" destId="{18BDEBDD-FD9A-44A1-8725-8EBD27ECCD83}" srcOrd="0" destOrd="0" presId="urn:microsoft.com/office/officeart/2005/8/layout/hProcess10"/>
    <dgm:cxn modelId="{E3B4073F-CA68-48F5-A757-6ED7341CF4F8}" type="presParOf" srcId="{6F95514B-A869-490C-9FCC-15323D4DBBCC}" destId="{363578E2-3A90-4783-A1F8-325BDD7AD7CE}" srcOrd="2" destOrd="0" presId="urn:microsoft.com/office/officeart/2005/8/layout/hProcess10"/>
    <dgm:cxn modelId="{B1F096F3-6A59-417B-86A2-B8A16CD23D23}" type="presParOf" srcId="{363578E2-3A90-4783-A1F8-325BDD7AD7CE}" destId="{09C11BD2-9534-417B-9762-1CF9AB75F4C0}" srcOrd="0" destOrd="0" presId="urn:microsoft.com/office/officeart/2005/8/layout/hProcess10"/>
    <dgm:cxn modelId="{21413348-881B-4118-AE06-4B3F3B315BD5}" type="presParOf" srcId="{363578E2-3A90-4783-A1F8-325BDD7AD7CE}" destId="{324999BC-FAA9-44AA-9280-15E8EB7C2449}" srcOrd="1" destOrd="0" presId="urn:microsoft.com/office/officeart/2005/8/layout/hProcess10"/>
    <dgm:cxn modelId="{6860EDD5-17BB-44DF-872A-94EE104D626A}" type="presParOf" srcId="{6F95514B-A869-490C-9FCC-15323D4DBBCC}" destId="{A76EFDC9-8103-45DC-8A2D-C75ECABB7872}" srcOrd="3" destOrd="0" presId="urn:microsoft.com/office/officeart/2005/8/layout/hProcess10"/>
    <dgm:cxn modelId="{7FB9532F-D731-4EF5-BA50-0661C836F7EF}" type="presParOf" srcId="{A76EFDC9-8103-45DC-8A2D-C75ECABB7872}" destId="{D64D6645-D1DA-47A6-B679-197CCA49711A}" srcOrd="0" destOrd="0" presId="urn:microsoft.com/office/officeart/2005/8/layout/hProcess10"/>
    <dgm:cxn modelId="{F371C5DC-0792-47A2-B07E-C4C9BC7E2BDD}" type="presParOf" srcId="{6F95514B-A869-490C-9FCC-15323D4DBBCC}" destId="{006891DB-97C2-4B13-94BA-3B758F073921}" srcOrd="4" destOrd="0" presId="urn:microsoft.com/office/officeart/2005/8/layout/hProcess10"/>
    <dgm:cxn modelId="{A82BE49D-FE43-4864-95B3-202ABA331A18}" type="presParOf" srcId="{006891DB-97C2-4B13-94BA-3B758F073921}" destId="{9491E021-650F-42D7-8B53-6858C7E7A667}" srcOrd="0" destOrd="0" presId="urn:microsoft.com/office/officeart/2005/8/layout/hProcess10"/>
    <dgm:cxn modelId="{526E0711-620C-4702-9A96-759F8B6C40D9}" type="presParOf" srcId="{006891DB-97C2-4B13-94BA-3B758F073921}" destId="{70E73442-3060-4A36-93BD-83D73EE894A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92F74E-16DA-4C82-BB72-0EE6F878C8E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01FA312-AD20-4A91-9E3E-C144ADEF2DA7}">
      <dgm:prSet phldrT="[Text]" custT="1"/>
      <dgm:spPr/>
      <dgm:t>
        <a:bodyPr/>
        <a:lstStyle/>
        <a:p>
          <a:r>
            <a:rPr lang="en-US" sz="1200" noProof="0">
              <a:latin typeface="Verdana" panose="020B0604030504040204" pitchFamily="34" charset="0"/>
              <a:ea typeface="Verdana" panose="020B0604030504040204" pitchFamily="34" charset="0"/>
            </a:rPr>
            <a:t>Step 0</a:t>
          </a:r>
          <a:endParaRPr lang="en-US" sz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7471875-E939-4D84-A029-1B27D1C697A2}" type="parTrans" cxnId="{CBF78166-E60D-4BA2-B698-B290DF541638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B499F4E-E74B-46A9-AECA-E5A31069585F}" type="sibTrans" cxnId="{CBF78166-E60D-4BA2-B698-B290DF541638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AD28F47-E25A-49C0-B9E7-A3D15486ADC2}">
      <dgm:prSet phldrT="[Text]" custT="1"/>
      <dgm:spPr/>
      <dgm:t>
        <a:bodyPr/>
        <a:lstStyle/>
        <a:p>
          <a:pPr marL="182563" indent="-182563"/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</a:rPr>
            <a:t>Obtain information about the program: </a:t>
          </a:r>
          <a:b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</a:rPr>
            <a:t>(a) </a:t>
          </a:r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/>
            </a:rPr>
            <a:t>DM webpage</a:t>
          </a:r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</a:rPr>
            <a:t>, (b) </a:t>
          </a:r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/>
            </a:rPr>
            <a:t>MCA</a:t>
          </a:r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</a:rPr>
            <a:t> &amp; </a:t>
          </a:r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/>
            </a:rPr>
            <a:t>IMSM</a:t>
          </a:r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</a:rPr>
            <a:t> institute sites </a:t>
          </a:r>
          <a:b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n-US" sz="1200" noProof="0" dirty="0">
              <a:latin typeface="Verdana" panose="020B0604030504040204" pitchFamily="34" charset="0"/>
              <a:ea typeface="Verdana" panose="020B0604030504040204" pitchFamily="34" charset="0"/>
            </a:rPr>
            <a:t>(c) ÖH SBWL info &amp; Messe, (d) LinkedIn posts, …</a:t>
          </a:r>
        </a:p>
      </dgm:t>
    </dgm:pt>
    <dgm:pt modelId="{53F734A9-7470-40C7-9B7A-13CF5A645066}" type="parTrans" cxnId="{0A959E2F-A6AC-4A50-8A2F-32AA1467F739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EF1C79B-FFF6-45C2-8EB7-FD1621A2C7E0}" type="sibTrans" cxnId="{0A959E2F-A6AC-4A50-8A2F-32AA1467F739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209B83-8493-4AA7-84BC-91E08B15A91B}">
      <dgm:prSet phldrT="[Text]" custT="1"/>
      <dgm:spPr/>
      <dgm:t>
        <a:bodyPr/>
        <a:lstStyle/>
        <a:p>
          <a:r>
            <a:rPr lang="en-US" sz="1200" noProof="0">
              <a:latin typeface="Verdana" panose="020B0604030504040204" pitchFamily="34" charset="0"/>
              <a:ea typeface="Verdana" panose="020B0604030504040204" pitchFamily="34" charset="0"/>
            </a:rPr>
            <a:t>Step 1</a:t>
          </a:r>
          <a:endParaRPr lang="en-US" sz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15BFD9B-10BD-494D-BDD6-C55203656F07}" type="parTrans" cxnId="{7C6E8BF8-D14F-4483-B355-D1FF50ACDF0D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FF7C598-476E-4147-BE5F-C3D7E5230CAC}" type="sibTrans" cxnId="{7C6E8BF8-D14F-4483-B355-D1FF50ACDF0D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F0BE129-51F1-4525-9685-81FA0C5E6B4C}">
      <dgm:prSet phldrT="[Text]" custT="1"/>
      <dgm:spPr/>
      <dgm:t>
        <a:bodyPr/>
        <a:lstStyle/>
        <a:p>
          <a:pPr marL="182563" lvl="1" indent="-182563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Register at LPIS for course „Access to Specialization Digital Marketing“ </a:t>
          </a:r>
        </a:p>
      </dgm:t>
    </dgm:pt>
    <dgm:pt modelId="{37EA68E6-87DA-462A-94D9-C80629E80746}" type="parTrans" cxnId="{EF99E85D-45C5-4A47-9A70-F2A52BF8C7DB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41B71DD-7120-4B61-B081-84F1B65F10AF}" type="sibTrans" cxnId="{EF99E85D-45C5-4A47-9A70-F2A52BF8C7DB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E63F31-9D97-446B-9A32-6146EC32475D}">
      <dgm:prSet phldrT="[Text]" custT="1"/>
      <dgm:spPr/>
      <dgm:t>
        <a:bodyPr/>
        <a:lstStyle/>
        <a:p>
          <a:r>
            <a:rPr lang="en-US" sz="1200" noProof="0">
              <a:latin typeface="Verdana" panose="020B0604030504040204" pitchFamily="34" charset="0"/>
              <a:ea typeface="Verdana" panose="020B0604030504040204" pitchFamily="34" charset="0"/>
            </a:rPr>
            <a:t>Step 2</a:t>
          </a:r>
          <a:endParaRPr lang="en-US" sz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8E176C7-3C37-4BE7-8192-6C09E6AF44F2}" type="parTrans" cxnId="{6B3C4C12-8426-49C3-868F-68D735E4308B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0917BFF-1D54-4116-A85C-FE1F3E67F846}" type="sibTrans" cxnId="{6B3C4C12-8426-49C3-868F-68D735E4308B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7BDD787-6A5B-4DC4-9A8B-17D6582F1CFF}">
      <dgm:prSet phldrT="[Text]" custT="1"/>
      <dgm:spPr/>
      <dgm:t>
        <a:bodyPr/>
        <a:lstStyle/>
        <a:p>
          <a:pPr marL="182563" indent="-182563"/>
          <a:r>
            <a:rPr lang="en-US" sz="1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Complete submission form and digital marketing skills check on CANVAS „Access to Specialization Digital Marketing“</a:t>
          </a:r>
          <a:r>
            <a:rPr lang="en-US" sz="1200" kern="1200" noProof="0">
              <a:latin typeface="Verdana" panose="020B0604030504040204" pitchFamily="34" charset="0"/>
              <a:ea typeface="Verdana" panose="020B0604030504040204" pitchFamily="34" charset="0"/>
            </a:rPr>
            <a:t>	 </a:t>
          </a:r>
        </a:p>
      </dgm:t>
    </dgm:pt>
    <dgm:pt modelId="{44E27C79-07B7-4552-B537-8DAB9F61ECAF}" type="parTrans" cxnId="{55E69B00-6939-4208-B001-D26A56EF779C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D739EE5-A7AA-4624-9A82-3CD8F88931FD}" type="sibTrans" cxnId="{55E69B00-6939-4208-B001-D26A56EF779C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0F19F9F-2A17-4D83-8D61-C44C324D24BD}">
      <dgm:prSet custT="1"/>
      <dgm:spPr/>
      <dgm:t>
        <a:bodyPr/>
        <a:lstStyle/>
        <a:p>
          <a:r>
            <a:rPr lang="en-US" sz="1200" noProof="0">
              <a:latin typeface="Verdana" panose="020B0604030504040204" pitchFamily="34" charset="0"/>
              <a:ea typeface="Verdana" panose="020B0604030504040204" pitchFamily="34" charset="0"/>
            </a:rPr>
            <a:t>Step 3</a:t>
          </a:r>
          <a:endParaRPr lang="en-US" sz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E2DD736-1188-4E0E-9887-1E2F433E8976}" type="parTrans" cxnId="{6A036C2F-7918-41D9-9083-8E05B03E94E7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EFBC7DE-C476-46B1-8FE6-876370D80119}" type="sibTrans" cxnId="{6A036C2F-7918-41D9-9083-8E05B03E94E7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7CE4A40-E0F2-4B6F-A3EB-CD56FD48D5C5}">
      <dgm:prSet custT="1"/>
      <dgm:spPr/>
      <dgm:t>
        <a:bodyPr/>
        <a:lstStyle/>
        <a:p>
          <a:pPr marL="182563" indent="-182563"/>
          <a:r>
            <a:rPr lang="en-US" sz="1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We examine your application documents submitted via CANVAS &amp; inform you shortly after about your admission using your WU email address	</a:t>
          </a:r>
          <a:r>
            <a:rPr lang="en-US" sz="1200" kern="1200" noProof="0">
              <a:latin typeface="Verdana" panose="020B0604030504040204" pitchFamily="34" charset="0"/>
              <a:ea typeface="Verdana" panose="020B0604030504040204" pitchFamily="34" charset="0"/>
            </a:rPr>
            <a:t>	 </a:t>
          </a:r>
          <a:endParaRPr lang="en-US" sz="12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C9030C3-9737-46E3-B3E5-5354CE70D865}" type="parTrans" cxnId="{E1294D9F-F7E7-43BB-995E-0641F32F33EA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91826A2-8E71-40F4-A7E9-7F2A2CBFAB1C}" type="sibTrans" cxnId="{E1294D9F-F7E7-43BB-995E-0641F32F33EA}">
      <dgm:prSet/>
      <dgm:spPr/>
      <dgm:t>
        <a:bodyPr/>
        <a:lstStyle/>
        <a:p>
          <a:endParaRPr lang="de-DE" sz="12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822514-B35B-4D9D-B22E-EEB3E6B3B50F}" type="pres">
      <dgm:prSet presAssocID="{AC92F74E-16DA-4C82-BB72-0EE6F878C8E0}" presName="linearFlow" presStyleCnt="0">
        <dgm:presLayoutVars>
          <dgm:dir/>
          <dgm:animLvl val="lvl"/>
          <dgm:resizeHandles val="exact"/>
        </dgm:presLayoutVars>
      </dgm:prSet>
      <dgm:spPr/>
    </dgm:pt>
    <dgm:pt modelId="{B95384EA-1D1E-4A05-B5AD-F1DA5B8F84E4}" type="pres">
      <dgm:prSet presAssocID="{E01FA312-AD20-4A91-9E3E-C144ADEF2DA7}" presName="composite" presStyleCnt="0"/>
      <dgm:spPr/>
    </dgm:pt>
    <dgm:pt modelId="{129A96EC-6456-4C83-87E6-52B5B047CD1E}" type="pres">
      <dgm:prSet presAssocID="{E01FA312-AD20-4A91-9E3E-C144ADEF2DA7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D50D70B8-6121-42B7-812C-840930E75212}" type="pres">
      <dgm:prSet presAssocID="{E01FA312-AD20-4A91-9E3E-C144ADEF2DA7}" presName="descendantText" presStyleLbl="alignAcc1" presStyleIdx="0" presStyleCnt="4">
        <dgm:presLayoutVars>
          <dgm:bulletEnabled val="1"/>
        </dgm:presLayoutVars>
      </dgm:prSet>
      <dgm:spPr/>
    </dgm:pt>
    <dgm:pt modelId="{E63D2209-C303-495A-A5A3-88CED1AB1BC0}" type="pres">
      <dgm:prSet presAssocID="{6B499F4E-E74B-46A9-AECA-E5A31069585F}" presName="sp" presStyleCnt="0"/>
      <dgm:spPr/>
    </dgm:pt>
    <dgm:pt modelId="{84CC3886-3DD4-40E8-8709-8AC48B596ACF}" type="pres">
      <dgm:prSet presAssocID="{CC209B83-8493-4AA7-84BC-91E08B15A91B}" presName="composite" presStyleCnt="0"/>
      <dgm:spPr/>
    </dgm:pt>
    <dgm:pt modelId="{6B663450-5EF4-44FF-AE9E-D87AA2F0668B}" type="pres">
      <dgm:prSet presAssocID="{CC209B83-8493-4AA7-84BC-91E08B15A91B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59DFC013-CD44-44A1-9709-C07AB96EE2C9}" type="pres">
      <dgm:prSet presAssocID="{CC209B83-8493-4AA7-84BC-91E08B15A91B}" presName="descendantText" presStyleLbl="alignAcc1" presStyleIdx="1" presStyleCnt="4">
        <dgm:presLayoutVars>
          <dgm:bulletEnabled val="1"/>
        </dgm:presLayoutVars>
      </dgm:prSet>
      <dgm:spPr/>
    </dgm:pt>
    <dgm:pt modelId="{249A3E4C-B65F-4334-80B5-B04E66B508A6}" type="pres">
      <dgm:prSet presAssocID="{1FF7C598-476E-4147-BE5F-C3D7E5230CAC}" presName="sp" presStyleCnt="0"/>
      <dgm:spPr/>
    </dgm:pt>
    <dgm:pt modelId="{89B6E810-C956-4A29-A909-DDEB6DCBD3D2}" type="pres">
      <dgm:prSet presAssocID="{B1E63F31-9D97-446B-9A32-6146EC32475D}" presName="composite" presStyleCnt="0"/>
      <dgm:spPr/>
    </dgm:pt>
    <dgm:pt modelId="{459F47E2-7D00-4C32-A3C0-B57A458896E1}" type="pres">
      <dgm:prSet presAssocID="{B1E63F31-9D97-446B-9A32-6146EC32475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AA6B43D7-9DB7-400B-8367-35E09D9F259F}" type="pres">
      <dgm:prSet presAssocID="{B1E63F31-9D97-446B-9A32-6146EC32475D}" presName="descendantText" presStyleLbl="alignAcc1" presStyleIdx="2" presStyleCnt="4">
        <dgm:presLayoutVars>
          <dgm:bulletEnabled val="1"/>
        </dgm:presLayoutVars>
      </dgm:prSet>
      <dgm:spPr/>
    </dgm:pt>
    <dgm:pt modelId="{F4319FF6-BA21-487A-83EA-F498CC433DF2}" type="pres">
      <dgm:prSet presAssocID="{60917BFF-1D54-4116-A85C-FE1F3E67F846}" presName="sp" presStyleCnt="0"/>
      <dgm:spPr/>
    </dgm:pt>
    <dgm:pt modelId="{308C3039-9006-4C02-8025-DD6418F23820}" type="pres">
      <dgm:prSet presAssocID="{50F19F9F-2A17-4D83-8D61-C44C324D24BD}" presName="composite" presStyleCnt="0"/>
      <dgm:spPr/>
    </dgm:pt>
    <dgm:pt modelId="{976E849F-52EB-41CB-8CC9-D2F2DD9E023C}" type="pres">
      <dgm:prSet presAssocID="{50F19F9F-2A17-4D83-8D61-C44C324D24BD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D09A1C0-B71F-4EE1-9CFA-27C0D2C1E0D3}" type="pres">
      <dgm:prSet presAssocID="{50F19F9F-2A17-4D83-8D61-C44C324D24BD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5E69B00-6939-4208-B001-D26A56EF779C}" srcId="{B1E63F31-9D97-446B-9A32-6146EC32475D}" destId="{D7BDD787-6A5B-4DC4-9A8B-17D6582F1CFF}" srcOrd="0" destOrd="0" parTransId="{44E27C79-07B7-4552-B537-8DAB9F61ECAF}" sibTransId="{3D739EE5-A7AA-4624-9A82-3CD8F88931FD}"/>
    <dgm:cxn modelId="{6B3C4C12-8426-49C3-868F-68D735E4308B}" srcId="{AC92F74E-16DA-4C82-BB72-0EE6F878C8E0}" destId="{B1E63F31-9D97-446B-9A32-6146EC32475D}" srcOrd="2" destOrd="0" parTransId="{98E176C7-3C37-4BE7-8192-6C09E6AF44F2}" sibTransId="{60917BFF-1D54-4116-A85C-FE1F3E67F846}"/>
    <dgm:cxn modelId="{DDCD0925-4260-491F-94E1-BBE32624E18B}" type="presOf" srcId="{D7BDD787-6A5B-4DC4-9A8B-17D6582F1CFF}" destId="{AA6B43D7-9DB7-400B-8367-35E09D9F259F}" srcOrd="0" destOrd="0" presId="urn:microsoft.com/office/officeart/2005/8/layout/chevron2"/>
    <dgm:cxn modelId="{53BF862B-533C-4F0B-AB12-E7AB58039CA4}" type="presOf" srcId="{AC92F74E-16DA-4C82-BB72-0EE6F878C8E0}" destId="{BF822514-B35B-4D9D-B22E-EEB3E6B3B50F}" srcOrd="0" destOrd="0" presId="urn:microsoft.com/office/officeart/2005/8/layout/chevron2"/>
    <dgm:cxn modelId="{6A036C2F-7918-41D9-9083-8E05B03E94E7}" srcId="{AC92F74E-16DA-4C82-BB72-0EE6F878C8E0}" destId="{50F19F9F-2A17-4D83-8D61-C44C324D24BD}" srcOrd="3" destOrd="0" parTransId="{5E2DD736-1188-4E0E-9887-1E2F433E8976}" sibTransId="{8EFBC7DE-C476-46B1-8FE6-876370D80119}"/>
    <dgm:cxn modelId="{0A959E2F-A6AC-4A50-8A2F-32AA1467F739}" srcId="{E01FA312-AD20-4A91-9E3E-C144ADEF2DA7}" destId="{3AD28F47-E25A-49C0-B9E7-A3D15486ADC2}" srcOrd="0" destOrd="0" parTransId="{53F734A9-7470-40C7-9B7A-13CF5A645066}" sibTransId="{7EF1C79B-FFF6-45C2-8EB7-FD1621A2C7E0}"/>
    <dgm:cxn modelId="{EF99E85D-45C5-4A47-9A70-F2A52BF8C7DB}" srcId="{CC209B83-8493-4AA7-84BC-91E08B15A91B}" destId="{6F0BE129-51F1-4525-9685-81FA0C5E6B4C}" srcOrd="0" destOrd="0" parTransId="{37EA68E6-87DA-462A-94D9-C80629E80746}" sibTransId="{F41B71DD-7120-4B61-B081-84F1B65F10AF}"/>
    <dgm:cxn modelId="{B081F141-5154-43C4-BBBA-12631A3210BF}" type="presOf" srcId="{CC209B83-8493-4AA7-84BC-91E08B15A91B}" destId="{6B663450-5EF4-44FF-AE9E-D87AA2F0668B}" srcOrd="0" destOrd="0" presId="urn:microsoft.com/office/officeart/2005/8/layout/chevron2"/>
    <dgm:cxn modelId="{CBF78166-E60D-4BA2-B698-B290DF541638}" srcId="{AC92F74E-16DA-4C82-BB72-0EE6F878C8E0}" destId="{E01FA312-AD20-4A91-9E3E-C144ADEF2DA7}" srcOrd="0" destOrd="0" parTransId="{A7471875-E939-4D84-A029-1B27D1C697A2}" sibTransId="{6B499F4E-E74B-46A9-AECA-E5A31069585F}"/>
    <dgm:cxn modelId="{F3920A5A-6115-483E-98B4-340EBCC1E39A}" type="presOf" srcId="{C7CE4A40-E0F2-4B6F-A3EB-CD56FD48D5C5}" destId="{AD09A1C0-B71F-4EE1-9CFA-27C0D2C1E0D3}" srcOrd="0" destOrd="0" presId="urn:microsoft.com/office/officeart/2005/8/layout/chevron2"/>
    <dgm:cxn modelId="{28ACE597-F4B3-420A-BEC8-3CACAD64AEDB}" type="presOf" srcId="{50F19F9F-2A17-4D83-8D61-C44C324D24BD}" destId="{976E849F-52EB-41CB-8CC9-D2F2DD9E023C}" srcOrd="0" destOrd="0" presId="urn:microsoft.com/office/officeart/2005/8/layout/chevron2"/>
    <dgm:cxn modelId="{7A190B9A-51E6-4B4E-99C4-A7C6CC9CBA96}" type="presOf" srcId="{3AD28F47-E25A-49C0-B9E7-A3D15486ADC2}" destId="{D50D70B8-6121-42B7-812C-840930E75212}" srcOrd="0" destOrd="0" presId="urn:microsoft.com/office/officeart/2005/8/layout/chevron2"/>
    <dgm:cxn modelId="{B2AF7A9A-F7A9-4683-8B2C-40539B659F3C}" type="presOf" srcId="{B1E63F31-9D97-446B-9A32-6146EC32475D}" destId="{459F47E2-7D00-4C32-A3C0-B57A458896E1}" srcOrd="0" destOrd="0" presId="urn:microsoft.com/office/officeart/2005/8/layout/chevron2"/>
    <dgm:cxn modelId="{E1294D9F-F7E7-43BB-995E-0641F32F33EA}" srcId="{50F19F9F-2A17-4D83-8D61-C44C324D24BD}" destId="{C7CE4A40-E0F2-4B6F-A3EB-CD56FD48D5C5}" srcOrd="0" destOrd="0" parTransId="{8C9030C3-9737-46E3-B3E5-5354CE70D865}" sibTransId="{B91826A2-8E71-40F4-A7E9-7F2A2CBFAB1C}"/>
    <dgm:cxn modelId="{CC35FEA3-3C38-420A-A11E-EB6199FC5F87}" type="presOf" srcId="{E01FA312-AD20-4A91-9E3E-C144ADEF2DA7}" destId="{129A96EC-6456-4C83-87E6-52B5B047CD1E}" srcOrd="0" destOrd="0" presId="urn:microsoft.com/office/officeart/2005/8/layout/chevron2"/>
    <dgm:cxn modelId="{150B73BF-3FD6-4D67-88C3-2A9F443D0453}" type="presOf" srcId="{6F0BE129-51F1-4525-9685-81FA0C5E6B4C}" destId="{59DFC013-CD44-44A1-9709-C07AB96EE2C9}" srcOrd="0" destOrd="0" presId="urn:microsoft.com/office/officeart/2005/8/layout/chevron2"/>
    <dgm:cxn modelId="{7C6E8BF8-D14F-4483-B355-D1FF50ACDF0D}" srcId="{AC92F74E-16DA-4C82-BB72-0EE6F878C8E0}" destId="{CC209B83-8493-4AA7-84BC-91E08B15A91B}" srcOrd="1" destOrd="0" parTransId="{015BFD9B-10BD-494D-BDD6-C55203656F07}" sibTransId="{1FF7C598-476E-4147-BE5F-C3D7E5230CAC}"/>
    <dgm:cxn modelId="{6C83215A-31F1-429E-9914-73CADEED676C}" type="presParOf" srcId="{BF822514-B35B-4D9D-B22E-EEB3E6B3B50F}" destId="{B95384EA-1D1E-4A05-B5AD-F1DA5B8F84E4}" srcOrd="0" destOrd="0" presId="urn:microsoft.com/office/officeart/2005/8/layout/chevron2"/>
    <dgm:cxn modelId="{F3084889-57C1-4315-90B1-7AB6197461DF}" type="presParOf" srcId="{B95384EA-1D1E-4A05-B5AD-F1DA5B8F84E4}" destId="{129A96EC-6456-4C83-87E6-52B5B047CD1E}" srcOrd="0" destOrd="0" presId="urn:microsoft.com/office/officeart/2005/8/layout/chevron2"/>
    <dgm:cxn modelId="{3A02BF18-45E1-4038-85CF-0AF3DF713598}" type="presParOf" srcId="{B95384EA-1D1E-4A05-B5AD-F1DA5B8F84E4}" destId="{D50D70B8-6121-42B7-812C-840930E75212}" srcOrd="1" destOrd="0" presId="urn:microsoft.com/office/officeart/2005/8/layout/chevron2"/>
    <dgm:cxn modelId="{8F54A86E-EC76-472B-BE07-7AFF09E8322F}" type="presParOf" srcId="{BF822514-B35B-4D9D-B22E-EEB3E6B3B50F}" destId="{E63D2209-C303-495A-A5A3-88CED1AB1BC0}" srcOrd="1" destOrd="0" presId="urn:microsoft.com/office/officeart/2005/8/layout/chevron2"/>
    <dgm:cxn modelId="{3EDFB7A0-F73A-4FBB-9BB4-67E60170D24D}" type="presParOf" srcId="{BF822514-B35B-4D9D-B22E-EEB3E6B3B50F}" destId="{84CC3886-3DD4-40E8-8709-8AC48B596ACF}" srcOrd="2" destOrd="0" presId="urn:microsoft.com/office/officeart/2005/8/layout/chevron2"/>
    <dgm:cxn modelId="{5208F014-1634-4D27-9D86-45E8A8B692CD}" type="presParOf" srcId="{84CC3886-3DD4-40E8-8709-8AC48B596ACF}" destId="{6B663450-5EF4-44FF-AE9E-D87AA2F0668B}" srcOrd="0" destOrd="0" presId="urn:microsoft.com/office/officeart/2005/8/layout/chevron2"/>
    <dgm:cxn modelId="{E8401276-52EA-4FED-A348-A522D6B5F47C}" type="presParOf" srcId="{84CC3886-3DD4-40E8-8709-8AC48B596ACF}" destId="{59DFC013-CD44-44A1-9709-C07AB96EE2C9}" srcOrd="1" destOrd="0" presId="urn:microsoft.com/office/officeart/2005/8/layout/chevron2"/>
    <dgm:cxn modelId="{C54EA2FF-0C12-4282-AE4C-6202F6EB586B}" type="presParOf" srcId="{BF822514-B35B-4D9D-B22E-EEB3E6B3B50F}" destId="{249A3E4C-B65F-4334-80B5-B04E66B508A6}" srcOrd="3" destOrd="0" presId="urn:microsoft.com/office/officeart/2005/8/layout/chevron2"/>
    <dgm:cxn modelId="{BC77F584-454E-415E-9A80-4E93B11CF5D1}" type="presParOf" srcId="{BF822514-B35B-4D9D-B22E-EEB3E6B3B50F}" destId="{89B6E810-C956-4A29-A909-DDEB6DCBD3D2}" srcOrd="4" destOrd="0" presId="urn:microsoft.com/office/officeart/2005/8/layout/chevron2"/>
    <dgm:cxn modelId="{DB394822-1171-4219-A336-7FD054D89656}" type="presParOf" srcId="{89B6E810-C956-4A29-A909-DDEB6DCBD3D2}" destId="{459F47E2-7D00-4C32-A3C0-B57A458896E1}" srcOrd="0" destOrd="0" presId="urn:microsoft.com/office/officeart/2005/8/layout/chevron2"/>
    <dgm:cxn modelId="{BFC201BE-DD8C-4B67-9F39-08ACD2D640EF}" type="presParOf" srcId="{89B6E810-C956-4A29-A909-DDEB6DCBD3D2}" destId="{AA6B43D7-9DB7-400B-8367-35E09D9F259F}" srcOrd="1" destOrd="0" presId="urn:microsoft.com/office/officeart/2005/8/layout/chevron2"/>
    <dgm:cxn modelId="{73C581D7-0C9C-4022-8A7D-74B82AF09FB5}" type="presParOf" srcId="{BF822514-B35B-4D9D-B22E-EEB3E6B3B50F}" destId="{F4319FF6-BA21-487A-83EA-F498CC433DF2}" srcOrd="5" destOrd="0" presId="urn:microsoft.com/office/officeart/2005/8/layout/chevron2"/>
    <dgm:cxn modelId="{76C01B34-30BE-4BB1-BA3A-7F3731152D92}" type="presParOf" srcId="{BF822514-B35B-4D9D-B22E-EEB3E6B3B50F}" destId="{308C3039-9006-4C02-8025-DD6418F23820}" srcOrd="6" destOrd="0" presId="urn:microsoft.com/office/officeart/2005/8/layout/chevron2"/>
    <dgm:cxn modelId="{4F5FD22B-54CD-4819-BA93-5AEFC5C1D2A5}" type="presParOf" srcId="{308C3039-9006-4C02-8025-DD6418F23820}" destId="{976E849F-52EB-41CB-8CC9-D2F2DD9E023C}" srcOrd="0" destOrd="0" presId="urn:microsoft.com/office/officeart/2005/8/layout/chevron2"/>
    <dgm:cxn modelId="{473C9AC6-B5E1-444E-928A-BF133B9AA0CD}" type="presParOf" srcId="{308C3039-9006-4C02-8025-DD6418F23820}" destId="{AD09A1C0-B71F-4EE1-9CFA-27C0D2C1E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906D7-E815-4B83-893E-25C37D38D702}">
      <dsp:nvSpPr>
        <dsp:cNvPr id="0" name=""/>
        <dsp:cNvSpPr/>
      </dsp:nvSpPr>
      <dsp:spPr>
        <a:xfrm>
          <a:off x="2768718" y="3453459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62FEF-B28B-4BA4-9941-F2349A6063E6}">
      <dsp:nvSpPr>
        <dsp:cNvPr id="0" name=""/>
        <dsp:cNvSpPr/>
      </dsp:nvSpPr>
      <dsp:spPr>
        <a:xfrm>
          <a:off x="2591333" y="3534343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5BCF2-D457-4866-BE5E-3D8499E2ACA1}">
      <dsp:nvSpPr>
        <dsp:cNvPr id="0" name=""/>
        <dsp:cNvSpPr/>
      </dsp:nvSpPr>
      <dsp:spPr>
        <a:xfrm>
          <a:off x="2408702" y="3600932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96B5A-49C5-49C8-A041-A8AD9FD8E67C}">
      <dsp:nvSpPr>
        <dsp:cNvPr id="0" name=""/>
        <dsp:cNvSpPr/>
      </dsp:nvSpPr>
      <dsp:spPr>
        <a:xfrm>
          <a:off x="2220826" y="3652849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FFE47-F9D5-47C8-8B47-A5B3E3F33B49}">
      <dsp:nvSpPr>
        <dsp:cNvPr id="0" name=""/>
        <dsp:cNvSpPr/>
      </dsp:nvSpPr>
      <dsp:spPr>
        <a:xfrm>
          <a:off x="3597948" y="2777791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B4DF1-1C76-41A9-AB6F-228AFFF80059}">
      <dsp:nvSpPr>
        <dsp:cNvPr id="0" name=""/>
        <dsp:cNvSpPr/>
      </dsp:nvSpPr>
      <dsp:spPr>
        <a:xfrm>
          <a:off x="4070976" y="1786485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53EA0-FBBF-46A8-9466-E5F52891FA7C}">
      <dsp:nvSpPr>
        <dsp:cNvPr id="0" name=""/>
        <dsp:cNvSpPr/>
      </dsp:nvSpPr>
      <dsp:spPr>
        <a:xfrm>
          <a:off x="3943182" y="549515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33450-9FD4-4A77-BF6E-832E6886AF31}">
      <dsp:nvSpPr>
        <dsp:cNvPr id="0" name=""/>
        <dsp:cNvSpPr/>
      </dsp:nvSpPr>
      <dsp:spPr>
        <a:xfrm>
          <a:off x="4056670" y="469007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7C3B7-A4B5-4409-A348-F5448EDAFF17}">
      <dsp:nvSpPr>
        <dsp:cNvPr id="0" name=""/>
        <dsp:cNvSpPr/>
      </dsp:nvSpPr>
      <dsp:spPr>
        <a:xfrm>
          <a:off x="4170159" y="388499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D4152-0642-43A2-9B86-D257C42F8A08}">
      <dsp:nvSpPr>
        <dsp:cNvPr id="0" name=""/>
        <dsp:cNvSpPr/>
      </dsp:nvSpPr>
      <dsp:spPr>
        <a:xfrm>
          <a:off x="4283647" y="469007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A3ED4-6E1D-4130-9200-89C58F718D93}">
      <dsp:nvSpPr>
        <dsp:cNvPr id="0" name=""/>
        <dsp:cNvSpPr/>
      </dsp:nvSpPr>
      <dsp:spPr>
        <a:xfrm>
          <a:off x="4397613" y="549515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04B02-C95F-4789-A0F7-CE8FD5BACF22}">
      <dsp:nvSpPr>
        <dsp:cNvPr id="0" name=""/>
        <dsp:cNvSpPr/>
      </dsp:nvSpPr>
      <dsp:spPr>
        <a:xfrm>
          <a:off x="4170159" y="558544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246B0-702C-4582-89A5-289B1AF3ECFC}">
      <dsp:nvSpPr>
        <dsp:cNvPr id="0" name=""/>
        <dsp:cNvSpPr/>
      </dsp:nvSpPr>
      <dsp:spPr>
        <a:xfrm>
          <a:off x="4170159" y="728590"/>
          <a:ext cx="79632" cy="79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EA655-58F4-4399-B748-330982BEB2E4}">
      <dsp:nvSpPr>
        <dsp:cNvPr id="0" name=""/>
        <dsp:cNvSpPr/>
      </dsp:nvSpPr>
      <dsp:spPr>
        <a:xfrm>
          <a:off x="1766634" y="3812675"/>
          <a:ext cx="1714249" cy="45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849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>
              <a:latin typeface="Verdana" panose="020B0604030504040204" pitchFamily="34" charset="0"/>
              <a:ea typeface="Verdana" panose="020B0604030504040204" pitchFamily="34" charset="0"/>
            </a:rPr>
            <a:t>Search Marketing Strategy</a:t>
          </a:r>
          <a:endParaRPr lang="en-US" sz="11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89076" y="3835117"/>
        <a:ext cx="1669365" cy="414841"/>
      </dsp:txXfrm>
    </dsp:sp>
    <dsp:sp modelId="{60E445BE-A9AE-4467-93D8-0094A843CFB7}">
      <dsp:nvSpPr>
        <dsp:cNvPr id="0" name=""/>
        <dsp:cNvSpPr/>
      </dsp:nvSpPr>
      <dsp:spPr>
        <a:xfrm>
          <a:off x="1291460" y="3361791"/>
          <a:ext cx="794896" cy="7949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9A9A4-C200-43E3-AE1B-9208A08D8C1C}">
      <dsp:nvSpPr>
        <dsp:cNvPr id="0" name=""/>
        <dsp:cNvSpPr/>
      </dsp:nvSpPr>
      <dsp:spPr>
        <a:xfrm>
          <a:off x="3305405" y="3257769"/>
          <a:ext cx="1714249" cy="45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849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>
              <a:latin typeface="Verdana" panose="020B0604030504040204" pitchFamily="34" charset="0"/>
              <a:ea typeface="Verdana" panose="020B0604030504040204" pitchFamily="34" charset="0"/>
            </a:rPr>
            <a:t>Acquisition &amp; Awareness</a:t>
          </a:r>
          <a:endParaRPr lang="en-US" sz="11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327847" y="3280211"/>
        <a:ext cx="1669365" cy="414841"/>
      </dsp:txXfrm>
    </dsp:sp>
    <dsp:sp modelId="{92BCBBDC-2B25-4891-99E6-4CD9B6ABBBDA}">
      <dsp:nvSpPr>
        <dsp:cNvPr id="0" name=""/>
        <dsp:cNvSpPr/>
      </dsp:nvSpPr>
      <dsp:spPr>
        <a:xfrm>
          <a:off x="2830231" y="2806885"/>
          <a:ext cx="794896" cy="7949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87E54-0BC9-4C5F-81DC-1650820509E4}">
      <dsp:nvSpPr>
        <dsp:cNvPr id="0" name=""/>
        <dsp:cNvSpPr/>
      </dsp:nvSpPr>
      <dsp:spPr>
        <a:xfrm>
          <a:off x="3960587" y="2382711"/>
          <a:ext cx="1714249" cy="45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849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>
              <a:latin typeface="Verdana" panose="020B0604030504040204" pitchFamily="34" charset="0"/>
              <a:ea typeface="Verdana" panose="020B0604030504040204" pitchFamily="34" charset="0"/>
            </a:rPr>
            <a:t>Conversion &amp; Retention</a:t>
          </a:r>
          <a:endParaRPr lang="en-US" sz="11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983029" y="2405153"/>
        <a:ext cx="1669365" cy="414841"/>
      </dsp:txXfrm>
    </dsp:sp>
    <dsp:sp modelId="{36825C00-CFD3-4D2C-AA59-458113AE43EC}">
      <dsp:nvSpPr>
        <dsp:cNvPr id="0" name=""/>
        <dsp:cNvSpPr/>
      </dsp:nvSpPr>
      <dsp:spPr>
        <a:xfrm>
          <a:off x="3485413" y="1931827"/>
          <a:ext cx="794896" cy="79492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119A0-DB1E-48EA-805B-545D4948A596}">
      <dsp:nvSpPr>
        <dsp:cNvPr id="0" name=""/>
        <dsp:cNvSpPr/>
      </dsp:nvSpPr>
      <dsp:spPr>
        <a:xfrm>
          <a:off x="4248123" y="1340241"/>
          <a:ext cx="1714249" cy="45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849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Growth &amp; Sales</a:t>
          </a:r>
        </a:p>
      </dsp:txBody>
      <dsp:txXfrm>
        <a:off x="4270565" y="1362683"/>
        <a:ext cx="1669365" cy="414841"/>
      </dsp:txXfrm>
    </dsp:sp>
    <dsp:sp modelId="{3416D437-E3C7-4A43-AB8B-F18438BFEBF8}">
      <dsp:nvSpPr>
        <dsp:cNvPr id="0" name=""/>
        <dsp:cNvSpPr/>
      </dsp:nvSpPr>
      <dsp:spPr>
        <a:xfrm>
          <a:off x="3772949" y="889357"/>
          <a:ext cx="794896" cy="79492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08586-91CE-42D1-BAE3-9C207E72DF7F}">
      <dsp:nvSpPr>
        <dsp:cNvPr id="0" name=""/>
        <dsp:cNvSpPr/>
      </dsp:nvSpPr>
      <dsp:spPr>
        <a:xfrm>
          <a:off x="3798" y="406507"/>
          <a:ext cx="1789582" cy="17895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670E1-FDA3-4848-9B09-C6D92DD31C51}">
      <dsp:nvSpPr>
        <dsp:cNvPr id="0" name=""/>
        <dsp:cNvSpPr/>
      </dsp:nvSpPr>
      <dsp:spPr>
        <a:xfrm>
          <a:off x="295126" y="1503754"/>
          <a:ext cx="1789582" cy="200608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Reflections about Science</a:t>
          </a:r>
        </a:p>
        <a:p>
          <a:pPr marL="182563" lvl="1" indent="-182563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Every-day vs scientific language</a:t>
          </a:r>
          <a:endParaRPr lang="en-US" sz="1100" kern="1200" noProof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82563" lvl="1" indent="-182563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Scientific positions &amp; perspectives</a:t>
          </a:r>
          <a:endParaRPr lang="en-US" sz="1100" kern="1200" noProof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82563" lvl="1" indent="-182563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Social dimension of science</a:t>
          </a:r>
        </a:p>
      </dsp:txBody>
      <dsp:txXfrm>
        <a:off x="347541" y="1556169"/>
        <a:ext cx="1684752" cy="1901256"/>
      </dsp:txXfrm>
    </dsp:sp>
    <dsp:sp modelId="{0B536AB6-747E-4864-9808-A8E92D925F8B}">
      <dsp:nvSpPr>
        <dsp:cNvPr id="0" name=""/>
        <dsp:cNvSpPr/>
      </dsp:nvSpPr>
      <dsp:spPr>
        <a:xfrm>
          <a:off x="2138094" y="1086293"/>
          <a:ext cx="344713" cy="430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138094" y="1172295"/>
        <a:ext cx="241299" cy="258007"/>
      </dsp:txXfrm>
    </dsp:sp>
    <dsp:sp modelId="{09C11BD2-9534-417B-9762-1CF9AB75F4C0}">
      <dsp:nvSpPr>
        <dsp:cNvPr id="0" name=""/>
        <dsp:cNvSpPr/>
      </dsp:nvSpPr>
      <dsp:spPr>
        <a:xfrm>
          <a:off x="2778276" y="406507"/>
          <a:ext cx="1789582" cy="17895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999BC-FAA9-44AA-9280-15E8EB7C2449}">
      <dsp:nvSpPr>
        <dsp:cNvPr id="0" name=""/>
        <dsp:cNvSpPr/>
      </dsp:nvSpPr>
      <dsp:spPr>
        <a:xfrm>
          <a:off x="3069603" y="1503754"/>
          <a:ext cx="1789582" cy="200608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Organizing your Thesis</a:t>
          </a:r>
        </a:p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How to find thesis topic? 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How to develop a research question?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How to structure a thesis?</a:t>
          </a:r>
        </a:p>
      </dsp:txBody>
      <dsp:txXfrm>
        <a:off x="3122018" y="1556169"/>
        <a:ext cx="1684752" cy="1901256"/>
      </dsp:txXfrm>
    </dsp:sp>
    <dsp:sp modelId="{A76EFDC9-8103-45DC-8A2D-C75ECABB7872}">
      <dsp:nvSpPr>
        <dsp:cNvPr id="0" name=""/>
        <dsp:cNvSpPr/>
      </dsp:nvSpPr>
      <dsp:spPr>
        <a:xfrm>
          <a:off x="4912572" y="1086293"/>
          <a:ext cx="344713" cy="430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912572" y="1172295"/>
        <a:ext cx="241299" cy="258007"/>
      </dsp:txXfrm>
    </dsp:sp>
    <dsp:sp modelId="{9491E021-650F-42D7-8B53-6858C7E7A667}">
      <dsp:nvSpPr>
        <dsp:cNvPr id="0" name=""/>
        <dsp:cNvSpPr/>
      </dsp:nvSpPr>
      <dsp:spPr>
        <a:xfrm>
          <a:off x="5552754" y="406507"/>
          <a:ext cx="1789582" cy="17895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73442-3060-4A36-93BD-83D73EE894A1}">
      <dsp:nvSpPr>
        <dsp:cNvPr id="0" name=""/>
        <dsp:cNvSpPr/>
      </dsp:nvSpPr>
      <dsp:spPr>
        <a:xfrm>
          <a:off x="5844081" y="1503754"/>
          <a:ext cx="1789582" cy="2006086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Writing your </a:t>
          </a:r>
          <a:br>
            <a:rPr lang="en-US" sz="12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n-US" sz="1200" kern="1200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Thesis</a:t>
          </a:r>
        </a:p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Searching for &amp; citing literature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Visualizing complex content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Time management</a:t>
          </a:r>
          <a:endParaRPr lang="en-US" sz="1100" kern="1200" noProof="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  <a:p>
          <a:pPr marL="182563" lvl="1" indent="-182563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100" kern="1200" noProof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Managing writer's block</a:t>
          </a:r>
        </a:p>
      </dsp:txBody>
      <dsp:txXfrm>
        <a:off x="5896496" y="1556169"/>
        <a:ext cx="1684752" cy="19012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A96EC-6456-4C83-87E6-52B5B047CD1E}">
      <dsp:nvSpPr>
        <dsp:cNvPr id="0" name=""/>
        <dsp:cNvSpPr/>
      </dsp:nvSpPr>
      <dsp:spPr>
        <a:xfrm rot="5400000">
          <a:off x="-149112" y="151524"/>
          <a:ext cx="994083" cy="6958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latin typeface="Verdana" panose="020B0604030504040204" pitchFamily="34" charset="0"/>
              <a:ea typeface="Verdana" panose="020B0604030504040204" pitchFamily="34" charset="0"/>
            </a:rPr>
            <a:t>Step 0</a:t>
          </a:r>
          <a:endParaRPr lang="en-US" sz="12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1" y="350340"/>
        <a:ext cx="695858" cy="298225"/>
      </dsp:txXfrm>
    </dsp:sp>
    <dsp:sp modelId="{D50D70B8-6121-42B7-812C-840930E75212}">
      <dsp:nvSpPr>
        <dsp:cNvPr id="0" name=""/>
        <dsp:cNvSpPr/>
      </dsp:nvSpPr>
      <dsp:spPr>
        <a:xfrm rot="5400000">
          <a:off x="3348772" y="-2650501"/>
          <a:ext cx="646154" cy="5951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82563" lvl="1" indent="-1825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Obtain information about the program: </a:t>
          </a:r>
          <a:b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(a) </a:t>
          </a: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1"/>
            </a:rPr>
            <a:t>DM webpage</a:t>
          </a: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, (b) </a:t>
          </a: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2"/>
            </a:rPr>
            <a:t>MCA</a:t>
          </a: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 &amp; </a:t>
          </a: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  <a:hlinkClick xmlns:r="http://schemas.openxmlformats.org/officeDocument/2006/relationships" r:id="rId3"/>
            </a:rPr>
            <a:t>IMSM</a:t>
          </a: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 institute sites </a:t>
          </a:r>
          <a:b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n-US" sz="1200" kern="1200" noProof="0" dirty="0">
              <a:latin typeface="Verdana" panose="020B0604030504040204" pitchFamily="34" charset="0"/>
              <a:ea typeface="Verdana" panose="020B0604030504040204" pitchFamily="34" charset="0"/>
            </a:rPr>
            <a:t>(c) ÖH SBWL info &amp; Messe, (d) LinkedIn posts, …</a:t>
          </a:r>
        </a:p>
      </dsp:txBody>
      <dsp:txXfrm rot="-5400000">
        <a:off x="695859" y="33955"/>
        <a:ext cx="5920438" cy="583068"/>
      </dsp:txXfrm>
    </dsp:sp>
    <dsp:sp modelId="{6B663450-5EF4-44FF-AE9E-D87AA2F0668B}">
      <dsp:nvSpPr>
        <dsp:cNvPr id="0" name=""/>
        <dsp:cNvSpPr/>
      </dsp:nvSpPr>
      <dsp:spPr>
        <a:xfrm rot="5400000">
          <a:off x="-149112" y="994686"/>
          <a:ext cx="994083" cy="6958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latin typeface="Verdana" panose="020B0604030504040204" pitchFamily="34" charset="0"/>
              <a:ea typeface="Verdana" panose="020B0604030504040204" pitchFamily="34" charset="0"/>
            </a:rPr>
            <a:t>Step 1</a:t>
          </a:r>
          <a:endParaRPr lang="en-US" sz="12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1" y="1193502"/>
        <a:ext cx="695858" cy="298225"/>
      </dsp:txXfrm>
    </dsp:sp>
    <dsp:sp modelId="{59DFC013-CD44-44A1-9709-C07AB96EE2C9}">
      <dsp:nvSpPr>
        <dsp:cNvPr id="0" name=""/>
        <dsp:cNvSpPr/>
      </dsp:nvSpPr>
      <dsp:spPr>
        <a:xfrm rot="5400000">
          <a:off x="3348772" y="-1807340"/>
          <a:ext cx="646154" cy="5951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82563" lvl="1" indent="-182563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Register at LPIS for course „Access to Specialization Digital Marketing“ </a:t>
          </a:r>
        </a:p>
      </dsp:txBody>
      <dsp:txXfrm rot="-5400000">
        <a:off x="695859" y="877116"/>
        <a:ext cx="5920438" cy="583068"/>
      </dsp:txXfrm>
    </dsp:sp>
    <dsp:sp modelId="{459F47E2-7D00-4C32-A3C0-B57A458896E1}">
      <dsp:nvSpPr>
        <dsp:cNvPr id="0" name=""/>
        <dsp:cNvSpPr/>
      </dsp:nvSpPr>
      <dsp:spPr>
        <a:xfrm rot="5400000">
          <a:off x="-149112" y="1837847"/>
          <a:ext cx="994083" cy="6958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latin typeface="Verdana" panose="020B0604030504040204" pitchFamily="34" charset="0"/>
              <a:ea typeface="Verdana" panose="020B0604030504040204" pitchFamily="34" charset="0"/>
            </a:rPr>
            <a:t>Step 2</a:t>
          </a:r>
          <a:endParaRPr lang="en-US" sz="12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1" y="2036663"/>
        <a:ext cx="695858" cy="298225"/>
      </dsp:txXfrm>
    </dsp:sp>
    <dsp:sp modelId="{AA6B43D7-9DB7-400B-8367-35E09D9F259F}">
      <dsp:nvSpPr>
        <dsp:cNvPr id="0" name=""/>
        <dsp:cNvSpPr/>
      </dsp:nvSpPr>
      <dsp:spPr>
        <a:xfrm rot="5400000">
          <a:off x="3348772" y="-964178"/>
          <a:ext cx="646154" cy="5951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82563" lvl="1" indent="-1825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Complete submission form and digital marketing skills check on CANVAS „Access to Specialization Digital Marketing“</a:t>
          </a:r>
          <a:r>
            <a:rPr lang="en-US" sz="1200" kern="1200" noProof="0">
              <a:latin typeface="Verdana" panose="020B0604030504040204" pitchFamily="34" charset="0"/>
              <a:ea typeface="Verdana" panose="020B0604030504040204" pitchFamily="34" charset="0"/>
            </a:rPr>
            <a:t>	 </a:t>
          </a:r>
        </a:p>
      </dsp:txBody>
      <dsp:txXfrm rot="-5400000">
        <a:off x="695859" y="1720278"/>
        <a:ext cx="5920438" cy="583068"/>
      </dsp:txXfrm>
    </dsp:sp>
    <dsp:sp modelId="{976E849F-52EB-41CB-8CC9-D2F2DD9E023C}">
      <dsp:nvSpPr>
        <dsp:cNvPr id="0" name=""/>
        <dsp:cNvSpPr/>
      </dsp:nvSpPr>
      <dsp:spPr>
        <a:xfrm rot="5400000">
          <a:off x="-149112" y="2681009"/>
          <a:ext cx="994083" cy="6958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latin typeface="Verdana" panose="020B0604030504040204" pitchFamily="34" charset="0"/>
              <a:ea typeface="Verdana" panose="020B0604030504040204" pitchFamily="34" charset="0"/>
            </a:rPr>
            <a:t>Step 3</a:t>
          </a:r>
          <a:endParaRPr lang="en-US" sz="12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1" y="2879825"/>
        <a:ext cx="695858" cy="298225"/>
      </dsp:txXfrm>
    </dsp:sp>
    <dsp:sp modelId="{AD09A1C0-B71F-4EE1-9CFA-27C0D2C1E0D3}">
      <dsp:nvSpPr>
        <dsp:cNvPr id="0" name=""/>
        <dsp:cNvSpPr/>
      </dsp:nvSpPr>
      <dsp:spPr>
        <a:xfrm rot="5400000">
          <a:off x="3348772" y="-121017"/>
          <a:ext cx="646154" cy="5951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82563" lvl="1" indent="-1825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noProof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We examine your application documents submitted via CANVAS &amp; inform you shortly after about your admission using your WU email address	</a:t>
          </a:r>
          <a:r>
            <a:rPr lang="en-US" sz="1200" kern="1200" noProof="0">
              <a:latin typeface="Verdana" panose="020B0604030504040204" pitchFamily="34" charset="0"/>
              <a:ea typeface="Verdana" panose="020B0604030504040204" pitchFamily="34" charset="0"/>
            </a:rPr>
            <a:t>	 </a:t>
          </a:r>
          <a:endParaRPr lang="en-US" sz="1200" kern="1200" noProof="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695859" y="2563439"/>
        <a:ext cx="5920438" cy="583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/>
          <a:lstStyle>
            <a:lvl1pPr algn="l">
              <a:defRPr sz="1200"/>
            </a:lvl1pPr>
          </a:lstStyle>
          <a:p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/>
          <a:lstStyle>
            <a:lvl1pPr algn="r">
              <a:defRPr sz="1200"/>
            </a:lvl1pPr>
          </a:lstStyle>
          <a:p>
            <a:fld id="{F11AB49C-654C-493D-A4C9-E58305836FA8}" type="datetimeFigureOut">
              <a:rPr lang="de-AT" sz="1000">
                <a:latin typeface="Verdana" pitchFamily="34" charset="0"/>
                <a:ea typeface="Verdana" pitchFamily="34" charset="0"/>
                <a:cs typeface="Verdana" pitchFamily="34" charset="0"/>
              </a:rPr>
              <a:t>17.12.2025</a:t>
            </a:fld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 anchor="b"/>
          <a:lstStyle>
            <a:lvl1pPr algn="l">
              <a:defRPr sz="1200"/>
            </a:lvl1pPr>
          </a:lstStyle>
          <a:p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 anchor="b"/>
          <a:lstStyle>
            <a:lvl1pPr algn="r">
              <a:defRPr sz="1200"/>
            </a:lvl1pPr>
          </a:lstStyle>
          <a:p>
            <a:fld id="{919A1DAE-7AD3-49F1-8F59-E322A189EBE7}" type="slidenum">
              <a:rPr lang="de-AT" sz="1000">
                <a:latin typeface="Verdana" pitchFamily="34" charset="0"/>
                <a:ea typeface="Verdana" pitchFamily="34" charset="0"/>
                <a:cs typeface="Verdana" pitchFamily="34" charset="0"/>
              </a:rPr>
              <a:t>‹Nr.›</a:t>
            </a:fld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65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745 1 24575,'-2'2'0,"1"1"0,-1 0 0,0-1 0,0 0 0,0 0 0,0 1 0,0-1 0,-1 0 0,0 0 0,2-1 0,-2 1 0,-4 2 0,-4 3 0,-38 31 0,2 3 0,-60 64 0,89-84 0,0 2 0,0 0 0,3 1 0,-1 2 0,2-1 0,1 1 0,-14 39 0,15-33 0,-2 0 0,-20 35 0,-6 10 0,4-10 0,25-49 0,1-1 0,1 2 0,0-1 0,-7 28 0,3-2 0,-20 41 0,22-58 0,-1 0 0,3 1 0,2 0 0,-1 1 0,-4 42 0,10-22 0,2-25 0,-1-1 0,-1-1 0,-2 1 0,0-1 0,-7 26 0,-1-15 0,5 0 0,-1 0 0,3 0 0,-3 50 0,9 137 0,2-95 0,0-66 0,3 1 0,27 110 0,-29-157 0,1 1 0,-1-1 0,1-1 0,1 0 0,1 1 0,0-1 0,0 0 0,15 17 0,8 4 0,44 40 0,-20-23 0,-45-40 0,3 0 0,-2-1 0,1-1 0,1 1 0,0-2 0,0 1 0,0-2 0,1 0 0,1 0 0,-2-2 0,24 6 0,-33-9 0,17 2 0,0 2 0,0 0 0,-1 3 0,1-2 0,-1 2 0,18 11 0,-36-19 0,0 2 0,0-2 0,0 1 0,-1-1 0,0 0 0,1 1 0,1-1 0,-2 1 0,1-1 0,0 0 0,0 1 0,0-1 0,0 0 0,0 0 0,-1 0 0,1 0 0,1 0 0,-1 0 0,0 0 0,0 0 0,0 0 0,0 0 0,0 0 0,-1-1 0,1 1 0,1-1 0,-1 0 0,0 1 0,0-1 0,0-1 0,0 1 0,0-1 0,-1 1 0,1-1 0,1 2 0,-2-3 0,0 3 0,0-2 0,1 0 0,-1 0 0,1 2 0,-1-3 0,0 0 0,1-10 0,-1-2 0,-1 1 0,-3-14 0,3 19 0,-8-51-682,-28-101-1,29 131-6143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251 1 24575,'-4'0'0,"-14"10"0,-8 5 0,-10-2 0,1 3 0,1-1 0,-4-4 0,4 7 0,8 1-8191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1244 24575,'14'-2'0,"0"0"0,0-2 0,1 2 0,-2-2 0,1-1 0,-1 1 0,13-9 0,47-20 0,-38 18 0,-1-1 0,-1-1 0,55-40 0,58-44 0,-85 47 0,-2-2 0,-2-2 0,-3-3 0,48-70 0,-21-1 0,-45 71 0,24-54 0,-48 85 0,0 0 0,-2-2 0,-2 1 0,0 0 0,2-39 0,-4 30-1365,-3 3-5461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298 1 24575,'-11'0'0,"-8"0"0,-2 5 0,-8 3 0,2 9 0,0 3 0,3 3 0,-4-2 0,3 6 0,0-2 0,-6-4 0,1-7-8191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24575,'0'5'0,"0"8"0,0 11 0,5 3 0,3 2 0,-2 7 0,0 1 0,9-4 0,2 3 0,3-5 0,-1-3 0,6-5 0,0 4 0,0-2 0,-4-1 0,5-4 0,-1-6-8191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F37A438-5477-463B-BA1A-F2D1F66CD2EB}" type="datetimeFigureOut">
              <a:rPr lang="de-AT" smtClean="0"/>
              <a:pPr/>
              <a:t>17.12.2025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742950"/>
            <a:ext cx="5961062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6" tIns="45664" rIns="91326" bIns="4566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10" y="4715153"/>
            <a:ext cx="5335270" cy="4466987"/>
          </a:xfrm>
          <a:prstGeom prst="rect">
            <a:avLst/>
          </a:prstGeom>
        </p:spPr>
        <p:txBody>
          <a:bodyPr vert="horz" lIns="91326" tIns="45664" rIns="91326" bIns="4566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E1AF1600-3D55-4A4C-85AF-72F9C5C4AE1E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725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opics.worldbank.org/world-development-indicators/themes/economy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e.statista.com/statistik/daten/studie/428467/umfrage/uebernachtungen-in-beherbergungsbetrieben-in-oesterreich/" TargetMode="External"/><Relationship Id="rId4" Type="http://schemas.openxmlformats.org/officeDocument/2006/relationships/hyperlink" Target="https://de.statista.com/statistik/daten/studie/295575/umfrage/beitrag-der-tourismus-und-freizeitwirtschaft-in-oesterreich-zum-bip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237" indent="-171237">
              <a:buFont typeface="Wingdings" panose="05000000000000000000" pitchFamily="2" charset="2"/>
              <a:buChar char="§"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4C62-D5D0-44C0-A385-089B8C58120F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424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3908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CRM </a:t>
            </a:r>
            <a:r>
              <a:rPr lang="en-US" dirty="0" err="1"/>
              <a:t>vrsl</a:t>
            </a:r>
            <a:r>
              <a:rPr lang="en-US" dirty="0"/>
              <a:t> </a:t>
            </a:r>
            <a:r>
              <a:rPr lang="en-US" dirty="0" err="1"/>
              <a:t>wieder</a:t>
            </a:r>
            <a:r>
              <a:rPr lang="en-US" dirty="0"/>
              <a:t> ab WS26-27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061">
              <a:defRPr/>
            </a:pPr>
            <a:fld id="{15BE9F52-D9C8-45AC-8A8C-51D4AAFED942}" type="slidenum">
              <a:rPr lang="de-AT">
                <a:solidFill>
                  <a:prstClr val="black"/>
                </a:solidFill>
              </a:rPr>
              <a:pPr defTabSz="903061">
                <a:defRPr/>
              </a:pPr>
              <a:t>13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58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061">
              <a:defRPr/>
            </a:pPr>
            <a:fld id="{15BE9F52-D9C8-45AC-8A8C-51D4AAFED942}" type="slidenum">
              <a:rPr lang="de-AT">
                <a:solidFill>
                  <a:prstClr val="black"/>
                </a:solidFill>
              </a:rPr>
              <a:pPr defTabSz="903061">
                <a:defRPr/>
              </a:pPr>
              <a:t>14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2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061">
              <a:defRPr/>
            </a:pPr>
            <a:fld id="{15BE9F52-D9C8-45AC-8A8C-51D4AAFED942}" type="slidenum">
              <a:rPr lang="de-AT">
                <a:solidFill>
                  <a:prstClr val="black"/>
                </a:solidFill>
              </a:rPr>
              <a:pPr defTabSz="903061">
                <a:defRPr/>
              </a:pPr>
              <a:t>15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8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4259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1016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6900" y="684213"/>
            <a:ext cx="5475288" cy="3422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66909" y="4335081"/>
            <a:ext cx="5335270" cy="41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91" tIns="45133" rIns="90291" bIns="45133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9" name="Google Shape;169;p3:notes"/>
          <p:cNvSpPr txBox="1">
            <a:spLocks noGrp="1"/>
          </p:cNvSpPr>
          <p:nvPr>
            <p:ph type="sldNum" idx="12"/>
          </p:nvPr>
        </p:nvSpPr>
        <p:spPr>
          <a:xfrm>
            <a:off x="3777607" y="8668577"/>
            <a:ext cx="2889938" cy="45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91" tIns="45133" rIns="90291" bIns="45133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993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3118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0E4D0-AE6F-94D6-2B31-91823E21E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867767-8C43-004F-F298-296ECE1135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8CC23-A18D-7EF2-93DC-E748E2A37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3329D-32EE-EBBB-1A00-A0A4743FF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4608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890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7841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err="1"/>
              <a:t>Application</a:t>
            </a:r>
            <a:r>
              <a:rPr lang="de-DE" b="1"/>
              <a:t> </a:t>
            </a:r>
            <a:r>
              <a:rPr lang="de-DE" b="1" err="1"/>
              <a:t>Documents</a:t>
            </a:r>
            <a:r>
              <a:rPr lang="de-DE" b="1"/>
              <a:t>: 3 Skills + </a:t>
            </a:r>
            <a:r>
              <a:rPr lang="de-DE" b="1" err="1"/>
              <a:t>short</a:t>
            </a:r>
            <a:r>
              <a:rPr lang="de-DE" b="1"/>
              <a:t> </a:t>
            </a:r>
            <a:r>
              <a:rPr lang="de-DE" b="1" err="1"/>
              <a:t>motivation</a:t>
            </a:r>
            <a:r>
              <a:rPr lang="de-DE" b="1"/>
              <a:t> </a:t>
            </a:r>
            <a:r>
              <a:rPr lang="de-DE" b="1" err="1"/>
              <a:t>letter</a:t>
            </a:r>
            <a:endParaRPr lang="de-DE" b="1"/>
          </a:p>
          <a:p>
            <a:endParaRPr lang="de-DE" b="1"/>
          </a:p>
          <a:p>
            <a:r>
              <a:rPr lang="de-DE" b="1" err="1"/>
              <a:t>Step</a:t>
            </a:r>
            <a:r>
              <a:rPr lang="de-DE" b="1" baseline="0"/>
              <a:t> 2: </a:t>
            </a:r>
            <a:r>
              <a:rPr lang="de-DE" b="1" baseline="0" err="1"/>
              <a:t>One</a:t>
            </a:r>
            <a:r>
              <a:rPr lang="de-DE" b="1" baseline="0"/>
              <a:t> </a:t>
            </a:r>
            <a:r>
              <a:rPr lang="de-DE" b="1" baseline="0" err="1"/>
              <a:t>day</a:t>
            </a:r>
            <a:r>
              <a:rPr lang="de-DE" b="1" baseline="0"/>
              <a:t> </a:t>
            </a:r>
            <a:r>
              <a:rPr lang="de-DE" b="1" baseline="0" err="1"/>
              <a:t>later</a:t>
            </a:r>
            <a:r>
              <a:rPr lang="de-DE" b="1" baseline="0"/>
              <a:t> </a:t>
            </a:r>
            <a:r>
              <a:rPr lang="de-DE" b="1" baseline="0" err="1"/>
              <a:t>than</a:t>
            </a:r>
            <a:r>
              <a:rPr lang="de-DE" b="1" baseline="0"/>
              <a:t> </a:t>
            </a:r>
            <a:r>
              <a:rPr lang="de-DE" b="1" baseline="0" err="1"/>
              <a:t>corresponding</a:t>
            </a:r>
            <a:r>
              <a:rPr lang="de-DE" b="1" baseline="0"/>
              <a:t> </a:t>
            </a:r>
            <a:r>
              <a:rPr lang="de-DE" b="1" baseline="0" err="1"/>
              <a:t>step</a:t>
            </a:r>
            <a:r>
              <a:rPr lang="de-DE" b="1" baseline="0"/>
              <a:t> 1: </a:t>
            </a:r>
            <a:r>
              <a:rPr lang="de-DE" b="1" baseline="0" err="1"/>
              <a:t>because</a:t>
            </a:r>
            <a:r>
              <a:rPr lang="de-DE" b="1" baseline="0"/>
              <a:t> </a:t>
            </a:r>
            <a:r>
              <a:rPr lang="de-DE" b="1" baseline="0" err="1"/>
              <a:t>learn</a:t>
            </a:r>
            <a:r>
              <a:rPr lang="de-DE" b="1" baseline="0"/>
              <a:t> </a:t>
            </a:r>
            <a:r>
              <a:rPr lang="de-DE" b="1" baseline="0" err="1"/>
              <a:t>often</a:t>
            </a:r>
            <a:r>
              <a:rPr lang="de-DE" b="1" baseline="0"/>
              <a:t> </a:t>
            </a:r>
            <a:r>
              <a:rPr lang="de-DE" b="1" baseline="0" err="1"/>
              <a:t>needs</a:t>
            </a:r>
            <a:r>
              <a:rPr lang="de-DE" b="1" baseline="0"/>
              <a:t> 1 </a:t>
            </a:r>
            <a:r>
              <a:rPr lang="de-DE" b="1" baseline="0" err="1"/>
              <a:t>day</a:t>
            </a:r>
            <a:r>
              <a:rPr lang="de-DE" b="1" baseline="0"/>
              <a:t> </a:t>
            </a:r>
            <a:r>
              <a:rPr lang="de-DE" b="1" baseline="0" err="1"/>
              <a:t>or</a:t>
            </a:r>
            <a:r>
              <a:rPr lang="de-DE" b="1" baseline="0"/>
              <a:t> so </a:t>
            </a:r>
            <a:r>
              <a:rPr lang="de-DE" b="1" baseline="0" err="1"/>
              <a:t>to</a:t>
            </a:r>
            <a:r>
              <a:rPr lang="de-DE" b="1" baseline="0"/>
              <a:t> </a:t>
            </a:r>
            <a:r>
              <a:rPr lang="de-DE" b="1" baseline="0" err="1"/>
              <a:t>get</a:t>
            </a:r>
            <a:r>
              <a:rPr lang="de-DE" b="1" baseline="0"/>
              <a:t> </a:t>
            </a:r>
            <a:r>
              <a:rPr lang="de-DE" b="1" baseline="0" err="1"/>
              <a:t>updated</a:t>
            </a:r>
            <a:endParaRPr lang="de-DE" b="1"/>
          </a:p>
          <a:p>
            <a:endParaRPr lang="de-DE" b="1"/>
          </a:p>
          <a:p>
            <a:r>
              <a:rPr lang="de-DE" b="1"/>
              <a:t>Allgemeine Daten</a:t>
            </a:r>
            <a:r>
              <a:rPr lang="de-DE"/>
              <a:t> über Ihre Person</a:t>
            </a:r>
          </a:p>
          <a:p>
            <a:pPr marL="282207" indent="-282207">
              <a:buFont typeface="Wingdings" panose="05000000000000000000" pitchFamily="2" charset="2"/>
              <a:buChar char="§"/>
            </a:pPr>
            <a:r>
              <a:rPr lang="en-US"/>
              <a:t>Personal data </a:t>
            </a:r>
          </a:p>
          <a:p>
            <a:pPr marL="282207" indent="-282207">
              <a:buFont typeface="Wingdings" panose="05000000000000000000" pitchFamily="2" charset="2"/>
              <a:buChar char="§"/>
            </a:pPr>
            <a:r>
              <a:rPr lang="en-US"/>
              <a:t>Success in your previous courses (transcript of records)</a:t>
            </a:r>
          </a:p>
          <a:p>
            <a:pPr marL="282207" indent="-282207">
              <a:buFont typeface="Wingdings" panose="05000000000000000000" pitchFamily="2" charset="2"/>
              <a:buChar char="§"/>
            </a:pPr>
            <a:r>
              <a:rPr lang="de-DE" b="1" err="1"/>
              <a:t>Gradings</a:t>
            </a:r>
            <a:r>
              <a:rPr lang="de-DE" b="1"/>
              <a:t>:</a:t>
            </a:r>
            <a:r>
              <a:rPr lang="de-DE"/>
              <a:t> all </a:t>
            </a:r>
            <a:r>
              <a:rPr lang="de-DE" err="1"/>
              <a:t>gradings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STEOP </a:t>
            </a:r>
            <a:r>
              <a:rPr lang="de-DE" err="1"/>
              <a:t>and</a:t>
            </a:r>
            <a:r>
              <a:rPr lang="de-DE"/>
              <a:t> CBK  (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consider</a:t>
            </a:r>
            <a:r>
              <a:rPr lang="de-DE"/>
              <a:t> 45 </a:t>
            </a:r>
            <a:r>
              <a:rPr lang="de-DE" err="1"/>
              <a:t>slots</a:t>
            </a:r>
            <a:r>
              <a:rPr lang="de-DE"/>
              <a:t>)</a:t>
            </a:r>
          </a:p>
          <a:p>
            <a:pPr marL="282207" indent="-282207">
              <a:buFont typeface="Wingdings" panose="05000000000000000000" pitchFamily="2" charset="2"/>
              <a:buChar char="§"/>
            </a:pPr>
            <a:r>
              <a:rPr lang="de-DE"/>
              <a:t>(</a:t>
            </a:r>
            <a:r>
              <a:rPr lang="de-DE" err="1"/>
              <a:t>currently</a:t>
            </a:r>
            <a:r>
              <a:rPr lang="de-DE"/>
              <a:t>)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entrance</a:t>
            </a:r>
            <a:r>
              <a:rPr lang="de-DE"/>
              <a:t> </a:t>
            </a:r>
            <a:r>
              <a:rPr lang="de-DE" err="1"/>
              <a:t>exam</a:t>
            </a:r>
            <a:endParaRPr lang="de-DE"/>
          </a:p>
          <a:p>
            <a:pPr marL="282207" indent="-282207">
              <a:buFont typeface="Wingdings" panose="05000000000000000000" pitchFamily="2" charset="2"/>
              <a:buChar char="§"/>
            </a:pPr>
            <a:endParaRPr lang="de-DE"/>
          </a:p>
          <a:p>
            <a:pPr marL="171237" indent="-171237"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4294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Wingdings" panose="05000000000000000000" pitchFamily="2" charset="2"/>
              <a:buChar char="§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0126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PewDiePie &gt;111mn YouTube followers</a:t>
            </a:r>
          </a:p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75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PewDiePie</a:t>
            </a:r>
            <a:r>
              <a:rPr lang="en-US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&gt;110mn YouTube followers</a:t>
            </a:r>
          </a:p>
          <a:p>
            <a:endParaRPr lang="en-US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Quellen</a:t>
            </a: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br>
              <a:rPr lang="en-US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https://datatopics.worldbank.org/world-development-indicators/themes/economy.html</a:t>
            </a:r>
            <a:r>
              <a:rPr lang="en-US"/>
              <a:t>, “Services, value added (% of GDP)” in 2018 [07.05.2021] </a:t>
            </a:r>
          </a:p>
          <a:p>
            <a:r>
              <a:rPr lang="de-DE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https://de.statista.com/statistik/daten/studie/295575/umfrage/beitrag-der-tourismus-und-freizeitwirtschaft-in-oesterreich-zum-bip/</a:t>
            </a:r>
            <a:r>
              <a:rPr lang="de-DE"/>
              <a:t>, Anteil des Tourismus in Österreich am BIP bis 2019 [07.05.2021]</a:t>
            </a:r>
          </a:p>
          <a:p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https://de.statista.com/statistik/daten/studie/428467/umfrage/uebernachtungen-in-beherbergungsbetrieben-in-oesterreich/</a:t>
            </a:r>
            <a:r>
              <a:rPr lang="en-US"/>
              <a:t>, </a:t>
            </a:r>
            <a:r>
              <a:rPr lang="de-DE"/>
              <a:t>Anzahl der Übernachtungen in Beherbergungsbetrieben in Österreich von 2009 bis 2019 (in Millionen) [07.05.2021] </a:t>
            </a:r>
            <a:endParaRPr lang="en-US"/>
          </a:p>
          <a:p>
            <a:pPr marL="171237" indent="-171237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9518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690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5495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32F6F-5E2E-08D6-7E8F-201503327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3DDDF1-1EF9-A5E2-651C-EE58FF520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0AEBC7A-F5A6-252C-1697-668AFE337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596809-1583-FBCF-48DE-813B24833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463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63689-86DC-C55A-3711-A3992083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EB1C2A8-8447-5704-81A9-F8E18B8CE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3BDAFC-C579-0CF4-830D-2C76AC32C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E43ECF-2516-0CCC-4018-CC6E573EB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823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B5EB6CC-4363-9D27-9F5A-5A60937B67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000" r="7000" b="22082"/>
          <a:stretch/>
        </p:blipFill>
        <p:spPr>
          <a:xfrm>
            <a:off x="0" y="3612911"/>
            <a:ext cx="9144000" cy="2102089"/>
          </a:xfrm>
          <a:prstGeom prst="rect">
            <a:avLst/>
          </a:prstGeom>
        </p:spPr>
      </p:pic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38414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454978" y="2512423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5900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oogle Shape;22;p7" title="Logo WU Vienna white.png">
            <a:extLst>
              <a:ext uri="{FF2B5EF4-FFF2-40B4-BE49-F238E27FC236}">
                <a16:creationId xmlns:a16="http://schemas.microsoft.com/office/drawing/2014/main" id="{D284DA2E-E53C-A619-901A-8EB861E26C72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FAC514-F95E-97C8-23BC-9EBB1247D8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968998" y="4019170"/>
            <a:ext cx="1835056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610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pic>
        <p:nvPicPr>
          <p:cNvPr id="11" name="Google Shape;21;p7">
            <a:extLst>
              <a:ext uri="{FF2B5EF4-FFF2-40B4-BE49-F238E27FC236}">
                <a16:creationId xmlns:a16="http://schemas.microsoft.com/office/drawing/2014/main" id="{3ACB098A-E3F0-5782-A99B-2E6D38B2EC5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465863" y="2873184"/>
            <a:ext cx="1829035" cy="294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72564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190B3C-1DEE-52BB-4555-2538AC4D13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890" t="-2402" r="4348" b="25403"/>
          <a:stretch/>
        </p:blipFill>
        <p:spPr>
          <a:xfrm>
            <a:off x="1" y="3369186"/>
            <a:ext cx="9144000" cy="236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03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65530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B27441-3590-7274-FE2E-6C0745EA86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76853" y="3321383"/>
            <a:ext cx="1835056" cy="2951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D35F03-BFE1-BE72-ED8C-40A0C2A4A7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0650" t="-1136" r="-894" b="61422"/>
          <a:stretch/>
        </p:blipFill>
        <p:spPr>
          <a:xfrm>
            <a:off x="0" y="3279695"/>
            <a:ext cx="8458202" cy="24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52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65530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F5BAA8-A3B5-7A28-069A-F0D30CB58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8925" y="5183735"/>
            <a:ext cx="1835056" cy="2951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C72C4E4-E950-3CC7-56D1-1F8ABC5188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789" t="2621" r="7470" b="26431"/>
          <a:stretch/>
        </p:blipFill>
        <p:spPr>
          <a:xfrm>
            <a:off x="2509153" y="2217421"/>
            <a:ext cx="6634848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47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72564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0D8876-224F-3BC3-9CB5-D521E79A70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3807" y="4906875"/>
            <a:ext cx="1835056" cy="2951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D22A74D-4F95-A70F-50EA-3F23E56B0C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178" t="-26316" r="1672" b="39267"/>
          <a:stretch/>
        </p:blipFill>
        <p:spPr>
          <a:xfrm flipH="1">
            <a:off x="2278375" y="165090"/>
            <a:ext cx="6865625" cy="55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74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65530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4019FB-6E6B-570B-3A92-B18FC001D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200" y="4101836"/>
            <a:ext cx="1835056" cy="2951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DA58583-AF83-F055-A7CA-0885199B5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650" t="286" r="1006" b="40299"/>
          <a:stretch/>
        </p:blipFill>
        <p:spPr>
          <a:xfrm flipH="1">
            <a:off x="0" y="2490013"/>
            <a:ext cx="9144000" cy="32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32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65530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937A25-622A-ED0B-A4CA-6F05B644E4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200" y="4900630"/>
            <a:ext cx="1835056" cy="2951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B1DE63-C580-90D1-0BCC-3C3553326C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11285" r="2055" b="50769"/>
          <a:stretch/>
        </p:blipFill>
        <p:spPr>
          <a:xfrm>
            <a:off x="1843032" y="2743371"/>
            <a:ext cx="7300968" cy="29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485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lussfolie" preserve="1">
  <p:cSld name="Abschlussfol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/>
          <p:nvPr/>
        </p:nvSpPr>
        <p:spPr>
          <a:xfrm>
            <a:off x="467544" y="1964530"/>
            <a:ext cx="4319712" cy="27169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" name="Google Shape;38;p10" descr="Logo-für-V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563" y="2127251"/>
            <a:ext cx="492443" cy="225266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1684020" y="2559844"/>
            <a:ext cx="2763926" cy="181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182" marR="0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Pts val="1100"/>
              <a:buFont typeface="Noto Sans Symbols"/>
              <a:buNone/>
              <a:defRPr sz="11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545" lvl="2" indent="-2285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marL="1828727" lvl="3" indent="-2285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marL="2285909" lvl="4" indent="-2285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Google Shape;40;p10">
            <a:extLst>
              <a:ext uri="{FF2B5EF4-FFF2-40B4-BE49-F238E27FC236}">
                <a16:creationId xmlns:a16="http://schemas.microsoft.com/office/drawing/2014/main" id="{BB570118-122D-29FC-4050-56589BC1A24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745183" y="5412063"/>
            <a:ext cx="98740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AT" dirty="0"/>
          </a:p>
        </p:txBody>
      </p:sp>
      <p:sp>
        <p:nvSpPr>
          <p:cNvPr id="3" name="Google Shape;41;p10">
            <a:extLst>
              <a:ext uri="{FF2B5EF4-FFF2-40B4-BE49-F238E27FC236}">
                <a16:creationId xmlns:a16="http://schemas.microsoft.com/office/drawing/2014/main" id="{8DAF9B45-F98F-7007-605A-F1A38B60F2E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54563" y="5412063"/>
            <a:ext cx="3217444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AT"/>
              <a:t>DIGITAL MARKETING</a:t>
            </a:r>
            <a:endParaRPr lang="de-AT" dirty="0"/>
          </a:p>
        </p:txBody>
      </p:sp>
      <p:sp>
        <p:nvSpPr>
          <p:cNvPr id="4" name="Google Shape;42;p10">
            <a:extLst>
              <a:ext uri="{FF2B5EF4-FFF2-40B4-BE49-F238E27FC236}">
                <a16:creationId xmlns:a16="http://schemas.microsoft.com/office/drawing/2014/main" id="{D4E77216-32C0-45C7-1D42-C43E77CAE4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62407" y="5412063"/>
            <a:ext cx="892150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015082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rgbClr val="3399CC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ogo, Grafiken, Symbol, weiß enthält.&#10;&#10;KI-generierte Inhalte können fehlerhaft sein.">
            <a:extLst>
              <a:ext uri="{FF2B5EF4-FFF2-40B4-BE49-F238E27FC236}">
                <a16:creationId xmlns:a16="http://schemas.microsoft.com/office/drawing/2014/main" id="{C8CBC80C-05B5-E892-4CE7-976E7498F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433" r="8433" b="33609"/>
          <a:stretch/>
        </p:blipFill>
        <p:spPr>
          <a:xfrm>
            <a:off x="-1" y="2857505"/>
            <a:ext cx="9144001" cy="2857496"/>
          </a:xfrm>
          <a:prstGeom prst="rect">
            <a:avLst/>
          </a:prstGeom>
        </p:spPr>
      </p:pic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408" y="-75565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11" name="Google Shape;21;p7">
            <a:extLst>
              <a:ext uri="{FF2B5EF4-FFF2-40B4-BE49-F238E27FC236}">
                <a16:creationId xmlns:a16="http://schemas.microsoft.com/office/drawing/2014/main" id="{3ACB098A-E3F0-5782-A99B-2E6D38B2EC5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62407" y="2872630"/>
            <a:ext cx="1835944" cy="295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228290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295575" y="625621"/>
            <a:ext cx="8552850" cy="2037600"/>
            <a:chOff x="287338" y="603319"/>
            <a:chExt cx="8552850" cy="2037600"/>
          </a:xfrm>
        </p:grpSpPr>
        <p:sp>
          <p:nvSpPr>
            <p:cNvPr id="13" name="Rechteck 12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baseline="0" dirty="0" smtClean="0"/>
            </a:lvl1pPr>
          </a:lstStyle>
          <a:p>
            <a:r>
              <a:rPr lang="en-GB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/>
              <a:t>State: </a:t>
            </a:r>
            <a:r>
              <a:rPr lang="en-GB" err="1"/>
              <a:t>xx.xx.xxxx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3008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9" name="Rechteck 18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8" y="1294973"/>
            <a:ext cx="5466982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8" y="993080"/>
            <a:ext cx="5466982" cy="30451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6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/>
              <a:t>State: </a:t>
            </a:r>
            <a:r>
              <a:rPr lang="en-GB" err="1"/>
              <a:t>xx.xx.xxxx</a:t>
            </a:r>
            <a:endParaRPr lang="en-GB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4830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 descr="Ein Bild, das Quadrat, Rechteck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4D0E02F8-B30B-A8B7-3B40-A00A73D41E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rcRect l="11380" b="61447"/>
          <a:stretch/>
        </p:blipFill>
        <p:spPr>
          <a:xfrm>
            <a:off x="-1" y="3324224"/>
            <a:ext cx="8399761" cy="23907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976853" y="3329814"/>
            <a:ext cx="1835056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325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8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344613"/>
            <a:ext cx="7759644" cy="3853905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61" y="5412059"/>
            <a:ext cx="4225551" cy="258085"/>
          </a:xfrm>
        </p:spPr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286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3" y="5129960"/>
            <a:ext cx="1749556" cy="402337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/>
              <a:t>Information about presentation (author, version No. etc.)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/>
              <a:t>State: </a:t>
            </a:r>
            <a:r>
              <a:rPr lang="en-GB" err="1"/>
              <a:t>xx.xx.xxxx</a:t>
            </a:r>
            <a:endParaRPr lang="en-GB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2 lines of text for header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81152557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  <a:ln w="19050"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294973"/>
            <a:ext cx="5436000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993080"/>
            <a:ext cx="5436000" cy="30451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 if required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/>
              <a:t>Information about presentation (author, version No. etc.)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3" y="5129960"/>
            <a:ext cx="1749556" cy="402337"/>
          </a:xfrm>
          <a:prstGeom prst="rect">
            <a:avLst/>
          </a:prstGeom>
        </p:spPr>
      </p:pic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/>
              <a:t>State: </a:t>
            </a:r>
            <a:r>
              <a:rPr lang="en-GB" err="1"/>
              <a:t>xx.xx.xxxx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445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/>
              <a:t>State: </a:t>
            </a:r>
            <a:r>
              <a:rPr lang="en-GB" err="1"/>
              <a:t>xx.xx.xxxx</a:t>
            </a:r>
            <a:endParaRPr lang="en-GB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46" y="5127682"/>
            <a:ext cx="1749600" cy="4018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2 lines of text for header</a:t>
            </a:r>
          </a:p>
        </p:txBody>
      </p:sp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57620282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294973"/>
            <a:ext cx="5436000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993080"/>
            <a:ext cx="5436000" cy="30451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/>
              <a:t>State: </a:t>
            </a:r>
            <a:r>
              <a:rPr lang="en-GB" err="1"/>
              <a:t>xx.xx.xxxx</a:t>
            </a:r>
            <a:endParaRPr lang="en-GB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46" y="5127682"/>
            <a:ext cx="1749600" cy="401894"/>
          </a:xfrm>
          <a:prstGeom prst="rect">
            <a:avLst/>
          </a:prstGeom>
        </p:spPr>
      </p:pic>
      <p:pic>
        <p:nvPicPr>
          <p:cNvPr id="18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466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/>
              <a:t>State: </a:t>
            </a:r>
            <a:r>
              <a:rPr lang="en-GB" err="1"/>
              <a:t>xx.xx.xxxx</a:t>
            </a:r>
            <a:endParaRPr lang="en-GB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2 lines of text for header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12939034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294973"/>
            <a:ext cx="5436000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993080"/>
            <a:ext cx="5436000" cy="30451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/>
              <a:t>State: </a:t>
            </a:r>
            <a:r>
              <a:rPr lang="en-GB" err="1"/>
              <a:t>xx.xx.xxxx</a:t>
            </a:r>
            <a:endParaRPr lang="en-GB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  <p:pic>
        <p:nvPicPr>
          <p:cNvPr id="19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3066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22" name="Rechteck 21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Rechteck 22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/>
              <a:t>Subtitle chapter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Max. 2 lines of text for chapter header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13" y="5341775"/>
            <a:ext cx="1083600" cy="2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8740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  <a:ln w="19050"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302593"/>
            <a:ext cx="5436000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/>
              <a:t>1 line for chapter header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7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/>
              <a:t>Subtitle chapter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8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13" y="5341775"/>
            <a:ext cx="1083600" cy="2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851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6" y="1344613"/>
            <a:ext cx="8210547" cy="437038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/>
              <a:t>Placeholder for objects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043522"/>
            <a:ext cx="9144000" cy="2520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FF"/>
                </a:solidFill>
              </a:rPr>
              <a:t>      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89576"/>
            <a:ext cx="1168210" cy="6078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638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58925" y="5183735"/>
            <a:ext cx="1835056" cy="295170"/>
          </a:xfrm>
          <a:prstGeom prst="rect">
            <a:avLst/>
          </a:prstGeom>
        </p:spPr>
      </p:pic>
      <p:pic>
        <p:nvPicPr>
          <p:cNvPr id="4" name="Grafik 3" descr="Ein Bild, das Reihe, Schwarzweiß, weiß, Design enthält.&#10;&#10;KI-generierte Inhalte können fehlerhaft sein.">
            <a:extLst>
              <a:ext uri="{FF2B5EF4-FFF2-40B4-BE49-F238E27FC236}">
                <a16:creationId xmlns:a16="http://schemas.microsoft.com/office/drawing/2014/main" id="{126289E0-18B8-4892-8A79-CC38300DC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r="8508" b="26627"/>
          <a:stretch/>
        </p:blipFill>
        <p:spPr>
          <a:xfrm>
            <a:off x="2375895" y="2015169"/>
            <a:ext cx="6768107" cy="36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79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344613"/>
            <a:ext cx="3960000" cy="3859212"/>
          </a:xfrm>
        </p:spPr>
        <p:txBody>
          <a:bodyPr>
            <a:normAutofit/>
          </a:bodyPr>
          <a:lstStyle>
            <a:lvl1pPr>
              <a:defRPr sz="1600"/>
            </a:lvl1pPr>
            <a:lvl2pPr marL="541312" indent="-285750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344613"/>
            <a:ext cx="3960000" cy="385921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312" indent="-285750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9933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935991"/>
            <a:ext cx="3960000" cy="326783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935991"/>
            <a:ext cx="3960000" cy="326783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err="1"/>
              <a:t>Textmasterformat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4" y="1344613"/>
            <a:ext cx="3960811" cy="533136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/>
              <a:t>Subtitle 1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4" y="1344613"/>
            <a:ext cx="3960811" cy="533136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/>
              <a:t>Subtitle 2</a:t>
            </a:r>
          </a:p>
        </p:txBody>
      </p:sp>
    </p:spTree>
    <p:extLst>
      <p:ext uri="{BB962C8B-B14F-4D97-AF65-F5344CB8AC3E}">
        <p14:creationId xmlns:p14="http://schemas.microsoft.com/office/powerpoint/2010/main" val="270651914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1964530"/>
            <a:ext cx="4319712" cy="2716954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127250"/>
            <a:ext cx="492443" cy="2252663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84020" y="2559843"/>
            <a:ext cx="2763926" cy="1811291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Adressdaten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eingeben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0672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 i="0"/>
            </a:lvl4pPr>
            <a:lvl5pPr>
              <a:defRPr sz="1200"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02BE5-2C7C-4376-892A-C145734F188A}" type="slidenum">
              <a:rPr lang="nl-NL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715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858699"/>
            <a:ext cx="4494213" cy="359833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858699"/>
            <a:ext cx="4494212" cy="3598333"/>
          </a:xfrm>
        </p:spPr>
        <p:txBody>
          <a:bodyPr/>
          <a:lstStyle>
            <a:lvl1pPr marL="186929" indent="-186929"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37CBA0-72CE-4D60-BC93-CF736C9D0148}" type="slidenum">
              <a:rPr lang="nl-NL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754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udentQues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888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579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 i="0"/>
            </a:lvl4pPr>
            <a:lvl5pPr>
              <a:defRPr sz="1200"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02BE5-2C7C-4376-892A-C145734F188A}" type="slidenum">
              <a:rPr lang="nl-NL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603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858699"/>
            <a:ext cx="4494213" cy="359833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858699"/>
            <a:ext cx="4494212" cy="3598333"/>
          </a:xfrm>
        </p:spPr>
        <p:txBody>
          <a:bodyPr/>
          <a:lstStyle>
            <a:lvl1pPr marL="186929" indent="-186929"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37CBA0-72CE-4D60-BC93-CF736C9D0148}" type="slidenum">
              <a:rPr lang="nl-NL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nl-NL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701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udentQues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04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3807" y="4906875"/>
            <a:ext cx="1835056" cy="295170"/>
          </a:xfrm>
          <a:prstGeom prst="rect">
            <a:avLst/>
          </a:prstGeom>
        </p:spPr>
      </p:pic>
      <p:pic>
        <p:nvPicPr>
          <p:cNvPr id="8" name="Grafik 7" descr="Ein Bild, das Quadrat, Reihe, Schwarzweiß, Schwarz enthält.&#10;&#10;KI-generierte Inhalte können fehlerhaft sein.">
            <a:extLst>
              <a:ext uri="{FF2B5EF4-FFF2-40B4-BE49-F238E27FC236}">
                <a16:creationId xmlns:a16="http://schemas.microsoft.com/office/drawing/2014/main" id="{593188AC-66BE-7558-17B0-021E782330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l="4500" b="39467"/>
          <a:stretch/>
        </p:blipFill>
        <p:spPr>
          <a:xfrm flipH="1">
            <a:off x="2156460" y="1842507"/>
            <a:ext cx="6987540" cy="38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87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855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8" y="1674489"/>
            <a:ext cx="7778305" cy="1038995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/>
              <a:t>Hier längere Kapitelüberschrift eingeben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8" y="2713484"/>
            <a:ext cx="7778305" cy="1200133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2400" baseline="0">
                <a:solidFill>
                  <a:schemeClr val="bg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Hier optional Untertitel für Kapitel eingeben </a:t>
            </a:r>
          </a:p>
        </p:txBody>
      </p:sp>
    </p:spTree>
    <p:extLst>
      <p:ext uri="{BB962C8B-B14F-4D97-AF65-F5344CB8AC3E}">
        <p14:creationId xmlns:p14="http://schemas.microsoft.com/office/powerpoint/2010/main" val="296132502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 i="0"/>
            </a:lvl4pPr>
            <a:lvl5pPr>
              <a:defRPr sz="1200"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02BE5-2C7C-4376-892A-C145734F188A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733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858699"/>
            <a:ext cx="4494213" cy="359833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858699"/>
            <a:ext cx="4494212" cy="3598333"/>
          </a:xfrm>
        </p:spPr>
        <p:txBody>
          <a:bodyPr/>
          <a:lstStyle>
            <a:lvl1pPr marL="186929" indent="-186929"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37CBA0-72CE-4D60-BC93-CF736C9D0148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765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tudentQues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1536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vider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060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1_Titel und Inhal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462019" y="1344613"/>
            <a:ext cx="7759644" cy="385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11480" lvl="0" indent="-29718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440"/>
            </a:lvl1pPr>
            <a:lvl2pPr marL="822960" lvl="1" indent="-291465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1500"/>
              <a:buChar char="▪"/>
              <a:defRPr sz="1350"/>
            </a:lvl2pPr>
            <a:lvl3pPr marL="1234440" lvl="2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Char char="▪"/>
              <a:defRPr sz="1260"/>
            </a:lvl3pPr>
            <a:lvl4pPr marL="1645920" lvl="3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▪"/>
              <a:defRPr sz="1080"/>
            </a:lvl4pPr>
            <a:lvl5pPr marL="2057400" lvl="4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▪"/>
              <a:defRPr sz="1080"/>
            </a:lvl5pPr>
            <a:lvl6pPr marL="2468880" lvl="5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5745182" y="5412059"/>
            <a:ext cx="98740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1354562" y="5412059"/>
            <a:ext cx="3217443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AT"/>
              <a:t>DIGITAL MARKETING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62408" y="5412059"/>
            <a:ext cx="892150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/>
              <a:t> </a:t>
            </a:r>
            <a:fld id="{00000000-1234-1234-1234-123412341234}" type="slidenum">
              <a:rPr lang="en-US" smtClean="0"/>
              <a:pPr/>
              <a:t>‹Nr.›</a:t>
            </a:fld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78507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847" y="177278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338" y="2050499"/>
            <a:ext cx="4284662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65862" y="108531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62406" y="1129348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457202" y="972564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0D8876-224F-3BC3-9CB5-D521E79A70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3807" y="4906875"/>
            <a:ext cx="1835056" cy="2951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D22A74D-4F95-A70F-50EA-3F23E56B0C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178" t="-26316" r="1672" b="39267"/>
          <a:stretch/>
        </p:blipFill>
        <p:spPr>
          <a:xfrm flipH="1">
            <a:off x="2278375" y="165090"/>
            <a:ext cx="6865625" cy="55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451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 descr="Ein Bild, das Schatten, Reihe, Kunst, Schwarz enthält.&#10;&#10;KI-generierte Inhalte können fehlerhaft sein.">
            <a:extLst>
              <a:ext uri="{FF2B5EF4-FFF2-40B4-BE49-F238E27FC236}">
                <a16:creationId xmlns:a16="http://schemas.microsoft.com/office/drawing/2014/main" id="{B6CA5C30-5C0D-9BA8-93AA-5AF15897A1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rcRect l="2166" t="-1887" r="969" b="33850"/>
          <a:stretch/>
        </p:blipFill>
        <p:spPr>
          <a:xfrm flipH="1">
            <a:off x="-2" y="2857505"/>
            <a:ext cx="9144002" cy="28574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200" y="4101836"/>
            <a:ext cx="1835056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13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 title="Logo WU Vienna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4383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8"/>
            <a:ext cx="4284662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57200" y="4900630"/>
            <a:ext cx="1835056" cy="295170"/>
          </a:xfrm>
          <a:prstGeom prst="rect">
            <a:avLst/>
          </a:prstGeom>
        </p:spPr>
      </p:pic>
      <p:pic>
        <p:nvPicPr>
          <p:cNvPr id="4" name="Grafik 3" descr="Ein Bild, das Muster, Quadrat, Symmetrie, Kunst enthält.&#10;&#10;KI-generierte Inhalte können fehlerhaft sein.">
            <a:extLst>
              <a:ext uri="{FF2B5EF4-FFF2-40B4-BE49-F238E27FC236}">
                <a16:creationId xmlns:a16="http://schemas.microsoft.com/office/drawing/2014/main" id="{2712B3F1-CE6F-9543-A11A-A79FC2F814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r="2244" b="50864"/>
          <a:stretch/>
        </p:blipFill>
        <p:spPr>
          <a:xfrm>
            <a:off x="2597310" y="2743373"/>
            <a:ext cx="6546691" cy="29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592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Ref idx="1001">
        <a:schemeClr val="bg1"/>
      </p:bgRef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457206" y="142230"/>
            <a:ext cx="5436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 dirty="0"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7894383" y="263517"/>
            <a:ext cx="960200" cy="5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457202" y="1143135"/>
            <a:ext cx="773142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978" y="2547059"/>
            <a:ext cx="4284662" cy="620885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182" lvl="0" indent="-2285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4288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545" lvl="2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727" lvl="3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5909" lvl="4" indent="-34288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C4C044-BBD5-66A9-77D6-2345EDA09C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3809" y="4911196"/>
            <a:ext cx="1835056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1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preserve="1" userDrawn="1">
  <p:cSld name="Titel und Inhal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462019" y="1344613"/>
            <a:ext cx="7759644" cy="385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182" lvl="0" indent="-3301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CC"/>
              </a:buClr>
              <a:buSzPts val="1600"/>
              <a:buFont typeface="Wingdings" pitchFamily="2" charset="2"/>
              <a:buChar char="§"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9E8DC80-38BC-5574-0619-49A4629563DB}"/>
              </a:ext>
            </a:extLst>
          </p:cNvPr>
          <p:cNvSpPr/>
          <p:nvPr userDrawn="1"/>
        </p:nvSpPr>
        <p:spPr>
          <a:xfrm>
            <a:off x="457202" y="975988"/>
            <a:ext cx="773142" cy="5521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5" name="Google Shape;40;p10">
            <a:extLst>
              <a:ext uri="{FF2B5EF4-FFF2-40B4-BE49-F238E27FC236}">
                <a16:creationId xmlns:a16="http://schemas.microsoft.com/office/drawing/2014/main" id="{49A2EF83-E1DB-803E-1FE2-E9B5D5D3BBE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745183" y="5412063"/>
            <a:ext cx="98740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AT" dirty="0"/>
          </a:p>
        </p:txBody>
      </p:sp>
      <p:sp>
        <p:nvSpPr>
          <p:cNvPr id="7" name="Google Shape;41;p10">
            <a:extLst>
              <a:ext uri="{FF2B5EF4-FFF2-40B4-BE49-F238E27FC236}">
                <a16:creationId xmlns:a16="http://schemas.microsoft.com/office/drawing/2014/main" id="{CB9EF35A-9C13-3F59-CB7F-73BF9D75B39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54563" y="5412063"/>
            <a:ext cx="3217444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AT"/>
              <a:t>DIGITAL MARKETING</a:t>
            </a:r>
            <a:endParaRPr lang="de-AT" dirty="0"/>
          </a:p>
        </p:txBody>
      </p:sp>
      <p:sp>
        <p:nvSpPr>
          <p:cNvPr id="8" name="Google Shape;42;p10">
            <a:extLst>
              <a:ext uri="{FF2B5EF4-FFF2-40B4-BE49-F238E27FC236}">
                <a16:creationId xmlns:a16="http://schemas.microsoft.com/office/drawing/2014/main" id="{BB1884AC-1C66-9F49-E656-BF6B3765FA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62407" y="5412063"/>
            <a:ext cx="892150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‹Nr.›</a:t>
            </a:fld>
            <a:endParaRPr dirty="0"/>
          </a:p>
        </p:txBody>
      </p:sp>
      <p:sp>
        <p:nvSpPr>
          <p:cNvPr id="2" name="Google Shape;29;p8">
            <a:extLst>
              <a:ext uri="{FF2B5EF4-FFF2-40B4-BE49-F238E27FC236}">
                <a16:creationId xmlns:a16="http://schemas.microsoft.com/office/drawing/2014/main" id="{E18CB0ED-C96B-B07F-224A-C6366718EA1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118190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Zeile 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199168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preserve="1">
  <p:cSld name="Zwei Inhal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body" idx="1"/>
          </p:nvPr>
        </p:nvSpPr>
        <p:spPr>
          <a:xfrm>
            <a:off x="462406" y="1344613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182" lvl="0" indent="-3301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§"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2"/>
          </p:nvPr>
        </p:nvSpPr>
        <p:spPr>
          <a:xfrm>
            <a:off x="4715688" y="1344613"/>
            <a:ext cx="396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182" lvl="0" indent="-3301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ingdings" pitchFamily="2" charset="2"/>
              <a:buChar char="§"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364" lvl="1" indent="-32383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545" lvl="2" indent="-3174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727" lvl="3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5909" lvl="4" indent="-3047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5pPr>
            <a:lvl6pPr marL="2743091" lvl="5" indent="-342887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272" lvl="6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454" lvl="7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36" lvl="8" indent="-34288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Google Shape;29;p8"/>
          <p:cNvSpPr txBox="1">
            <a:spLocks noGrp="1"/>
          </p:cNvSpPr>
          <p:nvPr>
            <p:ph type="title" hasCustomPrompt="1"/>
          </p:nvPr>
        </p:nvSpPr>
        <p:spPr>
          <a:xfrm>
            <a:off x="462408" y="139700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Zeile 2</a:t>
            </a:r>
            <a:endParaRPr dirty="0"/>
          </a:p>
        </p:txBody>
      </p:sp>
      <p:sp>
        <p:nvSpPr>
          <p:cNvPr id="2" name="Google Shape;40;p10">
            <a:extLst>
              <a:ext uri="{FF2B5EF4-FFF2-40B4-BE49-F238E27FC236}">
                <a16:creationId xmlns:a16="http://schemas.microsoft.com/office/drawing/2014/main" id="{6DF24133-9242-1231-40C5-FA5B6857EFF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745183" y="5412063"/>
            <a:ext cx="98740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de-AT" dirty="0"/>
          </a:p>
        </p:txBody>
      </p:sp>
      <p:sp>
        <p:nvSpPr>
          <p:cNvPr id="3" name="Google Shape;41;p10">
            <a:extLst>
              <a:ext uri="{FF2B5EF4-FFF2-40B4-BE49-F238E27FC236}">
                <a16:creationId xmlns:a16="http://schemas.microsoft.com/office/drawing/2014/main" id="{5D19DDF9-6FDB-5207-DDC5-F857A91496A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54563" y="5412063"/>
            <a:ext cx="3217444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AT"/>
              <a:t>DIGITAL MARKETING</a:t>
            </a:r>
            <a:endParaRPr lang="de-AT" dirty="0"/>
          </a:p>
        </p:txBody>
      </p:sp>
      <p:sp>
        <p:nvSpPr>
          <p:cNvPr id="4" name="Google Shape;42;p10">
            <a:extLst>
              <a:ext uri="{FF2B5EF4-FFF2-40B4-BE49-F238E27FC236}">
                <a16:creationId xmlns:a16="http://schemas.microsoft.com/office/drawing/2014/main" id="{9FAA3736-714F-B016-A42B-2385B9868C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62407" y="5412063"/>
            <a:ext cx="892150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‹Nr.›</a:t>
            </a:fld>
            <a:endParaRPr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CC81F7-6724-5B18-B870-292A3D25EB72}"/>
              </a:ext>
            </a:extLst>
          </p:cNvPr>
          <p:cNvSpPr/>
          <p:nvPr userDrawn="1"/>
        </p:nvSpPr>
        <p:spPr>
          <a:xfrm>
            <a:off x="457202" y="997090"/>
            <a:ext cx="773142" cy="5521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978643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image" Target="../media/image26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image" Target="../media/image25.emf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body" idx="1"/>
          </p:nvPr>
        </p:nvSpPr>
        <p:spPr>
          <a:xfrm>
            <a:off x="457200" y="1344613"/>
            <a:ext cx="7764463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venir"/>
              <a:buChar char="▪"/>
              <a:defRPr sz="16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venir"/>
              <a:buChar char="▪"/>
              <a:defRPr sz="15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▪"/>
              <a:defRPr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Char char="▪"/>
              <a:defRPr sz="12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Char char="▪"/>
              <a:defRPr sz="12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1" name="Google Shape;11;p6"/>
          <p:cNvSpPr txBox="1">
            <a:spLocks noGrp="1"/>
          </p:cNvSpPr>
          <p:nvPr>
            <p:ph type="ftr" idx="11"/>
          </p:nvPr>
        </p:nvSpPr>
        <p:spPr>
          <a:xfrm>
            <a:off x="1354563" y="5412063"/>
            <a:ext cx="3217444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de-AT"/>
              <a:t>DIGITAL MARKETING</a:t>
            </a:r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sldNum" idx="12"/>
          </p:nvPr>
        </p:nvSpPr>
        <p:spPr>
          <a:xfrm>
            <a:off x="462407" y="5412063"/>
            <a:ext cx="892150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‹Nr.›</a:t>
            </a:fld>
            <a:endParaRPr dirty="0"/>
          </a:p>
        </p:txBody>
      </p:sp>
      <p:sp>
        <p:nvSpPr>
          <p:cNvPr id="13" name="Google Shape;13;p6"/>
          <p:cNvSpPr txBox="1">
            <a:spLocks noGrp="1"/>
          </p:cNvSpPr>
          <p:nvPr>
            <p:ph type="dt" idx="10"/>
          </p:nvPr>
        </p:nvSpPr>
        <p:spPr>
          <a:xfrm>
            <a:off x="5745183" y="5412063"/>
            <a:ext cx="98740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16" name="Google Shape;16;p6" title="Logo WU Vienna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849461" y="177278"/>
            <a:ext cx="960200" cy="7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8360E246-A612-2441-89E8-7206FB6EA69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515606" y="5106220"/>
            <a:ext cx="1425197" cy="71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18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transition>
    <p:fade/>
  </p:transition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larendon LT Std" panose="02040704040505020204" pitchFamily="18" charset="0"/>
          <a:ea typeface="Clarendon LT Std" panose="02040704040505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82" marR="0" lvl="0" indent="-33018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itchFamily="2" charset="2"/>
        <a:buChar char="§"/>
        <a:defRPr sz="1400" b="0" i="0" u="none" strike="noStrike" cap="none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88">
          <p15:clr>
            <a:srgbClr val="F26B43"/>
          </p15:clr>
        </p15:guide>
        <p15:guide id="3" pos="5179">
          <p15:clr>
            <a:srgbClr val="F26B43"/>
          </p15:clr>
        </p15:guide>
        <p15:guide id="4" pos="5467">
          <p15:clr>
            <a:srgbClr val="F26B43"/>
          </p15:clr>
        </p15:guide>
        <p15:guide id="5" orient="horz" pos="3278">
          <p15:clr>
            <a:srgbClr val="F26B43"/>
          </p15:clr>
        </p15:guide>
        <p15:guide id="6" orient="horz" pos="182">
          <p15:clr>
            <a:srgbClr val="F26B43"/>
          </p15:clr>
        </p15:guide>
        <p15:guide id="7" orient="horz" pos="847">
          <p15:clr>
            <a:srgbClr val="F26B43"/>
          </p15:clr>
        </p15:guide>
        <p15:guide id="8" orient="horz" pos="35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44613"/>
            <a:ext cx="7764463" cy="3859212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en-GB" err="1"/>
              <a:t>Textmasterformate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r>
              <a:rPr lang="en-GB" err="1"/>
              <a:t>Klicken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2"/>
            <a:r>
              <a:rPr lang="en-GB" err="1"/>
              <a:t>Dritte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3"/>
            <a:r>
              <a:rPr lang="en-GB" err="1"/>
              <a:t>Vierte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  <a:p>
            <a:pPr lvl="4"/>
            <a:r>
              <a:rPr lang="en-GB" err="1"/>
              <a:t>Fünfte</a:t>
            </a:r>
            <a:r>
              <a:rPr lang="en-GB"/>
              <a:t> </a:t>
            </a:r>
            <a:r>
              <a:rPr lang="en-GB" err="1"/>
              <a:t>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1" y="5412059"/>
            <a:ext cx="4297559" cy="25808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5412059"/>
            <a:ext cx="892150" cy="258085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1" y="5412059"/>
            <a:ext cx="987407" cy="258085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043522"/>
            <a:ext cx="9144000" cy="2520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FF"/>
                </a:solidFill>
              </a:rPr>
              <a:t>      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7711621" y="289576"/>
            <a:ext cx="1168210" cy="607850"/>
          </a:xfrm>
          <a:prstGeom prst="rect">
            <a:avLst/>
          </a:prstGeom>
        </p:spPr>
      </p:pic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39700"/>
            <a:ext cx="6840000" cy="9038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err="1"/>
              <a:t>Titelmasterformat</a:t>
            </a:r>
            <a:r>
              <a:rPr lang="en-GB"/>
              <a:t> </a:t>
            </a:r>
            <a:r>
              <a:rPr lang="en-GB" err="1"/>
              <a:t>durch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Klicken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13" y="5341775"/>
            <a:ext cx="1083600" cy="2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9" r:id="rId24"/>
    <p:sldLayoutId id="2147483748" r:id="rId25"/>
    <p:sldLayoutId id="2147483749" r:id="rId26"/>
    <p:sldLayoutId id="2147483752" r:id="rId27"/>
    <p:sldLayoutId id="2147483753" r:id="rId28"/>
    <p:sldLayoutId id="2147483780" r:id="rId29"/>
    <p:sldLayoutId id="2147483799" r:id="rId30"/>
  </p:sldLayoutIdLst>
  <p:transition>
    <p:fade/>
  </p:transition>
  <p:hf hdr="0" dt="0"/>
  <p:txStyles>
    <p:titleStyle>
      <a:lvl1pPr algn="l" defTabSz="914306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700" indent="-266700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88" indent="-27305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352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88">
          <p15:clr>
            <a:srgbClr val="F26B43"/>
          </p15:clr>
        </p15:guide>
        <p15:guide id="3" pos="5179">
          <p15:clr>
            <a:srgbClr val="F26B43"/>
          </p15:clr>
        </p15:guide>
        <p15:guide id="4" pos="5467">
          <p15:clr>
            <a:srgbClr val="F26B43"/>
          </p15:clr>
        </p15:guide>
        <p15:guide id="5" orient="horz" pos="3278">
          <p15:clr>
            <a:srgbClr val="F26B43"/>
          </p15:clr>
        </p15:guide>
        <p15:guide id="6" orient="horz" pos="182">
          <p15:clr>
            <a:srgbClr val="F26B43"/>
          </p15:clr>
        </p15:guide>
        <p15:guide id="7" orient="horz" pos="847">
          <p15:clr>
            <a:srgbClr val="F26B43"/>
          </p15:clr>
        </p15:guide>
        <p15:guide id="8" orient="horz" pos="3522">
          <p15:clr>
            <a:srgbClr val="F26B43"/>
          </p15:clr>
        </p15:guide>
        <p15:guide id="9" orient="horz" pos="10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xhere.com/en/photo/1554545" TargetMode="Externa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6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4.xml"/><Relationship Id="rId18" Type="http://schemas.openxmlformats.org/officeDocument/2006/relationships/image" Target="../media/image102.png"/><Relationship Id="rId3" Type="http://schemas.openxmlformats.org/officeDocument/2006/relationships/image" Target="../media/image96.png"/><Relationship Id="rId21" Type="http://schemas.openxmlformats.org/officeDocument/2006/relationships/image" Target="../media/image103.png"/><Relationship Id="rId7" Type="http://schemas.openxmlformats.org/officeDocument/2006/relationships/image" Target="../media/image100.png"/><Relationship Id="rId12" Type="http://schemas.openxmlformats.org/officeDocument/2006/relationships/image" Target="../media/image101.bin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1.png"/><Relationship Id="rId20" Type="http://schemas.openxmlformats.org/officeDocument/2006/relationships/image" Target="../media/image6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11" Type="http://schemas.openxmlformats.org/officeDocument/2006/relationships/image" Target="../media/image980.png"/><Relationship Id="rId5" Type="http://schemas.openxmlformats.org/officeDocument/2006/relationships/image" Target="../media/image98.png"/><Relationship Id="rId15" Type="http://schemas.openxmlformats.org/officeDocument/2006/relationships/customXml" Target="../ink/ink5.xml"/><Relationship Id="rId10" Type="http://schemas.openxmlformats.org/officeDocument/2006/relationships/customXml" Target="../ink/ink3.xml"/><Relationship Id="rId19" Type="http://schemas.openxmlformats.org/officeDocument/2006/relationships/customXml" Target="../ink/ink7.xml"/><Relationship Id="rId4" Type="http://schemas.openxmlformats.org/officeDocument/2006/relationships/image" Target="../media/image97.png"/><Relationship Id="rId9" Type="http://schemas.openxmlformats.org/officeDocument/2006/relationships/image" Target="../media/image970.png"/><Relationship Id="rId14" Type="http://schemas.openxmlformats.org/officeDocument/2006/relationships/image" Target="../media/image10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openxmlformats.org/officeDocument/2006/relationships/image" Target="../media/image105.png"/><Relationship Id="rId10" Type="http://schemas.microsoft.com/office/2007/relationships/diagramDrawing" Target="../diagrams/drawing1.xml"/><Relationship Id="rId4" Type="http://schemas.openxmlformats.org/officeDocument/2006/relationships/customXml" Target="../ink/ink8.xml"/><Relationship Id="rId9" Type="http://schemas.openxmlformats.org/officeDocument/2006/relationships/diagramColors" Target="../diagrams/colors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24.png"/><Relationship Id="rId21" Type="http://schemas.openxmlformats.org/officeDocument/2006/relationships/image" Target="../media/image142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24" Type="http://schemas.openxmlformats.org/officeDocument/2006/relationships/image" Target="../media/image145.png"/><Relationship Id="rId5" Type="http://schemas.openxmlformats.org/officeDocument/2006/relationships/image" Target="../media/image126.jpe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4" Type="http://schemas.openxmlformats.org/officeDocument/2006/relationships/image" Target="../media/image125.jpe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41343651?share=copy#t=0" TargetMode="Externa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digital.marketing@wu.ac.at" TargetMode="External"/><Relationship Id="rId7" Type="http://schemas.openxmlformats.org/officeDocument/2006/relationships/image" Target="../media/image61.png"/><Relationship Id="rId2" Type="http://schemas.openxmlformats.org/officeDocument/2006/relationships/hyperlink" Target="https://short.wu.ac.at/digitalmarketing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hyperlink" Target="https://www.linkedin.com/in/thomas-reutterer/" TargetMode="External"/><Relationship Id="rId4" Type="http://schemas.openxmlformats.org/officeDocument/2006/relationships/hyperlink" Target="http://www.wu.ac.at/m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SBWL Digital Marketing</a:t>
            </a:r>
          </a:p>
        </p:txBody>
      </p:sp>
    </p:spTree>
    <p:extLst>
      <p:ext uri="{BB962C8B-B14F-4D97-AF65-F5344CB8AC3E}">
        <p14:creationId xmlns:p14="http://schemas.microsoft.com/office/powerpoint/2010/main" val="41085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40">
        <p:fade/>
      </p:transition>
    </mc:Choice>
    <mc:Fallback xmlns="">
      <p:transition spd="med" advTm="41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8D2B-6C4A-45D8-FD23-3A6C1E4C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92BFECCA-8836-DF2A-D227-667680DA04C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2686E1-1C7E-9BE2-ED2C-A9F5142017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EB905-9C2D-C949-2CD1-2CBD45C6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 err="1"/>
              <a:t>Marketing</a:t>
            </a:r>
            <a:r>
              <a:rPr lang="en-US" sz="2000" b="0" spc="-42" noProof="0" dirty="0"/>
              <a:t> Analytics (Dündar)</a:t>
            </a:r>
            <a:endParaRPr lang="en-US" sz="2000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9285ED6-0F9D-2069-1BCF-5292B17CD6BF}"/>
              </a:ext>
            </a:extLst>
          </p:cNvPr>
          <p:cNvSpPr txBox="1"/>
          <p:nvPr/>
        </p:nvSpPr>
        <p:spPr>
          <a:xfrm>
            <a:off x="457200" y="1304931"/>
            <a:ext cx="6516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US" sz="18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Turn data into applicable marketing insights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9A8EBF6-3344-4961-295A-4138C7D7A073}"/>
              </a:ext>
            </a:extLst>
          </p:cNvPr>
          <p:cNvGrpSpPr/>
          <p:nvPr/>
        </p:nvGrpSpPr>
        <p:grpSpPr>
          <a:xfrm>
            <a:off x="1021576" y="1885182"/>
            <a:ext cx="6760047" cy="3154818"/>
            <a:chOff x="783976" y="1843201"/>
            <a:chExt cx="6760047" cy="3154818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A80611F1-5718-B71E-051D-CDF4F05A2D35}"/>
                </a:ext>
              </a:extLst>
            </p:cNvPr>
            <p:cNvSpPr/>
            <p:nvPr/>
          </p:nvSpPr>
          <p:spPr>
            <a:xfrm>
              <a:off x="783976" y="1843201"/>
              <a:ext cx="1652823" cy="3154818"/>
            </a:xfrm>
            <a:custGeom>
              <a:avLst/>
              <a:gdLst>
                <a:gd name="connsiteX0" fmla="*/ 0 w 1652823"/>
                <a:gd name="connsiteY0" fmla="*/ 165282 h 3360625"/>
                <a:gd name="connsiteX1" fmla="*/ 165282 w 1652823"/>
                <a:gd name="connsiteY1" fmla="*/ 0 h 3360625"/>
                <a:gd name="connsiteX2" fmla="*/ 1487541 w 1652823"/>
                <a:gd name="connsiteY2" fmla="*/ 0 h 3360625"/>
                <a:gd name="connsiteX3" fmla="*/ 1652823 w 1652823"/>
                <a:gd name="connsiteY3" fmla="*/ 165282 h 3360625"/>
                <a:gd name="connsiteX4" fmla="*/ 1652823 w 1652823"/>
                <a:gd name="connsiteY4" fmla="*/ 3195343 h 3360625"/>
                <a:gd name="connsiteX5" fmla="*/ 1487541 w 1652823"/>
                <a:gd name="connsiteY5" fmla="*/ 3360625 h 3360625"/>
                <a:gd name="connsiteX6" fmla="*/ 165282 w 1652823"/>
                <a:gd name="connsiteY6" fmla="*/ 3360625 h 3360625"/>
                <a:gd name="connsiteX7" fmla="*/ 0 w 1652823"/>
                <a:gd name="connsiteY7" fmla="*/ 3195343 h 3360625"/>
                <a:gd name="connsiteX8" fmla="*/ 0 w 1652823"/>
                <a:gd name="connsiteY8" fmla="*/ 165282 h 336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2823" h="3360625">
                  <a:moveTo>
                    <a:pt x="0" y="165282"/>
                  </a:moveTo>
                  <a:cubicBezTo>
                    <a:pt x="0" y="73999"/>
                    <a:pt x="73999" y="0"/>
                    <a:pt x="165282" y="0"/>
                  </a:cubicBezTo>
                  <a:lnTo>
                    <a:pt x="1487541" y="0"/>
                  </a:lnTo>
                  <a:cubicBezTo>
                    <a:pt x="1578824" y="0"/>
                    <a:pt x="1652823" y="73999"/>
                    <a:pt x="1652823" y="165282"/>
                  </a:cubicBezTo>
                  <a:lnTo>
                    <a:pt x="1652823" y="3195343"/>
                  </a:lnTo>
                  <a:cubicBezTo>
                    <a:pt x="1652823" y="3286626"/>
                    <a:pt x="1578824" y="3360625"/>
                    <a:pt x="1487541" y="3360625"/>
                  </a:cubicBezTo>
                  <a:lnTo>
                    <a:pt x="165282" y="3360625"/>
                  </a:lnTo>
                  <a:cubicBezTo>
                    <a:pt x="73999" y="3360625"/>
                    <a:pt x="0" y="3286626"/>
                    <a:pt x="0" y="3195343"/>
                  </a:cubicBezTo>
                  <a:lnTo>
                    <a:pt x="0" y="1652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458042" rIns="113792" bIns="78591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noProof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Strategically approach a problem</a:t>
              </a: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6E28CB5-E1ED-0E97-9184-4D3CF2428B9A}"/>
                </a:ext>
              </a:extLst>
            </p:cNvPr>
            <p:cNvSpPr/>
            <p:nvPr/>
          </p:nvSpPr>
          <p:spPr>
            <a:xfrm>
              <a:off x="1050844" y="2044837"/>
              <a:ext cx="1119088" cy="1119088"/>
            </a:xfrm>
            <a:prstGeom prst="ellipse">
              <a:avLst/>
            </a:prstGeom>
            <a:blipFill>
              <a:blip r:embed="rId3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64825BC2-ACCF-59E4-88D3-9FA29812D1B3}"/>
                </a:ext>
              </a:extLst>
            </p:cNvPr>
            <p:cNvSpPr/>
            <p:nvPr/>
          </p:nvSpPr>
          <p:spPr>
            <a:xfrm>
              <a:off x="2486384" y="1843201"/>
              <a:ext cx="1652823" cy="3154818"/>
            </a:xfrm>
            <a:custGeom>
              <a:avLst/>
              <a:gdLst>
                <a:gd name="connsiteX0" fmla="*/ 0 w 1652823"/>
                <a:gd name="connsiteY0" fmla="*/ 165282 h 3360625"/>
                <a:gd name="connsiteX1" fmla="*/ 165282 w 1652823"/>
                <a:gd name="connsiteY1" fmla="*/ 0 h 3360625"/>
                <a:gd name="connsiteX2" fmla="*/ 1487541 w 1652823"/>
                <a:gd name="connsiteY2" fmla="*/ 0 h 3360625"/>
                <a:gd name="connsiteX3" fmla="*/ 1652823 w 1652823"/>
                <a:gd name="connsiteY3" fmla="*/ 165282 h 3360625"/>
                <a:gd name="connsiteX4" fmla="*/ 1652823 w 1652823"/>
                <a:gd name="connsiteY4" fmla="*/ 3195343 h 3360625"/>
                <a:gd name="connsiteX5" fmla="*/ 1487541 w 1652823"/>
                <a:gd name="connsiteY5" fmla="*/ 3360625 h 3360625"/>
                <a:gd name="connsiteX6" fmla="*/ 165282 w 1652823"/>
                <a:gd name="connsiteY6" fmla="*/ 3360625 h 3360625"/>
                <a:gd name="connsiteX7" fmla="*/ 0 w 1652823"/>
                <a:gd name="connsiteY7" fmla="*/ 3195343 h 3360625"/>
                <a:gd name="connsiteX8" fmla="*/ 0 w 1652823"/>
                <a:gd name="connsiteY8" fmla="*/ 165282 h 336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2823" h="3360625">
                  <a:moveTo>
                    <a:pt x="0" y="165282"/>
                  </a:moveTo>
                  <a:cubicBezTo>
                    <a:pt x="0" y="73999"/>
                    <a:pt x="73999" y="0"/>
                    <a:pt x="165282" y="0"/>
                  </a:cubicBezTo>
                  <a:lnTo>
                    <a:pt x="1487541" y="0"/>
                  </a:lnTo>
                  <a:cubicBezTo>
                    <a:pt x="1578824" y="0"/>
                    <a:pt x="1652823" y="73999"/>
                    <a:pt x="1652823" y="165282"/>
                  </a:cubicBezTo>
                  <a:lnTo>
                    <a:pt x="1652823" y="3195343"/>
                  </a:lnTo>
                  <a:cubicBezTo>
                    <a:pt x="1652823" y="3286626"/>
                    <a:pt x="1578824" y="3360625"/>
                    <a:pt x="1487541" y="3360625"/>
                  </a:cubicBezTo>
                  <a:lnTo>
                    <a:pt x="165282" y="3360625"/>
                  </a:lnTo>
                  <a:cubicBezTo>
                    <a:pt x="73999" y="3360625"/>
                    <a:pt x="0" y="3286626"/>
                    <a:pt x="0" y="3195343"/>
                  </a:cubicBezTo>
                  <a:lnTo>
                    <a:pt x="0" y="1652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458042" rIns="113792" bIns="78591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noProof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Explore and visualize your data</a:t>
              </a: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7668951-E8A5-C09D-B7EB-A073B825F870}"/>
                </a:ext>
              </a:extLst>
            </p:cNvPr>
            <p:cNvSpPr/>
            <p:nvPr/>
          </p:nvSpPr>
          <p:spPr>
            <a:xfrm>
              <a:off x="2753252" y="2044837"/>
              <a:ext cx="1119088" cy="1119088"/>
            </a:xfrm>
            <a:prstGeom prst="ellipse">
              <a:avLst/>
            </a:prstGeom>
            <a:blipFill>
              <a:blip r:embed="rId4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6551AEC7-5C72-7B75-9CB6-55880EB55D57}"/>
                </a:ext>
              </a:extLst>
            </p:cNvPr>
            <p:cNvSpPr/>
            <p:nvPr/>
          </p:nvSpPr>
          <p:spPr>
            <a:xfrm>
              <a:off x="4188792" y="1843201"/>
              <a:ext cx="1652823" cy="3154818"/>
            </a:xfrm>
            <a:custGeom>
              <a:avLst/>
              <a:gdLst>
                <a:gd name="connsiteX0" fmla="*/ 0 w 1652823"/>
                <a:gd name="connsiteY0" fmla="*/ 165282 h 3360625"/>
                <a:gd name="connsiteX1" fmla="*/ 165282 w 1652823"/>
                <a:gd name="connsiteY1" fmla="*/ 0 h 3360625"/>
                <a:gd name="connsiteX2" fmla="*/ 1487541 w 1652823"/>
                <a:gd name="connsiteY2" fmla="*/ 0 h 3360625"/>
                <a:gd name="connsiteX3" fmla="*/ 1652823 w 1652823"/>
                <a:gd name="connsiteY3" fmla="*/ 165282 h 3360625"/>
                <a:gd name="connsiteX4" fmla="*/ 1652823 w 1652823"/>
                <a:gd name="connsiteY4" fmla="*/ 3195343 h 3360625"/>
                <a:gd name="connsiteX5" fmla="*/ 1487541 w 1652823"/>
                <a:gd name="connsiteY5" fmla="*/ 3360625 h 3360625"/>
                <a:gd name="connsiteX6" fmla="*/ 165282 w 1652823"/>
                <a:gd name="connsiteY6" fmla="*/ 3360625 h 3360625"/>
                <a:gd name="connsiteX7" fmla="*/ 0 w 1652823"/>
                <a:gd name="connsiteY7" fmla="*/ 3195343 h 3360625"/>
                <a:gd name="connsiteX8" fmla="*/ 0 w 1652823"/>
                <a:gd name="connsiteY8" fmla="*/ 165282 h 336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2823" h="3360625">
                  <a:moveTo>
                    <a:pt x="0" y="165282"/>
                  </a:moveTo>
                  <a:cubicBezTo>
                    <a:pt x="0" y="73999"/>
                    <a:pt x="73999" y="0"/>
                    <a:pt x="165282" y="0"/>
                  </a:cubicBezTo>
                  <a:lnTo>
                    <a:pt x="1487541" y="0"/>
                  </a:lnTo>
                  <a:cubicBezTo>
                    <a:pt x="1578824" y="0"/>
                    <a:pt x="1652823" y="73999"/>
                    <a:pt x="1652823" y="165282"/>
                  </a:cubicBezTo>
                  <a:lnTo>
                    <a:pt x="1652823" y="3195343"/>
                  </a:lnTo>
                  <a:cubicBezTo>
                    <a:pt x="1652823" y="3286626"/>
                    <a:pt x="1578824" y="3360625"/>
                    <a:pt x="1487541" y="3360625"/>
                  </a:cubicBezTo>
                  <a:lnTo>
                    <a:pt x="165282" y="3360625"/>
                  </a:lnTo>
                  <a:cubicBezTo>
                    <a:pt x="73999" y="3360625"/>
                    <a:pt x="0" y="3286626"/>
                    <a:pt x="0" y="3195343"/>
                  </a:cubicBezTo>
                  <a:lnTo>
                    <a:pt x="0" y="1652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458042" rIns="113792" bIns="78591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noProof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Analyze and test patterns in your data</a:t>
              </a: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041E631-BE42-5F83-6DE8-AC19CD4AA6E1}"/>
                </a:ext>
              </a:extLst>
            </p:cNvPr>
            <p:cNvSpPr/>
            <p:nvPr/>
          </p:nvSpPr>
          <p:spPr>
            <a:xfrm>
              <a:off x="4455659" y="2044837"/>
              <a:ext cx="1119088" cy="1119088"/>
            </a:xfrm>
            <a:prstGeom prst="ellipse">
              <a:avLst/>
            </a:pr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/>
              <a:stretch>
                <a:fillRect l="-75588" t="-14925" r="-20044" b="-1210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01504B81-B106-DD57-0335-B03D39C804FB}"/>
                </a:ext>
              </a:extLst>
            </p:cNvPr>
            <p:cNvSpPr/>
            <p:nvPr/>
          </p:nvSpPr>
          <p:spPr>
            <a:xfrm>
              <a:off x="5891200" y="1843201"/>
              <a:ext cx="1652823" cy="3154818"/>
            </a:xfrm>
            <a:custGeom>
              <a:avLst/>
              <a:gdLst>
                <a:gd name="connsiteX0" fmla="*/ 0 w 1652823"/>
                <a:gd name="connsiteY0" fmla="*/ 165282 h 3360625"/>
                <a:gd name="connsiteX1" fmla="*/ 165282 w 1652823"/>
                <a:gd name="connsiteY1" fmla="*/ 0 h 3360625"/>
                <a:gd name="connsiteX2" fmla="*/ 1487541 w 1652823"/>
                <a:gd name="connsiteY2" fmla="*/ 0 h 3360625"/>
                <a:gd name="connsiteX3" fmla="*/ 1652823 w 1652823"/>
                <a:gd name="connsiteY3" fmla="*/ 165282 h 3360625"/>
                <a:gd name="connsiteX4" fmla="*/ 1652823 w 1652823"/>
                <a:gd name="connsiteY4" fmla="*/ 3195343 h 3360625"/>
                <a:gd name="connsiteX5" fmla="*/ 1487541 w 1652823"/>
                <a:gd name="connsiteY5" fmla="*/ 3360625 h 3360625"/>
                <a:gd name="connsiteX6" fmla="*/ 165282 w 1652823"/>
                <a:gd name="connsiteY6" fmla="*/ 3360625 h 3360625"/>
                <a:gd name="connsiteX7" fmla="*/ 0 w 1652823"/>
                <a:gd name="connsiteY7" fmla="*/ 3195343 h 3360625"/>
                <a:gd name="connsiteX8" fmla="*/ 0 w 1652823"/>
                <a:gd name="connsiteY8" fmla="*/ 165282 h 336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2823" h="3360625">
                  <a:moveTo>
                    <a:pt x="0" y="165282"/>
                  </a:moveTo>
                  <a:cubicBezTo>
                    <a:pt x="0" y="73999"/>
                    <a:pt x="73999" y="0"/>
                    <a:pt x="165282" y="0"/>
                  </a:cubicBezTo>
                  <a:lnTo>
                    <a:pt x="1487541" y="0"/>
                  </a:lnTo>
                  <a:cubicBezTo>
                    <a:pt x="1578824" y="0"/>
                    <a:pt x="1652823" y="73999"/>
                    <a:pt x="1652823" y="165282"/>
                  </a:cubicBezTo>
                  <a:lnTo>
                    <a:pt x="1652823" y="3195343"/>
                  </a:lnTo>
                  <a:cubicBezTo>
                    <a:pt x="1652823" y="3286626"/>
                    <a:pt x="1578824" y="3360625"/>
                    <a:pt x="1487541" y="3360625"/>
                  </a:cubicBezTo>
                  <a:lnTo>
                    <a:pt x="165282" y="3360625"/>
                  </a:lnTo>
                  <a:cubicBezTo>
                    <a:pt x="73999" y="3360625"/>
                    <a:pt x="0" y="3286626"/>
                    <a:pt x="0" y="3195343"/>
                  </a:cubicBezTo>
                  <a:lnTo>
                    <a:pt x="0" y="1652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1458042" rIns="113792" bIns="78591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noProof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Interpret and communicate your results</a:t>
              </a: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D6D4C4FF-64BD-EB2B-A021-F677F863ADAA}"/>
                </a:ext>
              </a:extLst>
            </p:cNvPr>
            <p:cNvSpPr/>
            <p:nvPr/>
          </p:nvSpPr>
          <p:spPr>
            <a:xfrm>
              <a:off x="6158067" y="2044837"/>
              <a:ext cx="1119088" cy="1119088"/>
            </a:xfrm>
            <a:prstGeom prst="ellipse">
              <a:avLst/>
            </a:prstGeom>
            <a:blipFill>
              <a:blip r:embed="rId7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9" name="Pfeil: nach rechts 38">
            <a:extLst>
              <a:ext uri="{FF2B5EF4-FFF2-40B4-BE49-F238E27FC236}">
                <a16:creationId xmlns:a16="http://schemas.microsoft.com/office/drawing/2014/main" id="{79F70764-CC07-1173-8850-451967CA9675}"/>
              </a:ext>
            </a:extLst>
          </p:cNvPr>
          <p:cNvSpPr/>
          <p:nvPr/>
        </p:nvSpPr>
        <p:spPr>
          <a:xfrm>
            <a:off x="1207554" y="4399397"/>
            <a:ext cx="6388445" cy="903822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Verdana" panose="020B0604030504040204" pitchFamily="34" charset="0"/>
                <a:ea typeface="Verdana" panose="020B0604030504040204" pitchFamily="34" charset="0"/>
              </a:rPr>
              <a:t>Applied to a real-world digital marketing case</a:t>
            </a:r>
          </a:p>
        </p:txBody>
      </p:sp>
    </p:spTree>
    <p:extLst>
      <p:ext uri="{BB962C8B-B14F-4D97-AF65-F5344CB8AC3E}">
        <p14:creationId xmlns:p14="http://schemas.microsoft.com/office/powerpoint/2010/main" val="185759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nhaltsplatzhal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25000"/>
              </a:lnSpc>
              <a:spcAft>
                <a:spcPts val="1000"/>
              </a:spcAft>
              <a:tabLst>
                <a:tab pos="3512204" algn="l"/>
              </a:tabLst>
            </a:pPr>
            <a:r>
              <a:rPr lang="en-US" noProof="0" dirty="0"/>
              <a:t>Opportunity to sharpen your transfer skills: Translate your acquired knowledge into concrete operational marketing plans!</a:t>
            </a:r>
          </a:p>
          <a:p>
            <a:pPr>
              <a:lnSpc>
                <a:spcPct val="125000"/>
              </a:lnSpc>
              <a:spcAft>
                <a:spcPts val="1000"/>
              </a:spcAft>
              <a:tabLst>
                <a:tab pos="3512204" algn="l"/>
              </a:tabLst>
            </a:pPr>
            <a:r>
              <a:rPr lang="en-US" noProof="0" dirty="0"/>
              <a:t>You will work for one semester in close cooperation with our industry partners.</a:t>
            </a:r>
          </a:p>
          <a:p>
            <a:pPr marL="0" indent="0">
              <a:lnSpc>
                <a:spcPct val="125000"/>
              </a:lnSpc>
              <a:spcAft>
                <a:spcPts val="1000"/>
              </a:spcAft>
              <a:buNone/>
              <a:tabLst>
                <a:tab pos="3512204" algn="l"/>
              </a:tabLst>
            </a:pPr>
            <a:endParaRPr lang="en-US" b="1" noProof="0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The Lab (Acun &amp; Stromberg)</a:t>
            </a:r>
            <a:endParaRPr lang="en-US" sz="2000" noProof="0" dirty="0"/>
          </a:p>
        </p:txBody>
      </p:sp>
      <p:sp>
        <p:nvSpPr>
          <p:cNvPr id="99" name="Inhaltsplatzhalter 2">
            <a:extLst>
              <a:ext uri="{FF2B5EF4-FFF2-40B4-BE49-F238E27FC236}">
                <a16:creationId xmlns:a16="http://schemas.microsoft.com/office/drawing/2014/main" id="{9790884D-88F4-471C-ACD6-F72CBCB6A951}"/>
              </a:ext>
            </a:extLst>
          </p:cNvPr>
          <p:cNvSpPr txBox="1">
            <a:spLocks/>
          </p:cNvSpPr>
          <p:nvPr/>
        </p:nvSpPr>
        <p:spPr>
          <a:xfrm>
            <a:off x="883173" y="3020644"/>
            <a:ext cx="3816424" cy="536657"/>
          </a:xfrm>
          <a:prstGeom prst="rect">
            <a:avLst/>
          </a:prstGeom>
        </p:spPr>
        <p:txBody>
          <a:bodyPr vert="horz" lIns="0" tIns="45715" rIns="0" bIns="45715" rtlCol="0" anchor="ctr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Tx/>
              <a:buFont typeface="Wingdings" charset="2"/>
              <a:buNone/>
            </a:pPr>
            <a:r>
              <a:rPr lang="en-US" sz="2000" noProof="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Former industry partners:</a:t>
            </a:r>
          </a:p>
        </p:txBody>
      </p:sp>
      <p:sp>
        <p:nvSpPr>
          <p:cNvPr id="100" name="Chevron 99"/>
          <p:cNvSpPr/>
          <p:nvPr/>
        </p:nvSpPr>
        <p:spPr>
          <a:xfrm>
            <a:off x="782915" y="3108952"/>
            <a:ext cx="216024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D161EB-7534-DB24-2066-5DFC4C39D44E}"/>
              </a:ext>
            </a:extLst>
          </p:cNvPr>
          <p:cNvGrpSpPr/>
          <p:nvPr/>
        </p:nvGrpSpPr>
        <p:grpSpPr>
          <a:xfrm>
            <a:off x="537388" y="3458870"/>
            <a:ext cx="3094830" cy="856672"/>
            <a:chOff x="1115616" y="3127334"/>
            <a:chExt cx="3094830" cy="856672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16" y="3127334"/>
              <a:ext cx="1713343" cy="856672"/>
            </a:xfrm>
            <a:prstGeom prst="rect">
              <a:avLst/>
            </a:prstGeom>
          </p:spPr>
        </p:pic>
        <p:sp>
          <p:nvSpPr>
            <p:cNvPr id="13" name="Inhaltsplatzhalter 2">
              <a:extLst>
                <a:ext uri="{FF2B5EF4-FFF2-40B4-BE49-F238E27FC236}">
                  <a16:creationId xmlns:a16="http://schemas.microsoft.com/office/drawing/2014/main" id="{9790884D-88F4-471C-ACD6-F72CBCB6A951}"/>
                </a:ext>
              </a:extLst>
            </p:cNvPr>
            <p:cNvSpPr txBox="1">
              <a:spLocks/>
            </p:cNvSpPr>
            <p:nvPr/>
          </p:nvSpPr>
          <p:spPr>
            <a:xfrm>
              <a:off x="2497103" y="3287342"/>
              <a:ext cx="1713343" cy="536657"/>
            </a:xfrm>
            <a:prstGeom prst="rect">
              <a:avLst/>
            </a:prstGeom>
          </p:spPr>
          <p:txBody>
            <a:bodyPr vert="horz" lIns="0" tIns="45715" rIns="0" bIns="45715" rtlCol="0" anchor="ctr">
              <a:normAutofit/>
            </a:bodyPr>
            <a:lstStyle>
              <a:lvl1pPr marL="266700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4388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4738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1438" indent="-263525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34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96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50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0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ClrTx/>
                <a:buFont typeface="Wingdings" charset="2"/>
                <a:buNone/>
              </a:pPr>
              <a:r>
                <a:rPr lang="en-US" sz="2000" noProof="0" dirty="0">
                  <a:ea typeface="Calibri" panose="020F0502020204030204" pitchFamily="34" charset="0"/>
                  <a:cs typeface="Times New Roman" panose="02020603050405020304" pitchFamily="18" charset="0"/>
                </a:rPr>
                <a:t>&amp; clients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18" y="4317599"/>
            <a:ext cx="1852216" cy="952737"/>
          </a:xfrm>
          <a:prstGeom prst="rect">
            <a:avLst/>
          </a:prstGeom>
        </p:spPr>
      </p:pic>
      <p:pic>
        <p:nvPicPr>
          <p:cNvPr id="1026" name="Picture 2" descr="Signifikant: Next Level Marketing Mix Modeling">
            <a:extLst>
              <a:ext uri="{FF2B5EF4-FFF2-40B4-BE49-F238E27FC236}">
                <a16:creationId xmlns:a16="http://schemas.microsoft.com/office/drawing/2014/main" id="{D9E45E50-3FA7-C3C7-8E39-E59596045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73" y="3508489"/>
            <a:ext cx="2376264" cy="75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Schrift, Grafiken, Text, Grafikdesign enthält.&#10;&#10;Automatisch generierte Beschreibung">
            <a:extLst>
              <a:ext uri="{FF2B5EF4-FFF2-40B4-BE49-F238E27FC236}">
                <a16:creationId xmlns:a16="http://schemas.microsoft.com/office/drawing/2014/main" id="{DCC29A79-D806-FCF8-8C8A-18A2EBBD2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15" y="4412061"/>
            <a:ext cx="2040678" cy="75049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C273996-1203-F3D0-CEF0-9C080BAFE0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991" b="36185"/>
          <a:stretch>
            <a:fillRect/>
          </a:stretch>
        </p:blipFill>
        <p:spPr>
          <a:xfrm>
            <a:off x="6135991" y="3632194"/>
            <a:ext cx="2676353" cy="5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90C1AC6-37D2-40D2-3ED8-6B16049E6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B2E7D6D-316C-6B6C-2B83-10312CDE3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Electives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0E15E-9B92-06BA-50C7-5E5817D7439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51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The Electives</a:t>
            </a:r>
            <a:endParaRPr lang="en-US" sz="2000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62022" y="1345332"/>
            <a:ext cx="3821946" cy="822960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noProof="0" dirty="0">
                <a:solidFill>
                  <a:schemeClr val="bg1"/>
                </a:solidFill>
              </a:rPr>
              <a:t>Managing Customer</a:t>
            </a:r>
            <a:br>
              <a:rPr lang="en-US" b="1" noProof="0" dirty="0">
                <a:solidFill>
                  <a:schemeClr val="bg1"/>
                </a:solidFill>
              </a:rPr>
            </a:br>
            <a:r>
              <a:rPr lang="en-US" b="1" noProof="0" dirty="0">
                <a:solidFill>
                  <a:schemeClr val="bg1"/>
                </a:solidFill>
              </a:rPr>
              <a:t>Relationships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462022" y="2353444"/>
            <a:ext cx="3821946" cy="822960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noProof="0" dirty="0">
                <a:solidFill>
                  <a:schemeClr val="bg1"/>
                </a:solidFill>
              </a:rPr>
              <a:t>Online Content Analysis</a:t>
            </a: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462022" y="3361556"/>
            <a:ext cx="3821946" cy="822960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noProof="0" dirty="0">
                <a:solidFill>
                  <a:schemeClr val="bg1"/>
                </a:solidFill>
              </a:rPr>
              <a:t>Social Media Strategy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4644008" y="1345680"/>
            <a:ext cx="3821946" cy="822960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noProof="0" dirty="0">
                <a:solidFill>
                  <a:schemeClr val="bg1"/>
                </a:solidFill>
              </a:rPr>
              <a:t>Generative AI Applications in Marketing</a:t>
            </a: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2531458" y="4369668"/>
            <a:ext cx="3821946" cy="822960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noProof="0" dirty="0">
                <a:solidFill>
                  <a:schemeClr val="bg1"/>
                </a:solidFill>
              </a:rPr>
              <a:t>Influencer Marketing Campaign Management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63F994B-CC5A-49D3-232D-9203FEC57C0D}"/>
              </a:ext>
            </a:extLst>
          </p:cNvPr>
          <p:cNvSpPr txBox="1">
            <a:spLocks/>
          </p:cNvSpPr>
          <p:nvPr/>
        </p:nvSpPr>
        <p:spPr>
          <a:xfrm>
            <a:off x="4644008" y="3361556"/>
            <a:ext cx="3821946" cy="822960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noProof="0" dirty="0">
                <a:solidFill>
                  <a:schemeClr val="bg1"/>
                </a:solidFill>
              </a:rPr>
              <a:t>Revolutionize Digital Marketing Techniques with </a:t>
            </a:r>
            <a:br>
              <a:rPr lang="en-US" b="1" noProof="0" dirty="0">
                <a:solidFill>
                  <a:schemeClr val="bg1"/>
                </a:solidFill>
              </a:rPr>
            </a:br>
            <a:r>
              <a:rPr lang="en-US" b="1" noProof="0" dirty="0">
                <a:solidFill>
                  <a:schemeClr val="bg1"/>
                </a:solidFill>
              </a:rPr>
              <a:t>AI &amp; Smart Tools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B5E54CE-00E6-B390-23D6-0ED3D4D3018D}"/>
              </a:ext>
            </a:extLst>
          </p:cNvPr>
          <p:cNvSpPr txBox="1">
            <a:spLocks/>
          </p:cNvSpPr>
          <p:nvPr/>
        </p:nvSpPr>
        <p:spPr>
          <a:xfrm>
            <a:off x="4644008" y="2353444"/>
            <a:ext cx="3821946" cy="822960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noProof="0" dirty="0">
                <a:solidFill>
                  <a:schemeClr val="bg1"/>
                </a:solidFill>
              </a:rPr>
              <a:t>Marketing Analytics Simulation</a:t>
            </a:r>
          </a:p>
        </p:txBody>
      </p:sp>
    </p:spTree>
    <p:extLst>
      <p:ext uri="{BB962C8B-B14F-4D97-AF65-F5344CB8AC3E}">
        <p14:creationId xmlns:p14="http://schemas.microsoft.com/office/powerpoint/2010/main" val="347594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56491"/>
            <a:ext cx="3797396" cy="2761249"/>
          </a:xfrm>
          <a:prstGeom prst="rect">
            <a:avLst/>
          </a:prstGeom>
        </p:spPr>
      </p:pic>
      <p:sp>
        <p:nvSpPr>
          <p:cNvPr id="5" name="Fußzeilenplatzhalter 3"/>
          <p:cNvSpPr txBox="1">
            <a:spLocks/>
          </p:cNvSpPr>
          <p:nvPr/>
        </p:nvSpPr>
        <p:spPr>
          <a:xfrm>
            <a:off x="2270894" y="5096241"/>
            <a:ext cx="2949179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endParaRPr lang="en-US" sz="675" noProof="0" dirty="0">
              <a:solidFill>
                <a:srgbClr val="898989"/>
              </a:solidFill>
              <a:latin typeface="Georgia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1F52BFA-AC4A-47F1-94AF-F1B5DF555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Customer centricity in a digital marketing context.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noProof="0" dirty="0"/>
              <a:t>Build and shape the </a:t>
            </a:r>
            <a:r>
              <a:rPr lang="en-US" b="1" noProof="0" dirty="0">
                <a:solidFill>
                  <a:srgbClr val="0070C0"/>
                </a:solidFill>
              </a:rPr>
              <a:t>relationships</a:t>
            </a:r>
            <a:r>
              <a:rPr lang="en-US" noProof="0" dirty="0"/>
              <a:t> with the </a:t>
            </a:r>
            <a:r>
              <a:rPr lang="en-US" b="1" noProof="0" dirty="0">
                <a:solidFill>
                  <a:srgbClr val="0070C0"/>
                </a:solidFill>
              </a:rPr>
              <a:t>right customers</a:t>
            </a:r>
            <a:r>
              <a:rPr lang="en-US" noProof="0" dirty="0"/>
              <a:t>. </a:t>
            </a:r>
            <a:endParaRPr lang="en-US" b="1" noProof="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noProof="0" dirty="0">
                <a:solidFill>
                  <a:srgbClr val="0070C0"/>
                </a:solidFill>
              </a:rPr>
              <a:t>Who</a:t>
            </a:r>
            <a:r>
              <a:rPr lang="en-US" noProof="0" dirty="0"/>
              <a:t> should we serve?</a:t>
            </a:r>
          </a:p>
          <a:p>
            <a:pPr>
              <a:lnSpc>
                <a:spcPct val="150000"/>
              </a:lnSpc>
            </a:pPr>
            <a:r>
              <a:rPr lang="en-US" b="1" noProof="0" dirty="0">
                <a:solidFill>
                  <a:srgbClr val="0070C0"/>
                </a:solidFill>
              </a:rPr>
              <a:t>How</a:t>
            </a:r>
            <a:r>
              <a:rPr lang="en-US" noProof="0" dirty="0"/>
              <a:t> long will they stay? </a:t>
            </a:r>
          </a:p>
          <a:p>
            <a:pPr>
              <a:lnSpc>
                <a:spcPct val="150000"/>
              </a:lnSpc>
            </a:pPr>
            <a:r>
              <a:rPr lang="en-US" b="1" noProof="0" dirty="0">
                <a:solidFill>
                  <a:srgbClr val="0070C0"/>
                </a:solidFill>
              </a:rPr>
              <a:t>What</a:t>
            </a:r>
            <a:r>
              <a:rPr lang="en-US" noProof="0" dirty="0"/>
              <a:t> makes them happy?  </a:t>
            </a:r>
          </a:p>
          <a:p>
            <a:pPr>
              <a:lnSpc>
                <a:spcPct val="150000"/>
              </a:lnSpc>
            </a:pPr>
            <a:r>
              <a:rPr lang="en-US" b="1" noProof="0" dirty="0">
                <a:solidFill>
                  <a:srgbClr val="0070C0"/>
                </a:solidFill>
              </a:rPr>
              <a:t>Why</a:t>
            </a:r>
            <a:r>
              <a:rPr lang="en-US" noProof="0" dirty="0"/>
              <a:t> should we serve them? </a:t>
            </a:r>
          </a:p>
          <a:p>
            <a:pPr>
              <a:lnSpc>
                <a:spcPct val="150000"/>
              </a:lnSpc>
            </a:pPr>
            <a:r>
              <a:rPr lang="en-US" b="1" noProof="0" dirty="0">
                <a:solidFill>
                  <a:srgbClr val="0070C0"/>
                </a:solidFill>
              </a:rPr>
              <a:t>When</a:t>
            </a:r>
            <a:r>
              <a:rPr lang="en-US" noProof="0" dirty="0"/>
              <a:t> should we target them? </a:t>
            </a:r>
          </a:p>
          <a:p>
            <a:pPr>
              <a:lnSpc>
                <a:spcPct val="150000"/>
              </a:lnSpc>
            </a:pPr>
            <a:r>
              <a:rPr lang="en-US" b="1" noProof="0" dirty="0">
                <a:solidFill>
                  <a:srgbClr val="0070C0"/>
                </a:solidFill>
              </a:rPr>
              <a:t>When</a:t>
            </a:r>
            <a:r>
              <a:rPr lang="en-US" noProof="0" dirty="0"/>
              <a:t> should we NOT target them? 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37E250D-A7D5-98A5-FC8B-FECAE073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SBWL Digital Marketing</a:t>
            </a:r>
            <a:r>
              <a:rPr lang="en-US" sz="2000" b="0" spc="-42" dirty="0"/>
              <a:t> </a:t>
            </a:r>
            <a:br>
              <a:rPr lang="en-US" sz="2000" b="0" spc="-42" dirty="0"/>
            </a:br>
            <a:r>
              <a:rPr lang="en-US" sz="2000" b="0" spc="-42" dirty="0"/>
              <a:t>The Electives: Managing Customer Relationships (Stromberg)</a:t>
            </a:r>
            <a:endParaRPr lang="de-AT" sz="2000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106399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158951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The Electives: Online Content Analysis (Dan)</a:t>
            </a:r>
            <a:endParaRPr lang="en-US" sz="2000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9F8EF8-4301-E0E1-F312-A5B908946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2" y="1751778"/>
            <a:ext cx="2214790" cy="1487304"/>
          </a:xfrm>
          <a:prstGeom prst="rect">
            <a:avLst/>
          </a:prstGeom>
        </p:spPr>
      </p:pic>
      <p:pic>
        <p:nvPicPr>
          <p:cNvPr id="12" name="Picture 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0B9C8CA-BFA2-0750-12B5-29AB2C3B4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4"/>
          <a:stretch/>
        </p:blipFill>
        <p:spPr>
          <a:xfrm>
            <a:off x="3389803" y="1123130"/>
            <a:ext cx="5306380" cy="4178368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5D24E9-81BA-6783-FA14-BAC440BFEF68}"/>
              </a:ext>
            </a:extLst>
          </p:cNvPr>
          <p:cNvSpPr txBox="1"/>
          <p:nvPr/>
        </p:nvSpPr>
        <p:spPr>
          <a:xfrm>
            <a:off x="3531913" y="1833480"/>
            <a:ext cx="2057399" cy="238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0" dirty="0">
                <a:latin typeface="Verdana" panose="020B0604030504040204" pitchFamily="34" charset="0"/>
                <a:ea typeface="Verdana" panose="020B0604030504040204" pitchFamily="34" charset="0"/>
              </a:rPr>
              <a:t>Feedback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BF2CC-3241-0E69-D9A4-DFF906654854}"/>
              </a:ext>
            </a:extLst>
          </p:cNvPr>
          <p:cNvSpPr txBox="1"/>
          <p:nvPr/>
        </p:nvSpPr>
        <p:spPr>
          <a:xfrm>
            <a:off x="3304924" y="3210958"/>
            <a:ext cx="2057399" cy="238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0" dirty="0">
                <a:latin typeface="Verdana" panose="020B0604030504040204" pitchFamily="34" charset="0"/>
                <a:ea typeface="Verdana" panose="020B0604030504040204" pitchFamily="34" charset="0"/>
              </a:rPr>
              <a:t>Sentiment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0B82E-236C-C251-6638-FFC939B90DDA}"/>
              </a:ext>
            </a:extLst>
          </p:cNvPr>
          <p:cNvSpPr txBox="1"/>
          <p:nvPr/>
        </p:nvSpPr>
        <p:spPr>
          <a:xfrm>
            <a:off x="3742702" y="3755171"/>
            <a:ext cx="2057399" cy="4078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0" dirty="0">
                <a:latin typeface="Verdana" panose="020B0604030504040204" pitchFamily="34" charset="0"/>
                <a:ea typeface="Verdana" panose="020B0604030504040204" pitchFamily="34" charset="0"/>
              </a:rPr>
              <a:t>Product Review Comparative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4AEA92-F42C-9F27-82B4-6EFCAD8A9B75}"/>
              </a:ext>
            </a:extLst>
          </p:cNvPr>
          <p:cNvSpPr txBox="1"/>
          <p:nvPr/>
        </p:nvSpPr>
        <p:spPr>
          <a:xfrm>
            <a:off x="4237678" y="1373470"/>
            <a:ext cx="2057399" cy="238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Automatic Segmentation</a:t>
            </a:r>
            <a:endParaRPr lang="en-US" sz="1100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A76C44-6B0C-BA99-448B-9A48CCF91BE6}"/>
              </a:ext>
            </a:extLst>
          </p:cNvPr>
          <p:cNvSpPr txBox="1"/>
          <p:nvPr/>
        </p:nvSpPr>
        <p:spPr>
          <a:xfrm>
            <a:off x="3227913" y="2483564"/>
            <a:ext cx="2019529" cy="4078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0" dirty="0">
                <a:latin typeface="Verdana" panose="020B0604030504040204" pitchFamily="34" charset="0"/>
                <a:ea typeface="Verdana" panose="020B0604030504040204" pitchFamily="34" charset="0"/>
              </a:rPr>
              <a:t>Big Data – Dimensionality Reduction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80C87-B687-2FC6-722F-5CADF9E20DEC}"/>
              </a:ext>
            </a:extLst>
          </p:cNvPr>
          <p:cNvSpPr txBox="1"/>
          <p:nvPr/>
        </p:nvSpPr>
        <p:spPr>
          <a:xfrm>
            <a:off x="4381332" y="4422159"/>
            <a:ext cx="2057399" cy="238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0" dirty="0">
                <a:latin typeface="Verdana" panose="020B0604030504040204" pitchFamily="34" charset="0"/>
                <a:ea typeface="Verdana" panose="020B0604030504040204" pitchFamily="34" charset="0"/>
              </a:rPr>
              <a:t>Summarization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926BA6-B704-1554-3589-D4B82D2DFE96}"/>
              </a:ext>
            </a:extLst>
          </p:cNvPr>
          <p:cNvSpPr txBox="1"/>
          <p:nvPr/>
        </p:nvSpPr>
        <p:spPr>
          <a:xfrm>
            <a:off x="5166579" y="4842035"/>
            <a:ext cx="2057399" cy="238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0" dirty="0">
                <a:latin typeface="Verdana" panose="020B0604030504040204" pitchFamily="34" charset="0"/>
                <a:ea typeface="Verdana" panose="020B0604030504040204" pitchFamily="34" charset="0"/>
              </a:rPr>
              <a:t>Automation</a:t>
            </a:r>
          </a:p>
        </p:txBody>
      </p:sp>
      <p:sp>
        <p:nvSpPr>
          <p:cNvPr id="20" name="Bent Arrow 19"/>
          <p:cNvSpPr/>
          <p:nvPr/>
        </p:nvSpPr>
        <p:spPr>
          <a:xfrm flipV="1">
            <a:off x="1566960" y="3577580"/>
            <a:ext cx="936104" cy="79208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 bwMode="auto">
          <a:xfrm>
            <a:off x="462022" y="140400"/>
            <a:ext cx="7414778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noProof="0" dirty="0">
                <a:latin typeface="Georgia"/>
              </a:rPr>
              <a:t>SBWL Digital Marketing</a:t>
            </a:r>
            <a:r>
              <a:rPr lang="en-US" b="0" spc="-42" noProof="0" dirty="0">
                <a:latin typeface="Georgia"/>
              </a:rPr>
              <a:t> </a:t>
            </a:r>
            <a:br>
              <a:rPr lang="en-US" b="0" spc="-42" noProof="0" dirty="0"/>
            </a:br>
            <a:r>
              <a:rPr lang="en-US" sz="2000" b="0" spc="-42" noProof="0" dirty="0">
                <a:latin typeface="Georgia"/>
              </a:rPr>
              <a:t>The Electives: Generative AI Applications in Marketing (Chaudhuri)</a:t>
            </a:r>
            <a:endParaRPr lang="en-US" sz="2000" noProof="0" dirty="0"/>
          </a:p>
        </p:txBody>
      </p:sp>
      <p:sp>
        <p:nvSpPr>
          <p:cNvPr id="46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45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16</a:t>
            </a:fld>
            <a:endParaRPr lang="en-US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9" name="Freihand 79">
                <a:extLst>
                  <a:ext uri="{FF2B5EF4-FFF2-40B4-BE49-F238E27FC236}">
                    <a16:creationId xmlns:a16="http://schemas.microsoft.com/office/drawing/2014/main" id="{81F596FA-C0F8-4202-AF88-646F08FAE040}"/>
                  </a:ext>
                </a:extLst>
              </p14:cNvPr>
              <p14:cNvContentPartPr/>
              <p14:nvPr/>
            </p14:nvContentPartPr>
            <p14:xfrm>
              <a:off x="-754848" y="3954564"/>
              <a:ext cx="324" cy="324"/>
            </p14:xfrm>
          </p:contentPart>
        </mc:Choice>
        <mc:Fallback xmlns="">
          <p:pic>
            <p:nvPicPr>
              <p:cNvPr id="79" name="Freihand 79">
                <a:extLst>
                  <a:ext uri="{FF2B5EF4-FFF2-40B4-BE49-F238E27FC236}">
                    <a16:creationId xmlns:a16="http://schemas.microsoft.com/office/drawing/2014/main" id="{81F596FA-C0F8-4202-AF88-646F08FAE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62948" y="3946464"/>
                <a:ext cx="16200" cy="16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4E94AFBF-6A58-03B8-E2A7-EE45B9B3D3D5}"/>
              </a:ext>
            </a:extLst>
          </p:cNvPr>
          <p:cNvSpPr/>
          <p:nvPr/>
        </p:nvSpPr>
        <p:spPr>
          <a:xfrm>
            <a:off x="592222" y="1123356"/>
            <a:ext cx="2574156" cy="209418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1" tIns="418837" rIns="78305" bIns="418837" numCol="1" spcCol="1270" anchor="t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noProof="0" dirty="0">
                <a:solidFill>
                  <a:srgbClr val="000000"/>
                </a:solidFill>
                <a:latin typeface="Verdana"/>
                <a:ea typeface="Verdana"/>
              </a:rPr>
              <a:t>Demystifying Gen AI</a:t>
            </a:r>
            <a:endParaRPr lang="en-US" sz="1400" kern="1200" noProof="0" dirty="0">
              <a:solidFill>
                <a:srgbClr val="000000"/>
              </a:solidFill>
              <a:latin typeface="Verdana"/>
              <a:ea typeface="Verdana"/>
            </a:endParaRPr>
          </a:p>
          <a:p>
            <a:pPr marL="268288" lvl="2" indent="-117475" defTabSz="40005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har char="•"/>
            </a:pPr>
            <a:r>
              <a:rPr lang="en-US" sz="1200" kern="1200" noProof="0" dirty="0">
                <a:solidFill>
                  <a:srgbClr val="000000"/>
                </a:solidFill>
                <a:latin typeface="Verdana"/>
                <a:ea typeface="Verdana"/>
              </a:rPr>
              <a:t>How does it work?</a:t>
            </a:r>
          </a:p>
          <a:p>
            <a:pPr marL="268288" lvl="2" indent="-117475" defTabSz="40005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har char="•"/>
            </a:pPr>
            <a:r>
              <a:rPr lang="en-US" sz="1200" kern="1200" noProof="0" dirty="0">
                <a:solidFill>
                  <a:srgbClr val="000000"/>
                </a:solidFill>
                <a:latin typeface="Verdana"/>
                <a:ea typeface="Verdana"/>
              </a:rPr>
              <a:t>What are things it can and cannot do?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1F52E09C-A615-72D9-CBA3-79D650D25D05}"/>
              </a:ext>
            </a:extLst>
          </p:cNvPr>
          <p:cNvSpPr/>
          <p:nvPr/>
        </p:nvSpPr>
        <p:spPr>
          <a:xfrm>
            <a:off x="3452722" y="1123356"/>
            <a:ext cx="2583758" cy="209418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418837" rIns="78305" bIns="418837" numCol="1" spcCol="1270" anchor="t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noProof="0" dirty="0">
                <a:solidFill>
                  <a:srgbClr val="000000"/>
                </a:solidFill>
                <a:latin typeface="Verdana"/>
                <a:ea typeface="Verdana"/>
              </a:rPr>
              <a:t>LLMs for daily tasks</a:t>
            </a:r>
            <a:endParaRPr lang="en-US" sz="1400" kern="1200" noProof="0" dirty="0">
              <a:solidFill>
                <a:srgbClr val="000000"/>
              </a:solidFill>
              <a:latin typeface="Verdana"/>
              <a:ea typeface="Verdana"/>
            </a:endParaRPr>
          </a:p>
          <a:p>
            <a:pPr marL="268288" lvl="1" indent="-117475" defTabSz="40005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har char="•"/>
            </a:pPr>
            <a:r>
              <a:rPr lang="en-US" sz="1200" noProof="0" dirty="0">
                <a:solidFill>
                  <a:srgbClr val="000000"/>
                </a:solidFill>
                <a:latin typeface="Verdana"/>
                <a:ea typeface="Verdana"/>
              </a:rPr>
              <a:t>Reading &amp; Writing</a:t>
            </a:r>
          </a:p>
          <a:p>
            <a:pPr marL="268288" lvl="1" indent="-117475" defTabSz="40005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har char="•"/>
            </a:pPr>
            <a:r>
              <a:rPr lang="en-US" sz="1200" noProof="0" dirty="0">
                <a:solidFill>
                  <a:srgbClr val="000000"/>
                </a:solidFill>
                <a:latin typeface="Verdana"/>
                <a:ea typeface="Verdana"/>
              </a:rPr>
              <a:t>Brainstorming</a:t>
            </a:r>
          </a:p>
          <a:p>
            <a:pPr marL="268288" lvl="1" indent="-117475" defTabSz="40005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har char="•"/>
            </a:pPr>
            <a:r>
              <a:rPr lang="en-US" sz="1200" noProof="0" dirty="0">
                <a:solidFill>
                  <a:srgbClr val="000000"/>
                </a:solidFill>
                <a:latin typeface="Verdana"/>
                <a:ea typeface="Verdana"/>
              </a:rPr>
              <a:t>Analyzing data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20D0049-74F3-C01C-D7ED-04FF256D2E16}"/>
              </a:ext>
            </a:extLst>
          </p:cNvPr>
          <p:cNvSpPr/>
          <p:nvPr/>
        </p:nvSpPr>
        <p:spPr>
          <a:xfrm>
            <a:off x="6322824" y="1123356"/>
            <a:ext cx="2583758" cy="209418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418837" rIns="78305" bIns="418837" numCol="1" spcCol="1270" anchor="t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noProof="0" dirty="0">
                <a:solidFill>
                  <a:srgbClr val="000000"/>
                </a:solidFill>
                <a:latin typeface="Verdana"/>
                <a:ea typeface="Verdana"/>
              </a:rPr>
              <a:t>Marketing applications</a:t>
            </a:r>
            <a:endParaRPr lang="en-US" sz="1400" kern="1200" noProof="0" dirty="0">
              <a:solidFill>
                <a:srgbClr val="000000"/>
              </a:solidFill>
              <a:latin typeface="Verdana"/>
              <a:ea typeface="Verdana"/>
            </a:endParaRPr>
          </a:p>
          <a:p>
            <a:pPr marL="268288" lvl="1" indent="-117475" defTabSz="40005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har char="•"/>
            </a:pPr>
            <a:r>
              <a:rPr lang="en-US" sz="1200" kern="1200" noProof="0" dirty="0">
                <a:solidFill>
                  <a:srgbClr val="000000"/>
                </a:solidFill>
                <a:latin typeface="Verdana"/>
                <a:ea typeface="Verdana"/>
              </a:rPr>
              <a:t>Market </a:t>
            </a:r>
            <a:r>
              <a:rPr lang="en-US" sz="1200" noProof="0" dirty="0">
                <a:solidFill>
                  <a:srgbClr val="000000"/>
                </a:solidFill>
                <a:latin typeface="Verdana"/>
                <a:ea typeface="Verdana"/>
              </a:rPr>
              <a:t>research &amp; Gen AI</a:t>
            </a:r>
          </a:p>
          <a:p>
            <a:pPr marL="268288" lvl="1" indent="-117475" defTabSz="40005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har char="•"/>
            </a:pPr>
            <a:r>
              <a:rPr lang="en-US" sz="1200" noProof="0" dirty="0">
                <a:solidFill>
                  <a:srgbClr val="000000"/>
                </a:solidFill>
                <a:latin typeface="Verdana"/>
                <a:ea typeface="Verdana"/>
              </a:rPr>
              <a:t>Automating customer interactions &amp; monitoring</a:t>
            </a:r>
            <a:endParaRPr lang="en-US" sz="1200" kern="1200" noProof="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pic>
        <p:nvPicPr>
          <p:cNvPr id="106" name="Grafik 105" descr="Ein Bild, das Text, Elektronik, Screenshot, Musik enthält.&#10;&#10;Beschreibung automatisch generiert.">
            <a:extLst>
              <a:ext uri="{FF2B5EF4-FFF2-40B4-BE49-F238E27FC236}">
                <a16:creationId xmlns:a16="http://schemas.microsoft.com/office/drawing/2014/main" id="{BDA18857-959D-872A-C682-866AA4E38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55" y="2576306"/>
            <a:ext cx="2574423" cy="2424000"/>
          </a:xfrm>
          <a:prstGeom prst="rect">
            <a:avLst/>
          </a:prstGeom>
        </p:spPr>
      </p:pic>
      <p:pic>
        <p:nvPicPr>
          <p:cNvPr id="107" name="Grafik 106" descr="Ein Bild, das Zeichnung, Cartoon, Majorelle Blue, Darstellung enthält.&#10;&#10;Beschreibung automatisch generiert.">
            <a:extLst>
              <a:ext uri="{FF2B5EF4-FFF2-40B4-BE49-F238E27FC236}">
                <a16:creationId xmlns:a16="http://schemas.microsoft.com/office/drawing/2014/main" id="{DD6C2A74-B5C0-382C-7220-5B19BF484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722" y="2576306"/>
            <a:ext cx="2604427" cy="2424000"/>
          </a:xfrm>
          <a:prstGeom prst="rect">
            <a:avLst/>
          </a:prstGeom>
        </p:spPr>
      </p:pic>
      <p:pic>
        <p:nvPicPr>
          <p:cNvPr id="122" name="Grafik 121" descr="Ein Bild, das Mobiliar, Im Haus, Mann, Computer enthält.&#10;&#10;Beschreibung automatisch generiert.">
            <a:extLst>
              <a:ext uri="{FF2B5EF4-FFF2-40B4-BE49-F238E27FC236}">
                <a16:creationId xmlns:a16="http://schemas.microsoft.com/office/drawing/2014/main" id="{E731CD36-6406-5300-EE17-443050004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351" y="2576306"/>
            <a:ext cx="2604427" cy="24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147" y="2169765"/>
            <a:ext cx="7926424" cy="1767576"/>
            <a:chOff x="81557" y="1135129"/>
            <a:chExt cx="8807136" cy="1963973"/>
          </a:xfrm>
        </p:grpSpPr>
        <p:sp>
          <p:nvSpPr>
            <p:cNvPr id="8" name="Oval 7"/>
            <p:cNvSpPr/>
            <p:nvPr/>
          </p:nvSpPr>
          <p:spPr>
            <a:xfrm>
              <a:off x="81557" y="1135129"/>
              <a:ext cx="1963973" cy="1963973"/>
            </a:xfrm>
            <a:prstGeom prst="ellipse">
              <a:avLst/>
            </a:prstGeom>
            <a:solidFill>
              <a:srgbClr val="CB79AA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60" b="1" noProof="0" dirty="0">
                  <a:solidFill>
                    <a:schemeClr val="accent3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objectives &amp; KPIs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756906" y="1135129"/>
              <a:ext cx="7131787" cy="1963973"/>
              <a:chOff x="1645588" y="1135129"/>
              <a:chExt cx="7131787" cy="196397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351038" y="1135129"/>
                <a:ext cx="1963973" cy="1963973"/>
              </a:xfrm>
              <a:prstGeom prst="ellipse">
                <a:avLst/>
              </a:prstGeom>
              <a:solidFill>
                <a:srgbClr val="CB79AA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60" b="1" noProof="0" dirty="0">
                    <a:solidFill>
                      <a:schemeClr val="accent3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competitive analysis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082220" y="1135129"/>
                <a:ext cx="1963973" cy="1963973"/>
              </a:xfrm>
              <a:prstGeom prst="ellipse">
                <a:avLst/>
              </a:prstGeom>
              <a:solidFill>
                <a:srgbClr val="CB79AA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60" b="1" noProof="0" dirty="0">
                    <a:solidFill>
                      <a:schemeClr val="accent3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content strategy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813402" y="1135129"/>
                <a:ext cx="1963973" cy="1963973"/>
              </a:xfrm>
              <a:prstGeom prst="ellipse">
                <a:avLst/>
              </a:prstGeom>
              <a:solidFill>
                <a:srgbClr val="CB79AA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60" b="1" noProof="0" dirty="0">
                    <a:solidFill>
                      <a:schemeClr val="accent3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tracking and optimizing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645588" y="1135129"/>
                <a:ext cx="1963973" cy="1963973"/>
              </a:xfrm>
              <a:prstGeom prst="ellipse">
                <a:avLst/>
              </a:prstGeom>
              <a:solidFill>
                <a:srgbClr val="CB79AA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60" b="1" noProof="0" dirty="0">
                    <a:solidFill>
                      <a:schemeClr val="accent3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target groups</a:t>
                </a: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77" y="2984326"/>
            <a:ext cx="2396615" cy="23966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2" y="1067611"/>
            <a:ext cx="1882983" cy="18295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37" y="1112430"/>
            <a:ext cx="1416853" cy="17295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79" y="1057300"/>
            <a:ext cx="2020001" cy="18398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12" y="3311581"/>
            <a:ext cx="1496330" cy="20122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737">
            <a:off x="1753814" y="4947987"/>
            <a:ext cx="303953" cy="3039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4575">
            <a:off x="1760288" y="4278826"/>
            <a:ext cx="327677" cy="3276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177">
            <a:off x="551477" y="4211604"/>
            <a:ext cx="336029" cy="3360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191">
            <a:off x="1939372" y="4613892"/>
            <a:ext cx="297188" cy="2971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743">
            <a:off x="1398342" y="4157896"/>
            <a:ext cx="308102" cy="30810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4944">
            <a:off x="946602" y="4876142"/>
            <a:ext cx="343007" cy="3430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777">
            <a:off x="540534" y="4815926"/>
            <a:ext cx="309483" cy="3094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8343">
            <a:off x="1346338" y="4534989"/>
            <a:ext cx="290318" cy="29031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188">
            <a:off x="1357211" y="4910621"/>
            <a:ext cx="308528" cy="30852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7865">
            <a:off x="996296" y="4157895"/>
            <a:ext cx="319649" cy="3196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1558">
            <a:off x="904629" y="4499392"/>
            <a:ext cx="290352" cy="290352"/>
          </a:xfrm>
          <a:prstGeom prst="rect">
            <a:avLst/>
          </a:prstGeom>
        </p:spPr>
      </p:pic>
      <p:sp>
        <p:nvSpPr>
          <p:cNvPr id="26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The Electives: Social Media Strategy (Grzadziel)</a:t>
            </a:r>
            <a:endParaRPr lang="en-US" sz="2000" noProof="0" dirty="0"/>
          </a:p>
        </p:txBody>
      </p:sp>
      <p:sp>
        <p:nvSpPr>
          <p:cNvPr id="38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34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47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462022" y="151012"/>
            <a:ext cx="727833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noProof="0" dirty="0">
                <a:latin typeface="Georgia"/>
              </a:rPr>
              <a:t>SBWL Digital Marketing</a:t>
            </a:r>
            <a:r>
              <a:rPr lang="en-US" b="0" spc="-42" noProof="0" dirty="0">
                <a:latin typeface="Georgia"/>
              </a:rPr>
              <a:t> </a:t>
            </a:r>
            <a:br>
              <a:rPr lang="en-US" b="0" spc="-42" noProof="0" dirty="0"/>
            </a:br>
            <a:r>
              <a:rPr lang="en-US" sz="1400" b="0" spc="-42" noProof="0" dirty="0">
                <a:latin typeface="Georgia"/>
              </a:rPr>
              <a:t>The Electives: Revolutionize Digital Marketing Techniques with AI &amp; Smart Tools (Wittmann)</a:t>
            </a:r>
            <a:endParaRPr lang="en-US" sz="1200" b="0" spc="-42" noProof="0" dirty="0">
              <a:solidFill>
                <a:srgbClr val="323232"/>
              </a:solidFill>
              <a:latin typeface="Montserra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78F290-059B-EDE6-E4C6-4F56BC941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4" name="Google Shape;173;p3">
            <a:extLst>
              <a:ext uri="{FF2B5EF4-FFF2-40B4-BE49-F238E27FC236}">
                <a16:creationId xmlns:a16="http://schemas.microsoft.com/office/drawing/2014/main" id="{0317043B-5C0F-E44D-87E9-AD6E9D5DF207}"/>
              </a:ext>
            </a:extLst>
          </p:cNvPr>
          <p:cNvSpPr txBox="1"/>
          <p:nvPr/>
        </p:nvSpPr>
        <p:spPr>
          <a:xfrm>
            <a:off x="462400" y="1598730"/>
            <a:ext cx="4822500" cy="33170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6D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245875" bIns="45700" anchor="t" anchorCtr="0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895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Noto Sans Symbols"/>
              <a:buNone/>
            </a:pPr>
            <a:r>
              <a:rPr lang="en-US" b="1" noProof="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Georgia"/>
                <a:sym typeface="Georgia"/>
              </a:rPr>
              <a:t>What You’ll Discover</a:t>
            </a:r>
          </a:p>
          <a:p>
            <a:pPr marL="628650" indent="-285750"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 noProof="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  <a:sym typeface="Verdana"/>
              </a:rPr>
              <a:t>Transforming the classroom into a digital marketing agency where students take on roles fitting their individual skills and interests</a:t>
            </a:r>
            <a:endParaRPr lang="en-US" sz="1400" noProof="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628650" indent="-285750">
              <a:buClr>
                <a:srgbClr val="FFFFFF"/>
              </a:buClr>
              <a:buSzPts val="1400"/>
              <a:buFont typeface="Arial"/>
              <a:buChar char="•"/>
            </a:pPr>
            <a:endParaRPr lang="en-US" sz="1400" noProof="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628650" indent="-285750">
              <a:buSzPts val="1400"/>
              <a:buFont typeface="Arial"/>
              <a:buChar char="•"/>
            </a:pPr>
            <a:r>
              <a:rPr lang="en-US" sz="1400" noProof="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  <a:sym typeface="Verdana"/>
              </a:rPr>
              <a:t>Hands-on collaboration in real-world marketing projects with AI-driven tools.</a:t>
            </a:r>
            <a:endParaRPr lang="en-US" sz="1600" noProof="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628650" indent="-285750">
              <a:buSzPts val="1400"/>
              <a:buFont typeface="Arial"/>
              <a:buChar char="•"/>
            </a:pPr>
            <a:endParaRPr lang="en-US" sz="1400" noProof="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628650" indent="-285750">
              <a:buSzPts val="1400"/>
              <a:buFont typeface="Arial"/>
              <a:buChar char="•"/>
            </a:pPr>
            <a:r>
              <a:rPr lang="en-US" sz="1400" noProof="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  <a:sym typeface="Verdana"/>
              </a:rPr>
              <a:t>Development of technical skills, essential teamwork and communication abilities.</a:t>
            </a:r>
            <a:endParaRPr lang="en-US" sz="1600" noProof="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28650" indent="-285750">
              <a:buSzPts val="1400"/>
              <a:buFont typeface="Arial"/>
              <a:buChar char="•"/>
            </a:pPr>
            <a:endParaRPr lang="en-US" sz="1400" noProof="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628650" indent="-285750">
              <a:buSzPts val="1400"/>
              <a:buFont typeface="Arial"/>
              <a:buChar char="•"/>
            </a:pPr>
            <a:r>
              <a:rPr lang="en-US" sz="1400" i="1" noProof="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  <a:sym typeface="Verdana"/>
              </a:rPr>
              <a:t>Innovative Teaching Award Winner </a:t>
            </a:r>
            <a:r>
              <a:rPr lang="en-US" sz="1600" noProof="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  <a:sym typeface="Verdana"/>
              </a:rPr>
              <a:t>2024</a:t>
            </a:r>
            <a:endParaRPr lang="en-US" sz="1600" b="0" i="0" u="none" strike="noStrike" cap="none" noProof="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5" name="Grafik 4" descr="Ein Bild, das Text, Screenshot, Schrift, Zahl enthält.&#10;&#10;Beschreibung automatisch generiert.">
            <a:extLst>
              <a:ext uri="{FF2B5EF4-FFF2-40B4-BE49-F238E27FC236}">
                <a16:creationId xmlns:a16="http://schemas.microsoft.com/office/drawing/2014/main" id="{E8B87879-3E8E-7911-9958-E67A0C72C1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49" r="230" b="8544"/>
          <a:stretch/>
        </p:blipFill>
        <p:spPr>
          <a:xfrm>
            <a:off x="6014667" y="1092588"/>
            <a:ext cx="2301112" cy="28523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79DF07F-6272-2FF5-8C51-8D644207EAAD}"/>
              </a:ext>
            </a:extLst>
          </p:cNvPr>
          <p:cNvSpPr txBox="1"/>
          <p:nvPr/>
        </p:nvSpPr>
        <p:spPr>
          <a:xfrm>
            <a:off x="5484136" y="4125098"/>
            <a:ext cx="176785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noProof="0" dirty="0">
                <a:latin typeface="Verdana" panose="020B0604030504040204" pitchFamily="34" charset="0"/>
                <a:ea typeface="Verdana" panose="020B0604030504040204" pitchFamily="34" charset="0"/>
                <a:cs typeface="+mn-lt"/>
              </a:rPr>
              <a:t>See what students are saying about </a:t>
            </a:r>
            <a:endParaRPr lang="en-US" i="1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i="1" noProof="0" dirty="0">
                <a:latin typeface="Verdana" panose="020B0604030504040204" pitchFamily="34" charset="0"/>
                <a:ea typeface="Verdana" panose="020B0604030504040204" pitchFamily="34" charset="0"/>
                <a:cs typeface="+mn-lt"/>
              </a:rPr>
              <a:t>the course:</a:t>
            </a:r>
            <a:endParaRPr lang="en-US" i="1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fik 6" descr="Ein Bild, das Muster, Pixel enthält.&#10;&#10;Beschreibung automatisch generiert.">
            <a:extLst>
              <a:ext uri="{FF2B5EF4-FFF2-40B4-BE49-F238E27FC236}">
                <a16:creationId xmlns:a16="http://schemas.microsoft.com/office/drawing/2014/main" id="{079F09AF-6519-A26D-3A57-11892C840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10" y="3980771"/>
            <a:ext cx="1348125" cy="124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 bwMode="auto">
          <a:xfrm>
            <a:off x="462022" y="140400"/>
            <a:ext cx="7522778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The Electives: Influencer Marketing Campaign Management (Phieler)</a:t>
            </a:r>
            <a:endParaRPr lang="en-US" sz="2000" noProof="0" dirty="0"/>
          </a:p>
        </p:txBody>
      </p:sp>
      <p:sp>
        <p:nvSpPr>
          <p:cNvPr id="46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45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48" name="Grafik 4">
            <a:extLst>
              <a:ext uri="{FF2B5EF4-FFF2-40B4-BE49-F238E27FC236}">
                <a16:creationId xmlns:a16="http://schemas.microsoft.com/office/drawing/2014/main" id="{FC18736F-B894-4CFA-88C1-6C3C60D23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8" t="8432" r="9008"/>
          <a:stretch/>
        </p:blipFill>
        <p:spPr>
          <a:xfrm>
            <a:off x="777916" y="2089457"/>
            <a:ext cx="873890" cy="1301408"/>
          </a:xfrm>
          <a:prstGeom prst="ellipse">
            <a:avLst/>
          </a:prstGeom>
        </p:spPr>
      </p:pic>
      <p:pic>
        <p:nvPicPr>
          <p:cNvPr id="49" name="Grafik 38">
            <a:extLst>
              <a:ext uri="{FF2B5EF4-FFF2-40B4-BE49-F238E27FC236}">
                <a16:creationId xmlns:a16="http://schemas.microsoft.com/office/drawing/2014/main" id="{8483D130-3F9D-4337-A5E9-177B7FDDF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34101" r="47412" b="87"/>
          <a:stretch/>
        </p:blipFill>
        <p:spPr>
          <a:xfrm>
            <a:off x="1739468" y="2072863"/>
            <a:ext cx="1218255" cy="875436"/>
          </a:xfrm>
          <a:prstGeom prst="roundRect">
            <a:avLst/>
          </a:prstGeom>
        </p:spPr>
      </p:pic>
      <p:grpSp>
        <p:nvGrpSpPr>
          <p:cNvPr id="50" name="Gruppieren 72">
            <a:extLst>
              <a:ext uri="{FF2B5EF4-FFF2-40B4-BE49-F238E27FC236}">
                <a16:creationId xmlns:a16="http://schemas.microsoft.com/office/drawing/2014/main" id="{4FD805DF-202B-4120-9A51-7A5EC90D61C8}"/>
              </a:ext>
            </a:extLst>
          </p:cNvPr>
          <p:cNvGrpSpPr/>
          <p:nvPr/>
        </p:nvGrpSpPr>
        <p:grpSpPr>
          <a:xfrm>
            <a:off x="1975364" y="3841680"/>
            <a:ext cx="1638674" cy="1431062"/>
            <a:chOff x="1254333" y="3836988"/>
            <a:chExt cx="1820749" cy="1590069"/>
          </a:xfrm>
        </p:grpSpPr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09768473-A0F7-4D05-814A-1637EA846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333" y="3836988"/>
              <a:ext cx="1177764" cy="112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Grafik 40">
              <a:extLst>
                <a:ext uri="{FF2B5EF4-FFF2-40B4-BE49-F238E27FC236}">
                  <a16:creationId xmlns:a16="http://schemas.microsoft.com/office/drawing/2014/main" id="{2AEE0B52-769B-4665-BBE4-6F589E762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502" y="4533522"/>
              <a:ext cx="1391580" cy="893535"/>
            </a:xfrm>
            <a:prstGeom prst="rect">
              <a:avLst/>
            </a:prstGeom>
          </p:spPr>
        </p:pic>
      </p:grpSp>
      <p:pic>
        <p:nvPicPr>
          <p:cNvPr id="53" name="Grafik 5" descr="Ein Bild, das Text, Person, Personen, Screenshot enthält.&#10;&#10;Beschreibung automatisch generiert.">
            <a:extLst>
              <a:ext uri="{FF2B5EF4-FFF2-40B4-BE49-F238E27FC236}">
                <a16:creationId xmlns:a16="http://schemas.microsoft.com/office/drawing/2014/main" id="{24EBFC22-939A-49FD-B68A-96FBDC6485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02" t="3166" r="50139" b="53122"/>
          <a:stretch/>
        </p:blipFill>
        <p:spPr>
          <a:xfrm>
            <a:off x="1644919" y="3018076"/>
            <a:ext cx="1059341" cy="681773"/>
          </a:xfrm>
          <a:prstGeom prst="rect">
            <a:avLst/>
          </a:prstGeom>
        </p:spPr>
      </p:pic>
      <p:grpSp>
        <p:nvGrpSpPr>
          <p:cNvPr id="54" name="Gruppieren 73">
            <a:extLst>
              <a:ext uri="{FF2B5EF4-FFF2-40B4-BE49-F238E27FC236}">
                <a16:creationId xmlns:a16="http://schemas.microsoft.com/office/drawing/2014/main" id="{E2FD8A36-B1BB-49EE-96BD-0F80BE5A136F}"/>
              </a:ext>
            </a:extLst>
          </p:cNvPr>
          <p:cNvGrpSpPr/>
          <p:nvPr/>
        </p:nvGrpSpPr>
        <p:grpSpPr>
          <a:xfrm rot="20218966">
            <a:off x="1289057" y="3553825"/>
            <a:ext cx="268596" cy="1021248"/>
            <a:chOff x="814018" y="3274132"/>
            <a:chExt cx="298440" cy="11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6" name="Freihand 7">
                  <a:extLst>
                    <a:ext uri="{FF2B5EF4-FFF2-40B4-BE49-F238E27FC236}">
                      <a16:creationId xmlns:a16="http://schemas.microsoft.com/office/drawing/2014/main" id="{7D16AC04-45BB-472B-B6F4-787020A4FC03}"/>
                    </a:ext>
                  </a:extLst>
                </p14:cNvPr>
                <p14:cNvContentPartPr/>
                <p14:nvPr/>
              </p14:nvContentPartPr>
              <p14:xfrm>
                <a:off x="814018" y="3274132"/>
                <a:ext cx="298440" cy="1074600"/>
              </p14:xfrm>
            </p:contentPart>
          </mc:Choice>
          <mc:Fallback xmlns="">
            <p:pic>
              <p:nvPicPr>
                <p:cNvPr id="56" name="Freihand 7">
                  <a:extLst>
                    <a:ext uri="{FF2B5EF4-FFF2-40B4-BE49-F238E27FC236}">
                      <a16:creationId xmlns:a16="http://schemas.microsoft.com/office/drawing/2014/main" id="{7D16AC04-45BB-472B-B6F4-787020A4FC0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4017" y="3264134"/>
                  <a:ext cx="318043" cy="10941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7" name="Freihand 43">
                  <a:extLst>
                    <a:ext uri="{FF2B5EF4-FFF2-40B4-BE49-F238E27FC236}">
                      <a16:creationId xmlns:a16="http://schemas.microsoft.com/office/drawing/2014/main" id="{68B0AEDC-ED05-4378-8CE5-5F16A4E09894}"/>
                    </a:ext>
                  </a:extLst>
                </p14:cNvPr>
                <p14:cNvContentPartPr/>
                <p14:nvPr/>
              </p14:nvContentPartPr>
              <p14:xfrm>
                <a:off x="949378" y="4361332"/>
                <a:ext cx="100800" cy="47520"/>
              </p14:xfrm>
            </p:contentPart>
          </mc:Choice>
          <mc:Fallback xmlns="">
            <p:pic>
              <p:nvPicPr>
                <p:cNvPr id="57" name="Freihand 43">
                  <a:extLst>
                    <a:ext uri="{FF2B5EF4-FFF2-40B4-BE49-F238E27FC236}">
                      <a16:creationId xmlns:a16="http://schemas.microsoft.com/office/drawing/2014/main" id="{68B0AEDC-ED05-4378-8CE5-5F16A4E0989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9378" y="4351264"/>
                  <a:ext cx="120400" cy="6725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8" name="Grafik 66">
            <a:extLst>
              <a:ext uri="{FF2B5EF4-FFF2-40B4-BE49-F238E27FC236}">
                <a16:creationId xmlns:a16="http://schemas.microsoft.com/office/drawing/2014/main" id="{FE087B52-DFD7-44FE-97A0-851285BDC1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263" flipH="1">
            <a:off x="4643329" y="1223384"/>
            <a:ext cx="3893624" cy="3544133"/>
          </a:xfrm>
          <a:prstGeom prst="rect">
            <a:avLst/>
          </a:prstGeom>
        </p:spPr>
      </p:pic>
      <p:sp>
        <p:nvSpPr>
          <p:cNvPr id="60" name="Textfeld 67">
            <a:extLst>
              <a:ext uri="{FF2B5EF4-FFF2-40B4-BE49-F238E27FC236}">
                <a16:creationId xmlns:a16="http://schemas.microsoft.com/office/drawing/2014/main" id="{9C988765-7BDE-4771-812C-631AF5F30C27}"/>
              </a:ext>
            </a:extLst>
          </p:cNvPr>
          <p:cNvSpPr txBox="1"/>
          <p:nvPr/>
        </p:nvSpPr>
        <p:spPr>
          <a:xfrm>
            <a:off x="5288937" y="1495902"/>
            <a:ext cx="2952093" cy="213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80"/>
              </a:spcAft>
            </a:pPr>
            <a:r>
              <a:rPr lang="en-US" sz="1980" b="1" i="1" noProof="0" dirty="0">
                <a:solidFill>
                  <a:srgbClr val="0C94B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So…</a:t>
            </a:r>
          </a:p>
          <a:p>
            <a:pPr marL="411480" indent="-251460">
              <a:spcAft>
                <a:spcPts val="720"/>
              </a:spcAft>
              <a:buClr>
                <a:srgbClr val="0C94B7"/>
              </a:buClr>
              <a:buFont typeface="Wingdings" panose="05000000000000000000" pitchFamily="2" charset="2"/>
              <a:buChar char="§"/>
            </a:pPr>
            <a:r>
              <a:rPr lang="en-US" sz="1440" noProof="0" dirty="0">
                <a:latin typeface="Verdana" panose="020B0604030504040204" pitchFamily="34" charset="0"/>
                <a:ea typeface="Verdana" panose="020B0604030504040204" pitchFamily="34" charset="0"/>
              </a:rPr>
              <a:t>What makes people talk?</a:t>
            </a:r>
          </a:p>
          <a:p>
            <a:pPr marL="411480" indent="-251460">
              <a:spcAft>
                <a:spcPts val="720"/>
              </a:spcAft>
              <a:buClr>
                <a:srgbClr val="0C94B7"/>
              </a:buClr>
              <a:buFont typeface="Wingdings" panose="05000000000000000000" pitchFamily="2" charset="2"/>
              <a:buChar char="§"/>
            </a:pPr>
            <a:r>
              <a:rPr lang="en-US" sz="1440" noProof="0" dirty="0">
                <a:latin typeface="Verdana" panose="020B0604030504040204" pitchFamily="34" charset="0"/>
                <a:ea typeface="Verdana" panose="020B0604030504040204" pitchFamily="34" charset="0"/>
              </a:rPr>
              <a:t>How to utilize this?</a:t>
            </a:r>
          </a:p>
          <a:p>
            <a:pPr marL="411480" indent="-251460">
              <a:spcAft>
                <a:spcPts val="720"/>
              </a:spcAft>
              <a:buClr>
                <a:srgbClr val="0C94B7"/>
              </a:buClr>
              <a:buFont typeface="Wingdings" panose="05000000000000000000" pitchFamily="2" charset="2"/>
              <a:buChar char="§"/>
            </a:pPr>
            <a:r>
              <a:rPr lang="en-US" sz="1440" noProof="0" dirty="0">
                <a:latin typeface="Verdana" panose="020B0604030504040204" pitchFamily="34" charset="0"/>
                <a:ea typeface="Verdana" panose="020B0604030504040204" pitchFamily="34" charset="0"/>
              </a:rPr>
              <a:t>How to set up influencer campaigns?</a:t>
            </a:r>
          </a:p>
          <a:p>
            <a:pPr marL="411480" indent="-251460">
              <a:spcAft>
                <a:spcPts val="720"/>
              </a:spcAft>
              <a:buClr>
                <a:srgbClr val="0C94B7"/>
              </a:buClr>
              <a:buFont typeface="Wingdings" panose="05000000000000000000" pitchFamily="2" charset="2"/>
              <a:buChar char="§"/>
            </a:pPr>
            <a:r>
              <a:rPr lang="en-US" sz="1440" noProof="0" dirty="0">
                <a:latin typeface="Verdana" panose="020B0604030504040204" pitchFamily="34" charset="0"/>
                <a:ea typeface="Verdana" panose="020B0604030504040204" pitchFamily="34" charset="0"/>
              </a:rPr>
              <a:t>And integrate them to the marketing mix?</a:t>
            </a:r>
          </a:p>
        </p:txBody>
      </p:sp>
      <p:sp>
        <p:nvSpPr>
          <p:cNvPr id="61" name="Textfeld 71">
            <a:extLst>
              <a:ext uri="{FF2B5EF4-FFF2-40B4-BE49-F238E27FC236}">
                <a16:creationId xmlns:a16="http://schemas.microsoft.com/office/drawing/2014/main" id="{42E756C4-A44A-415B-9F1D-DCC62E8FF81D}"/>
              </a:ext>
            </a:extLst>
          </p:cNvPr>
          <p:cNvSpPr txBox="1"/>
          <p:nvPr/>
        </p:nvSpPr>
        <p:spPr>
          <a:xfrm>
            <a:off x="857681" y="1495902"/>
            <a:ext cx="195877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0" b="1" i="1" noProof="0" dirty="0">
                <a:solidFill>
                  <a:srgbClr val="0C94B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theory…</a:t>
            </a:r>
          </a:p>
        </p:txBody>
      </p:sp>
      <p:grpSp>
        <p:nvGrpSpPr>
          <p:cNvPr id="62" name="Gruppieren 78">
            <a:extLst>
              <a:ext uri="{FF2B5EF4-FFF2-40B4-BE49-F238E27FC236}">
                <a16:creationId xmlns:a16="http://schemas.microsoft.com/office/drawing/2014/main" id="{45B76CD5-1EC3-493D-BB35-CEC37B8B9BA5}"/>
              </a:ext>
            </a:extLst>
          </p:cNvPr>
          <p:cNvGrpSpPr/>
          <p:nvPr/>
        </p:nvGrpSpPr>
        <p:grpSpPr>
          <a:xfrm>
            <a:off x="3394332" y="3897540"/>
            <a:ext cx="487620" cy="468504"/>
            <a:chOff x="3263480" y="4013100"/>
            <a:chExt cx="541800" cy="52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6" name="Freihand 74">
                  <a:extLst>
                    <a:ext uri="{FF2B5EF4-FFF2-40B4-BE49-F238E27FC236}">
                      <a16:creationId xmlns:a16="http://schemas.microsoft.com/office/drawing/2014/main" id="{EC747259-23A0-4F72-A682-E5647E72502C}"/>
                    </a:ext>
                  </a:extLst>
                </p14:cNvPr>
                <p14:cNvContentPartPr/>
                <p14:nvPr/>
              </p14:nvContentPartPr>
              <p14:xfrm>
                <a:off x="3263480" y="4035780"/>
                <a:ext cx="444600" cy="497880"/>
              </p14:xfrm>
            </p:contentPart>
          </mc:Choice>
          <mc:Fallback xmlns="">
            <p:pic>
              <p:nvPicPr>
                <p:cNvPr id="76" name="Freihand 74">
                  <a:extLst>
                    <a:ext uri="{FF2B5EF4-FFF2-40B4-BE49-F238E27FC236}">
                      <a16:creationId xmlns:a16="http://schemas.microsoft.com/office/drawing/2014/main" id="{EC747259-23A0-4F72-A682-E5647E72502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3484" y="4025782"/>
                  <a:ext cx="464191" cy="5174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7" name="Freihand 75">
                  <a:extLst>
                    <a:ext uri="{FF2B5EF4-FFF2-40B4-BE49-F238E27FC236}">
                      <a16:creationId xmlns:a16="http://schemas.microsoft.com/office/drawing/2014/main" id="{71BD3EB2-2C20-4BC4-808B-DE9BC8E7D38A}"/>
                    </a:ext>
                  </a:extLst>
                </p14:cNvPr>
                <p14:cNvContentPartPr/>
                <p14:nvPr/>
              </p14:nvContentPartPr>
              <p14:xfrm>
                <a:off x="3588560" y="4025340"/>
                <a:ext cx="119520" cy="72720"/>
              </p14:xfrm>
            </p:contentPart>
          </mc:Choice>
          <mc:Fallback xmlns="">
            <p:pic>
              <p:nvPicPr>
                <p:cNvPr id="77" name="Freihand 75">
                  <a:extLst>
                    <a:ext uri="{FF2B5EF4-FFF2-40B4-BE49-F238E27FC236}">
                      <a16:creationId xmlns:a16="http://schemas.microsoft.com/office/drawing/2014/main" id="{71BD3EB2-2C20-4BC4-808B-DE9BC8E7D38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78533" y="4015351"/>
                  <a:ext cx="139173" cy="922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670B779C-8AB0-4E96-B34E-FC687266EF15}"/>
                    </a:ext>
                  </a:extLst>
                </p14:cNvPr>
                <p14:cNvContentPartPr/>
                <p14:nvPr/>
              </p14:nvContentPartPr>
              <p14:xfrm>
                <a:off x="3707720" y="4013100"/>
                <a:ext cx="97560" cy="17316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670B779C-8AB0-4E96-B34E-FC687266EF1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97724" y="4003102"/>
                  <a:ext cx="117152" cy="19275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9" name="Freihand 79">
                <a:extLst>
                  <a:ext uri="{FF2B5EF4-FFF2-40B4-BE49-F238E27FC236}">
                    <a16:creationId xmlns:a16="http://schemas.microsoft.com/office/drawing/2014/main" id="{81F596FA-C0F8-4202-AF88-646F08FAE040}"/>
                  </a:ext>
                </a:extLst>
              </p14:cNvPr>
              <p14:cNvContentPartPr/>
              <p14:nvPr/>
            </p14:nvContentPartPr>
            <p14:xfrm>
              <a:off x="-754848" y="3954564"/>
              <a:ext cx="324" cy="324"/>
            </p14:xfrm>
          </p:contentPart>
        </mc:Choice>
        <mc:Fallback xmlns="">
          <p:pic>
            <p:nvPicPr>
              <p:cNvPr id="79" name="Freihand 79">
                <a:extLst>
                  <a:ext uri="{FF2B5EF4-FFF2-40B4-BE49-F238E27FC236}">
                    <a16:creationId xmlns:a16="http://schemas.microsoft.com/office/drawing/2014/main" id="{81F596FA-C0F8-4202-AF88-646F08FAE0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762948" y="3946464"/>
                <a:ext cx="16200" cy="16200"/>
              </a:xfrm>
              <a:prstGeom prst="rect">
                <a:avLst/>
              </a:prstGeom>
            </p:spPr>
          </p:pic>
        </mc:Fallback>
      </mc:AlternateContent>
      <p:pic>
        <p:nvPicPr>
          <p:cNvPr id="80" name="Grafik 82">
            <a:extLst>
              <a:ext uri="{FF2B5EF4-FFF2-40B4-BE49-F238E27FC236}">
                <a16:creationId xmlns:a16="http://schemas.microsoft.com/office/drawing/2014/main" id="{6F155376-9267-4737-AE61-3CBF58A53B8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11211" r="17769" b="11211"/>
          <a:stretch/>
        </p:blipFill>
        <p:spPr>
          <a:xfrm>
            <a:off x="3338445" y="3028834"/>
            <a:ext cx="1052455" cy="8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SBWL Digital Marketing</a:t>
            </a:r>
            <a:br>
              <a:rPr lang="en-US" noProof="0" dirty="0"/>
            </a:br>
            <a:r>
              <a:rPr lang="en-US" sz="2000" b="0" noProof="0" dirty="0"/>
              <a:t>The Makeup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90" y="2507431"/>
            <a:ext cx="2376264" cy="13861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17976" y="2300407"/>
            <a:ext cx="3600000" cy="1800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608043" y="2300407"/>
            <a:ext cx="3600000" cy="1800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8" name="Gewinkelte Verbindung 17"/>
          <p:cNvCxnSpPr>
            <a:stCxn id="11" idx="2"/>
            <a:endCxn id="9" idx="0"/>
          </p:cNvCxnSpPr>
          <p:nvPr/>
        </p:nvCxnSpPr>
        <p:spPr>
          <a:xfrm rot="5400000">
            <a:off x="3044030" y="1010037"/>
            <a:ext cx="564316" cy="2016424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/>
          <p:cNvCxnSpPr>
            <a:stCxn id="11" idx="2"/>
            <a:endCxn id="17" idx="0"/>
          </p:cNvCxnSpPr>
          <p:nvPr/>
        </p:nvCxnSpPr>
        <p:spPr>
          <a:xfrm rot="16200000" flipH="1">
            <a:off x="5089063" y="981427"/>
            <a:ext cx="564316" cy="207364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973007" y="1302717"/>
            <a:ext cx="4722786" cy="433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SBWL Service &amp; Digital Marketing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16D70B4-0E5B-4B4B-AA8C-9D8F22493E6D}"/>
              </a:ext>
            </a:extLst>
          </p:cNvPr>
          <p:cNvSpPr/>
          <p:nvPr/>
        </p:nvSpPr>
        <p:spPr>
          <a:xfrm>
            <a:off x="517977" y="2300408"/>
            <a:ext cx="3600000" cy="1800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6D19BE1-A697-4661-811F-6214813CB41C}"/>
              </a:ext>
            </a:extLst>
          </p:cNvPr>
          <p:cNvSpPr/>
          <p:nvPr/>
        </p:nvSpPr>
        <p:spPr>
          <a:xfrm>
            <a:off x="4608044" y="2300408"/>
            <a:ext cx="3600000" cy="1800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4" name="Gewinkelte Verbindung 18">
            <a:extLst>
              <a:ext uri="{FF2B5EF4-FFF2-40B4-BE49-F238E27FC236}">
                <a16:creationId xmlns:a16="http://schemas.microsoft.com/office/drawing/2014/main" id="{43A20E9D-B098-4558-BDA4-C53FA6C95E85}"/>
              </a:ext>
            </a:extLst>
          </p:cNvPr>
          <p:cNvCxnSpPr>
            <a:stCxn id="25" idx="2"/>
            <a:endCxn id="23" idx="0"/>
          </p:cNvCxnSpPr>
          <p:nvPr/>
        </p:nvCxnSpPr>
        <p:spPr>
          <a:xfrm rot="16200000" flipH="1">
            <a:off x="5089064" y="981428"/>
            <a:ext cx="564316" cy="207364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275C9B02-C36F-426F-A122-6EC72560523D}"/>
              </a:ext>
            </a:extLst>
          </p:cNvPr>
          <p:cNvSpPr txBox="1"/>
          <p:nvPr/>
        </p:nvSpPr>
        <p:spPr>
          <a:xfrm>
            <a:off x="1973008" y="1302718"/>
            <a:ext cx="4722786" cy="433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Digital Marketing</a:t>
            </a:r>
          </a:p>
        </p:txBody>
      </p:sp>
      <p:sp>
        <p:nvSpPr>
          <p:cNvPr id="21" name="Rechteck 2"/>
          <p:cNvSpPr/>
          <p:nvPr/>
        </p:nvSpPr>
        <p:spPr>
          <a:xfrm>
            <a:off x="467272" y="4218633"/>
            <a:ext cx="261427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20000"/>
              </a:spcBef>
              <a:buSzPct val="65000"/>
            </a:pPr>
            <a:r>
              <a:rPr lang="en-US" noProof="0" dirty="0">
                <a:latin typeface="Verdana" panose="020B0604030504040204" pitchFamily="34" charset="0"/>
                <a:ea typeface="Verdana" panose="020B0604030504040204" pitchFamily="34" charset="0"/>
              </a:rPr>
              <a:t>Thomas Reutterer</a:t>
            </a:r>
          </a:p>
          <a:p>
            <a:pPr algn="ctr" defTabSz="762000">
              <a:spcBef>
                <a:spcPct val="20000"/>
              </a:spcBef>
              <a:buSzPct val="65000"/>
            </a:pPr>
            <a:r>
              <a:rPr lang="en-US" noProof="0" dirty="0">
                <a:latin typeface="Verdana" panose="020B0604030504040204" pitchFamily="34" charset="0"/>
                <a:ea typeface="Verdana" panose="020B0604030504040204" pitchFamily="34" charset="0"/>
              </a:rPr>
              <a:t>wu.ac.at/</a:t>
            </a:r>
            <a:r>
              <a:rPr lang="en-US" noProof="0" dirty="0" err="1">
                <a:latin typeface="Verdana" panose="020B0604030504040204" pitchFamily="34" charset="0"/>
                <a:ea typeface="Verdana" panose="020B0604030504040204" pitchFamily="34" charset="0"/>
              </a:rPr>
              <a:t>mca</a:t>
            </a:r>
            <a:endParaRPr lang="en-US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2" y="2450789"/>
            <a:ext cx="2570672" cy="14994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E99630-8C92-5D73-FC6F-224DFFA5A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420" y="3937620"/>
            <a:ext cx="1263757" cy="1263757"/>
          </a:xfrm>
          <a:prstGeom prst="rect">
            <a:avLst/>
          </a:prstGeom>
        </p:spPr>
      </p:pic>
      <p:pic>
        <p:nvPicPr>
          <p:cNvPr id="5" name="Grafik 12">
            <a:extLst>
              <a:ext uri="{FF2B5EF4-FFF2-40B4-BE49-F238E27FC236}">
                <a16:creationId xmlns:a16="http://schemas.microsoft.com/office/drawing/2014/main" id="{09C54BB8-14C7-80D1-DBE7-4C5E90F4B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546" y="3937620"/>
            <a:ext cx="1263756" cy="1263756"/>
          </a:xfrm>
          <a:prstGeom prst="rect">
            <a:avLst/>
          </a:prstGeom>
        </p:spPr>
      </p:pic>
      <p:sp>
        <p:nvSpPr>
          <p:cNvPr id="7" name="Rechteck 2">
            <a:extLst>
              <a:ext uri="{FF2B5EF4-FFF2-40B4-BE49-F238E27FC236}">
                <a16:creationId xmlns:a16="http://schemas.microsoft.com/office/drawing/2014/main" id="{A14BCBB2-E997-61E7-B1B5-44ED5F6F0428}"/>
              </a:ext>
            </a:extLst>
          </p:cNvPr>
          <p:cNvSpPr/>
          <p:nvPr/>
        </p:nvSpPr>
        <p:spPr>
          <a:xfrm>
            <a:off x="4652445" y="4218633"/>
            <a:ext cx="261427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20000"/>
              </a:spcBef>
              <a:buSzPct val="65000"/>
            </a:pPr>
            <a:r>
              <a:rPr lang="en-US" noProof="0" dirty="0">
                <a:latin typeface="Verdana" panose="020B0604030504040204" pitchFamily="34" charset="0"/>
                <a:ea typeface="Verdana" panose="020B0604030504040204" pitchFamily="34" charset="0"/>
              </a:rPr>
              <a:t>Nadia Abou Nabout</a:t>
            </a:r>
          </a:p>
          <a:p>
            <a:pPr algn="ctr" defTabSz="762000">
              <a:spcBef>
                <a:spcPct val="20000"/>
              </a:spcBef>
              <a:buSzPct val="65000"/>
            </a:pPr>
            <a:r>
              <a:rPr lang="en-US" noProof="0" dirty="0">
                <a:latin typeface="Verdana" panose="020B0604030504040204" pitchFamily="34" charset="0"/>
                <a:ea typeface="Verdana" panose="020B0604030504040204" pitchFamily="34" charset="0"/>
              </a:rPr>
              <a:t>wu.ac.at/</a:t>
            </a:r>
            <a:r>
              <a:rPr lang="en-US" noProof="0" dirty="0" err="1">
                <a:latin typeface="Verdana" panose="020B0604030504040204" pitchFamily="34" charset="0"/>
                <a:ea typeface="Verdana" panose="020B0604030504040204" pitchFamily="34" charset="0"/>
              </a:rPr>
              <a:t>imsm</a:t>
            </a:r>
            <a:endParaRPr lang="en-US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3A2A3-7DCC-6824-8359-1485C8275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Text, Cartoon, Person enthält.&#10;&#10;KI-generierte Inhalte können fehlerhaft sein.">
            <a:extLst>
              <a:ext uri="{FF2B5EF4-FFF2-40B4-BE49-F238E27FC236}">
                <a16:creationId xmlns:a16="http://schemas.microsoft.com/office/drawing/2014/main" id="{2B8544DB-CB61-8C1D-F91E-BC1944B5A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65" y="1353765"/>
            <a:ext cx="3957197" cy="3007470"/>
          </a:xfrm>
          <a:prstGeom prst="rect">
            <a:avLst/>
          </a:prstGeom>
          <a:noFill/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55BE2ED5-4EA2-7C3D-AB58-AFA8A5099ED3}"/>
              </a:ext>
            </a:extLst>
          </p:cNvPr>
          <p:cNvSpPr txBox="1">
            <a:spLocks/>
          </p:cNvSpPr>
          <p:nvPr/>
        </p:nvSpPr>
        <p:spPr bwMode="auto">
          <a:xfrm>
            <a:off x="462408" y="139700"/>
            <a:ext cx="6840000" cy="9038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noProof="0" dirty="0"/>
              <a:t>SBWL Digital Marketing </a:t>
            </a:r>
            <a:br>
              <a:rPr lang="en-US" sz="2000" spc="-42" noProof="0" dirty="0"/>
            </a:br>
            <a:r>
              <a:rPr lang="en-US" sz="2000" b="0" spc="-42" noProof="0" dirty="0"/>
              <a:t>The Electives: Marketing Analytics Simulation (Grzadziel)</a:t>
            </a:r>
          </a:p>
        </p:txBody>
      </p:sp>
      <p:sp>
        <p:nvSpPr>
          <p:cNvPr id="46" name="Fußzeilenplatzhalter 4">
            <a:extLst>
              <a:ext uri="{FF2B5EF4-FFF2-40B4-BE49-F238E27FC236}">
                <a16:creationId xmlns:a16="http://schemas.microsoft.com/office/drawing/2014/main" id="{C7B20E8C-13E3-F074-DF23-1E80B4906F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 vert="horz" lIns="91431" tIns="45715" rIns="91431" bIns="45715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noProof="0" dirty="0">
                <a:solidFill>
                  <a:srgbClr val="000000">
                    <a:tint val="75000"/>
                  </a:srgbClr>
                </a:solidFill>
              </a:rPr>
              <a:t>DIGITAL MARKETING</a:t>
            </a:r>
          </a:p>
        </p:txBody>
      </p:sp>
      <p:sp>
        <p:nvSpPr>
          <p:cNvPr id="45" name="Foliennummernplatzhalter 5">
            <a:extLst>
              <a:ext uri="{FF2B5EF4-FFF2-40B4-BE49-F238E27FC236}">
                <a16:creationId xmlns:a16="http://schemas.microsoft.com/office/drawing/2014/main" id="{2B62893A-2256-66FD-D70D-119C6762BD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vert="horz" lIns="0" tIns="45715" rIns="0" bIns="45715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5B2BC5C0-9ED4-4B0F-9024-E05AFC91B385}" type="slidenum">
              <a:rPr lang="en-US" noProof="0" smtClean="0">
                <a:solidFill>
                  <a:srgbClr val="000000">
                    <a:tint val="75000"/>
                  </a:srgb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noProof="0" dirty="0">
              <a:solidFill>
                <a:srgbClr val="000000">
                  <a:tint val="75000"/>
                </a:srgb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" name="Freihand 79">
                <a:extLst>
                  <a:ext uri="{FF2B5EF4-FFF2-40B4-BE49-F238E27FC236}">
                    <a16:creationId xmlns:a16="http://schemas.microsoft.com/office/drawing/2014/main" id="{ED8DCB5B-2816-9661-1A65-250BD23580AE}"/>
                  </a:ext>
                </a:extLst>
              </p14:cNvPr>
              <p14:cNvContentPartPr/>
              <p14:nvPr/>
            </p14:nvContentPartPr>
            <p14:xfrm>
              <a:off x="-754848" y="3954564"/>
              <a:ext cx="324" cy="324"/>
            </p14:xfrm>
          </p:contentPart>
        </mc:Choice>
        <mc:Fallback xmlns="">
          <p:pic>
            <p:nvPicPr>
              <p:cNvPr id="79" name="Freihand 79">
                <a:extLst>
                  <a:ext uri="{FF2B5EF4-FFF2-40B4-BE49-F238E27FC236}">
                    <a16:creationId xmlns:a16="http://schemas.microsoft.com/office/drawing/2014/main" id="{ED8DCB5B-2816-9661-1A65-250BD23580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62948" y="3946464"/>
                <a:ext cx="16200" cy="162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904654F0-5D95-1052-08A0-20EE1A30A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022667"/>
              </p:ext>
            </p:extLst>
          </p:nvPr>
        </p:nvGraphicFramePr>
        <p:xfrm>
          <a:off x="2313991" y="914400"/>
          <a:ext cx="7253833" cy="466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Ellipse 19">
            <a:extLst>
              <a:ext uri="{FF2B5EF4-FFF2-40B4-BE49-F238E27FC236}">
                <a16:creationId xmlns:a16="http://schemas.microsoft.com/office/drawing/2014/main" id="{1515610A-F863-9203-4A6D-58B522F464A5}"/>
              </a:ext>
            </a:extLst>
          </p:cNvPr>
          <p:cNvSpPr/>
          <p:nvPr/>
        </p:nvSpPr>
        <p:spPr>
          <a:xfrm>
            <a:off x="6087681" y="1818222"/>
            <a:ext cx="802433" cy="80243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16CF1FB-3C62-22A8-ED44-E2E48BB1CE85}"/>
              </a:ext>
            </a:extLst>
          </p:cNvPr>
          <p:cNvSpPr/>
          <p:nvPr/>
        </p:nvSpPr>
        <p:spPr>
          <a:xfrm>
            <a:off x="5809524" y="2838931"/>
            <a:ext cx="802433" cy="80243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7DD1B22-45FD-7E2A-5F8F-E14FEF307CAA}"/>
              </a:ext>
            </a:extLst>
          </p:cNvPr>
          <p:cNvSpPr/>
          <p:nvPr/>
        </p:nvSpPr>
        <p:spPr>
          <a:xfrm>
            <a:off x="5138474" y="3714343"/>
            <a:ext cx="802433" cy="80243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56D0391-0A73-3B6B-65F9-F832D5A356CB}"/>
              </a:ext>
            </a:extLst>
          </p:cNvPr>
          <p:cNvSpPr/>
          <p:nvPr/>
        </p:nvSpPr>
        <p:spPr>
          <a:xfrm>
            <a:off x="3616667" y="4261876"/>
            <a:ext cx="802433" cy="80243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60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23329-6187-0FD1-9704-8746A9C60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39E642-0939-FEDA-36BC-CA91ABE26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62EED6-3DF6-74A5-8CD4-3ECC930E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Enrichment Courses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D17493-317C-B20B-190A-CFEA10B66B6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34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1A174-19C2-D757-F125-2D4B75C8C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6B6F07-9C5F-F44F-9CCC-48862A74B1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US" noProof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5DCE70-23BB-8AA3-78E3-F376230C35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E3DC40E-DBBE-4E2D-9EEC-FBF0DA0E9179}" type="slidenum">
              <a:rPr lang="en-US" noProof="0" smtClean="0">
                <a:solidFill>
                  <a:srgbClr val="000000">
                    <a:tint val="75000"/>
                  </a:srgbClr>
                </a:solidFill>
              </a:rPr>
              <a:pPr/>
              <a:t>22</a:t>
            </a:fld>
            <a:endParaRPr lang="en-US" noProof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A8767AB-D5DF-D53C-2615-E20C0DA8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noProof="0" dirty="0">
                <a:latin typeface="Georgia"/>
              </a:rPr>
              <a:t>SBWL Digital Marketing</a:t>
            </a:r>
            <a:r>
              <a:rPr lang="en-US" noProof="0" dirty="0">
                <a:latin typeface="Georgia"/>
              </a:rPr>
              <a:t> </a:t>
            </a:r>
            <a:br>
              <a:rPr lang="en-US" noProof="0" dirty="0"/>
            </a:br>
            <a:r>
              <a:rPr lang="en-US" sz="2200" b="0" spc="-42" noProof="0" dirty="0" err="1">
                <a:latin typeface="Georgia"/>
              </a:rPr>
              <a:t>Marketing</a:t>
            </a:r>
            <a:r>
              <a:rPr lang="en-US" sz="2200" b="0" spc="-42" noProof="0" dirty="0">
                <a:latin typeface="Georgia"/>
              </a:rPr>
              <a:t> and Data Science (Reisenbichler)</a:t>
            </a:r>
            <a:endParaRPr lang="en-US" noProof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38C023-C071-D6F9-78E6-384B7F368222}"/>
              </a:ext>
            </a:extLst>
          </p:cNvPr>
          <p:cNvSpPr txBox="1"/>
          <p:nvPr/>
        </p:nvSpPr>
        <p:spPr>
          <a:xfrm>
            <a:off x="457200" y="1304931"/>
            <a:ext cx="6459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US" sz="18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Get in touch with Digital Marketing Practitioners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F93317C-BB62-B818-DDD6-FA3945423DB3}"/>
              </a:ext>
            </a:extLst>
          </p:cNvPr>
          <p:cNvSpPr txBox="1"/>
          <p:nvPr/>
        </p:nvSpPr>
        <p:spPr>
          <a:xfrm>
            <a:off x="471599" y="1656835"/>
            <a:ext cx="790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noProof="0" dirty="0">
                <a:latin typeface="Verdana" panose="020B0604030504040204" pitchFamily="34" charset="0"/>
                <a:ea typeface="Verdana" panose="020B0604030504040204" pitchFamily="34" charset="0"/>
              </a:rPr>
              <a:t>Exclusive talks and discussions with industry experts. </a:t>
            </a:r>
            <a:br>
              <a:rPr lang="en-US" sz="1400" noProof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noProof="0" dirty="0">
                <a:latin typeface="Verdana" panose="020B0604030504040204" pitchFamily="34" charset="0"/>
                <a:ea typeface="Verdana" panose="020B0604030504040204" pitchFamily="34" charset="0"/>
              </a:rPr>
              <a:t>Join after your Digital Marketing class!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6CE2630-A172-87BB-9DD2-340D398C4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50" y="2878609"/>
            <a:ext cx="2095500" cy="7143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1EBC47E-653F-A472-A57A-3F78C9520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70" t="25503" r="12270" b="25503"/>
          <a:stretch>
            <a:fillRect/>
          </a:stretch>
        </p:blipFill>
        <p:spPr>
          <a:xfrm>
            <a:off x="457200" y="4002658"/>
            <a:ext cx="2084402" cy="81668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F38D1CB-DC2C-FC1B-A008-6C44EB7A5724}"/>
              </a:ext>
            </a:extLst>
          </p:cNvPr>
          <p:cNvSpPr txBox="1"/>
          <p:nvPr/>
        </p:nvSpPr>
        <p:spPr>
          <a:xfrm>
            <a:off x="457200" y="3628632"/>
            <a:ext cx="2408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1" noProof="0" dirty="0">
                <a:solidFill>
                  <a:srgbClr val="323232"/>
                </a:solidFill>
                <a:effectLst/>
                <a:latin typeface="Montserrat" panose="00000500000000000000" pitchFamily="2" charset="0"/>
              </a:rPr>
              <a:t>How to Be Found Online</a:t>
            </a:r>
            <a:endParaRPr lang="en-US" sz="1200" i="1" noProof="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51DD5B-F448-9DA4-BDDC-F2C56626926A}"/>
              </a:ext>
            </a:extLst>
          </p:cNvPr>
          <p:cNvSpPr txBox="1"/>
          <p:nvPr/>
        </p:nvSpPr>
        <p:spPr>
          <a:xfrm>
            <a:off x="457200" y="4696970"/>
            <a:ext cx="2239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noProof="0" dirty="0">
                <a:solidFill>
                  <a:srgbClr val="323232"/>
                </a:solidFill>
                <a:latin typeface="Montserrat" panose="00000500000000000000" pitchFamily="2" charset="0"/>
              </a:rPr>
              <a:t>Artificial intelligence in marketing and creative practice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3274E13-E4EF-201B-9C0F-752E7EB62D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014" b="28014"/>
          <a:stretch>
            <a:fillRect/>
          </a:stretch>
        </p:blipFill>
        <p:spPr>
          <a:xfrm>
            <a:off x="3660783" y="2905610"/>
            <a:ext cx="1563234" cy="68737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FC519795-5BA9-B1BE-ED51-E45DD5C0F890}"/>
              </a:ext>
            </a:extLst>
          </p:cNvPr>
          <p:cNvSpPr txBox="1"/>
          <p:nvPr/>
        </p:nvSpPr>
        <p:spPr>
          <a:xfrm>
            <a:off x="3013197" y="3598593"/>
            <a:ext cx="2703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noProof="0" dirty="0">
                <a:solidFill>
                  <a:srgbClr val="323232"/>
                </a:solidFill>
                <a:latin typeface="Montserrat" panose="00000500000000000000" pitchFamily="2" charset="0"/>
              </a:rPr>
              <a:t>Gamification, Data &amp; Sentiment in the Smart Driver Era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1C75572-A386-6285-F547-4A50301E1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783" y="4143342"/>
            <a:ext cx="1563234" cy="58540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9FB3590-17E6-905F-92F5-28C55BAC9029}"/>
              </a:ext>
            </a:extLst>
          </p:cNvPr>
          <p:cNvSpPr txBox="1"/>
          <p:nvPr/>
        </p:nvSpPr>
        <p:spPr>
          <a:xfrm>
            <a:off x="3346124" y="4696970"/>
            <a:ext cx="223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323232"/>
                </a:solidFill>
                <a:latin typeface="Montserrat" panose="00000500000000000000" pitchFamily="2" charset="0"/>
              </a:rPr>
              <a:t>The success formula in digital marketing</a:t>
            </a:r>
            <a:endParaRPr lang="en-US" sz="1200" i="1" noProof="0" dirty="0">
              <a:solidFill>
                <a:srgbClr val="323232"/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1DE6BE5-0B8E-603D-6A9F-DB87140FE738}"/>
              </a:ext>
            </a:extLst>
          </p:cNvPr>
          <p:cNvSpPr txBox="1"/>
          <p:nvPr/>
        </p:nvSpPr>
        <p:spPr>
          <a:xfrm>
            <a:off x="6159374" y="3598593"/>
            <a:ext cx="2199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noProof="0" dirty="0">
                <a:solidFill>
                  <a:srgbClr val="323232"/>
                </a:solidFill>
                <a:latin typeface="Montserrat" panose="00000500000000000000" pitchFamily="2" charset="0"/>
              </a:rPr>
              <a:t>Measuring Digital Marketing Success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55E684C-C4AA-9B1D-5AF8-EDC4F1678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187" y="3072645"/>
            <a:ext cx="1704975" cy="36195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0E397D9-E698-AD4C-2F95-84CD91893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9198" y="3940883"/>
            <a:ext cx="1079252" cy="1079252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01ED403-2F74-9742-68B8-8C1DB0ABA756}"/>
              </a:ext>
            </a:extLst>
          </p:cNvPr>
          <p:cNvSpPr txBox="1"/>
          <p:nvPr/>
        </p:nvSpPr>
        <p:spPr>
          <a:xfrm>
            <a:off x="6311318" y="4619402"/>
            <a:ext cx="2199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noProof="0" dirty="0">
                <a:solidFill>
                  <a:srgbClr val="323232"/>
                </a:solidFill>
                <a:latin typeface="Montserrat" panose="00000500000000000000" pitchFamily="2" charset="0"/>
              </a:rPr>
              <a:t>Intro to customer analytics at </a:t>
            </a:r>
            <a:r>
              <a:rPr lang="en-US" sz="1200" i="1" noProof="0" dirty="0" err="1">
                <a:solidFill>
                  <a:srgbClr val="323232"/>
                </a:solidFill>
                <a:latin typeface="Montserrat" panose="00000500000000000000" pitchFamily="2" charset="0"/>
              </a:rPr>
              <a:t>jö</a:t>
            </a:r>
            <a:r>
              <a:rPr lang="en-US" sz="1200" i="1" noProof="0" dirty="0">
                <a:solidFill>
                  <a:srgbClr val="323232"/>
                </a:solidFill>
                <a:latin typeface="Montserrat" panose="00000500000000000000" pitchFamily="2" charset="0"/>
              </a:rPr>
              <a:t> Bonus Club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E2A9BE9-97EE-D8FE-5EDA-040632D203E5}"/>
              </a:ext>
            </a:extLst>
          </p:cNvPr>
          <p:cNvSpPr txBox="1"/>
          <p:nvPr/>
        </p:nvSpPr>
        <p:spPr>
          <a:xfrm>
            <a:off x="457199" y="2454294"/>
            <a:ext cx="4509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Previous Talks in Marketing and Data Science:</a:t>
            </a:r>
          </a:p>
        </p:txBody>
      </p:sp>
    </p:spTree>
    <p:extLst>
      <p:ext uri="{BB962C8B-B14F-4D97-AF65-F5344CB8AC3E}">
        <p14:creationId xmlns:p14="http://schemas.microsoft.com/office/powerpoint/2010/main" val="11477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51A1D4-052A-0146-3B4A-49E778C482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>
                <a:solidFill>
                  <a:srgbClr val="000000">
                    <a:tint val="75000"/>
                  </a:srgbClr>
                </a:solidFill>
              </a:rPr>
              <a:t>DIGITAL MARKETING</a:t>
            </a:r>
            <a:endParaRPr lang="en-US" noProof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466706-212A-C35F-7711-43E12367AA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E3DC40E-DBBE-4E2D-9EEC-FBF0DA0E9179}" type="slidenum">
              <a:rPr lang="en-US" noProof="0" smtClean="0">
                <a:solidFill>
                  <a:srgbClr val="000000">
                    <a:tint val="75000"/>
                  </a:srgbClr>
                </a:solidFill>
              </a:rPr>
              <a:pPr/>
              <a:t>23</a:t>
            </a:fld>
            <a:endParaRPr lang="en-US" noProof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9D9955-9096-6836-F0B2-9FEA7D826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8190"/>
            <a:ext cx="7450531" cy="903822"/>
          </a:xfrm>
        </p:spPr>
        <p:txBody>
          <a:bodyPr>
            <a:normAutofit fontScale="90000"/>
          </a:bodyPr>
          <a:lstStyle/>
          <a:p>
            <a:r>
              <a:rPr lang="en-US" sz="2700" noProof="0" dirty="0">
                <a:latin typeface="Georgia"/>
              </a:rPr>
              <a:t>SBWL Digital Marketing</a:t>
            </a:r>
            <a:r>
              <a:rPr lang="en-US" noProof="0" dirty="0">
                <a:latin typeface="Georgia"/>
              </a:rPr>
              <a:t> </a:t>
            </a:r>
            <a:br>
              <a:rPr lang="en-US" noProof="0" dirty="0"/>
            </a:br>
            <a:r>
              <a:rPr lang="en-US" sz="2200" b="0" spc="-42" noProof="0" dirty="0">
                <a:latin typeface="Georgia"/>
                <a:cs typeface="Arial"/>
              </a:rPr>
              <a:t>Standards </a:t>
            </a:r>
            <a:r>
              <a:rPr lang="en-US" sz="2200" b="0" spc="-42" noProof="0" dirty="0" err="1">
                <a:latin typeface="Georgia"/>
                <a:cs typeface="Arial"/>
              </a:rPr>
              <a:t>wissenschaftlichen</a:t>
            </a:r>
            <a:r>
              <a:rPr lang="en-US" sz="2200" b="0" spc="-42" noProof="0" dirty="0">
                <a:latin typeface="Georgia"/>
                <a:cs typeface="Arial"/>
              </a:rPr>
              <a:t> </a:t>
            </a:r>
            <a:r>
              <a:rPr lang="en-US" sz="2200" b="0" spc="-42" noProof="0" dirty="0" err="1">
                <a:latin typeface="Georgia"/>
                <a:cs typeface="Arial"/>
              </a:rPr>
              <a:t>Arbeitens</a:t>
            </a:r>
            <a:r>
              <a:rPr lang="en-US" sz="2200" b="0" spc="-42" noProof="0" dirty="0">
                <a:latin typeface="Georgia"/>
                <a:cs typeface="Arial"/>
              </a:rPr>
              <a:t> &amp; </a:t>
            </a:r>
            <a:r>
              <a:rPr lang="en-US" sz="2200" b="0" spc="-42" noProof="0" dirty="0" err="1">
                <a:latin typeface="Georgia"/>
                <a:cs typeface="Arial"/>
              </a:rPr>
              <a:t>Zitierens</a:t>
            </a:r>
            <a:r>
              <a:rPr lang="en-US" sz="2200" b="0" spc="-42" noProof="0" dirty="0">
                <a:latin typeface="Georgia"/>
                <a:cs typeface="Arial"/>
              </a:rPr>
              <a:t> (Rychly-Resetar)</a:t>
            </a:r>
            <a:endParaRPr lang="en-US" noProof="0" dirty="0"/>
          </a:p>
        </p:txBody>
      </p:sp>
      <p:graphicFrame>
        <p:nvGraphicFramePr>
          <p:cNvPr id="21" name="Inhaltsplatzhalter 20">
            <a:extLst>
              <a:ext uri="{FF2B5EF4-FFF2-40B4-BE49-F238E27FC236}">
                <a16:creationId xmlns:a16="http://schemas.microsoft.com/office/drawing/2014/main" id="{3C9F3528-7789-1C58-8BA2-65ED50BCBC7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05448912"/>
              </p:ext>
            </p:extLst>
          </p:nvPr>
        </p:nvGraphicFramePr>
        <p:xfrm>
          <a:off x="526695" y="1281309"/>
          <a:ext cx="7637463" cy="378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48" name="Grafik 2347" descr="young man is holding a pencil for writing">
            <a:extLst>
              <a:ext uri="{FF2B5EF4-FFF2-40B4-BE49-F238E27FC236}">
                <a16:creationId xmlns:a16="http://schemas.microsoft.com/office/drawing/2014/main" id="{8F302873-858D-AAC7-AA48-9677E143D0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208" b="7765"/>
          <a:stretch>
            <a:fillRect/>
          </a:stretch>
        </p:blipFill>
        <p:spPr>
          <a:xfrm>
            <a:off x="3234804" y="1244366"/>
            <a:ext cx="95040933" cy="967459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97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8B203-F69C-41D3-7187-41EA7C2E5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32BBA8-F3AD-97B5-472F-3E6FC6404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C9BCEAC-AFF7-A39E-691B-6634F729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Impact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0652CA-4497-42F4-9D0B-4E459D6865C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61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noProof="0" dirty="0">
                <a:latin typeface="Georgia"/>
              </a:rPr>
              <a:t>SBWL Digital Marketing</a:t>
            </a:r>
            <a:r>
              <a:rPr lang="en-US" b="0" spc="-42" noProof="0" dirty="0">
                <a:latin typeface="Georgia"/>
              </a:rPr>
              <a:t> </a:t>
            </a:r>
            <a:br>
              <a:rPr lang="en-US" b="0" spc="-42" noProof="0" dirty="0"/>
            </a:br>
            <a:r>
              <a:rPr lang="en-US" sz="2000" b="0" spc="-42" noProof="0" dirty="0">
                <a:latin typeface="Georgia"/>
              </a:rPr>
              <a:t>The Impact</a:t>
            </a:r>
            <a:endParaRPr lang="en-US" sz="2000" noProof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F19D43-42AB-4A01-9F37-6B3F09B37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1201" y="1754776"/>
            <a:ext cx="3649662" cy="34437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noProof="0" dirty="0">
                <a:effectLst/>
                <a:cs typeface="Times New Roman" panose="02020603050405020304" pitchFamily="18" charset="0"/>
              </a:rPr>
              <a:t>Many of our graduates are founders, C-level executives in tech-startups, partners in consulting firms, …:</a:t>
            </a:r>
            <a:endParaRPr lang="en-US" noProof="0" dirty="0">
              <a:cs typeface="Times New Roman" panose="02020603050405020304" pitchFamily="18" charset="0"/>
            </a:endParaRPr>
          </a:p>
          <a:p>
            <a:endParaRPr lang="en-US" noProof="0" dirty="0">
              <a:cs typeface="Times New Roman" panose="02020603050405020304" pitchFamily="18" charset="0"/>
            </a:endParaRPr>
          </a:p>
          <a:p>
            <a:r>
              <a:rPr lang="en-US" sz="1300" noProof="0" dirty="0">
                <a:cs typeface="Times New Roman" panose="02020603050405020304" pitchFamily="18" charset="0"/>
              </a:rPr>
              <a:t>Sila Ada (Head of Data Analytics                                           at </a:t>
            </a:r>
            <a:r>
              <a:rPr lang="en-US" sz="1300" noProof="0" dirty="0" err="1">
                <a:cs typeface="Times New Roman" panose="02020603050405020304" pitchFamily="18" charset="0"/>
              </a:rPr>
              <a:t>Payla</a:t>
            </a:r>
            <a:r>
              <a:rPr lang="en-US" sz="1300" noProof="0" dirty="0">
                <a:cs typeface="Times New Roman" panose="02020603050405020304" pitchFamily="18" charset="0"/>
              </a:rPr>
              <a:t> Financial Services)</a:t>
            </a:r>
          </a:p>
          <a:p>
            <a:endParaRPr lang="en-US" sz="1300" noProof="0" dirty="0">
              <a:cs typeface="Times New Roman" panose="02020603050405020304" pitchFamily="18" charset="0"/>
            </a:endParaRPr>
          </a:p>
          <a:p>
            <a:r>
              <a:rPr lang="en-US" sz="1300" noProof="0" dirty="0">
                <a:cs typeface="Times New Roman" panose="02020603050405020304" pitchFamily="18" charset="0"/>
              </a:rPr>
              <a:t>Thomas Haller (Senior Partner                                       at Simon-Kucher &amp; Partners)</a:t>
            </a:r>
          </a:p>
          <a:p>
            <a:endParaRPr lang="en-US" sz="1300" noProof="0" dirty="0">
              <a:cs typeface="Times New Roman" panose="02020603050405020304" pitchFamily="18" charset="0"/>
            </a:endParaRPr>
          </a:p>
          <a:p>
            <a:r>
              <a:rPr lang="en-US" sz="1300" noProof="0" dirty="0">
                <a:cs typeface="Times New Roman" panose="02020603050405020304" pitchFamily="18" charset="0"/>
              </a:rPr>
              <a:t>Nicolas March (CEO of </a:t>
            </a:r>
            <a:r>
              <a:rPr lang="en-US" sz="1300" noProof="0" dirty="0" err="1">
                <a:cs typeface="Times New Roman" panose="02020603050405020304" pitchFamily="18" charset="0"/>
              </a:rPr>
              <a:t>Vathos</a:t>
            </a:r>
            <a:r>
              <a:rPr lang="en-US" sz="1300" noProof="0" dirty="0">
                <a:cs typeface="Times New Roman" panose="02020603050405020304" pitchFamily="18" charset="0"/>
              </a:rPr>
              <a:t>                                         AI Vision for Industrial Robots)</a:t>
            </a:r>
          </a:p>
          <a:p>
            <a:endParaRPr lang="en-US" sz="1300" noProof="0" dirty="0">
              <a:cs typeface="Times New Roman" panose="02020603050405020304" pitchFamily="18" charset="0"/>
            </a:endParaRPr>
          </a:p>
          <a:p>
            <a:r>
              <a:rPr lang="en-US" sz="1300" noProof="0" dirty="0">
                <a:cs typeface="Times New Roman" panose="02020603050405020304" pitchFamily="18" charset="0"/>
              </a:rPr>
              <a:t>Michael Platzer (Co-Founder &amp;                                  CSO @ MOSTLY AI)</a:t>
            </a:r>
          </a:p>
          <a:p>
            <a:endParaRPr lang="en-US" sz="1300" noProof="0" dirty="0">
              <a:cs typeface="Times New Roman" panose="02020603050405020304" pitchFamily="18" charset="0"/>
            </a:endParaRPr>
          </a:p>
          <a:p>
            <a:r>
              <a:rPr lang="en-US" sz="1300" noProof="0" dirty="0">
                <a:cs typeface="Times New Roman" panose="02020603050405020304" pitchFamily="18" charset="0"/>
              </a:rPr>
              <a:t>Holger </a:t>
            </a:r>
            <a:r>
              <a:rPr lang="en-US" sz="1300" noProof="0" dirty="0" err="1">
                <a:cs typeface="Times New Roman" panose="02020603050405020304" pitchFamily="18" charset="0"/>
              </a:rPr>
              <a:t>Sicking</a:t>
            </a:r>
            <a:r>
              <a:rPr lang="en-US" sz="1300" noProof="0" dirty="0">
                <a:cs typeface="Times New Roman" panose="02020603050405020304" pitchFamily="18" charset="0"/>
              </a:rPr>
              <a:t> (Head of Research                                           &amp;  Data Analytics at Ö-</a:t>
            </a:r>
            <a:r>
              <a:rPr lang="en-US" sz="1300" noProof="0" dirty="0" err="1">
                <a:cs typeface="Times New Roman" panose="02020603050405020304" pitchFamily="18" charset="0"/>
              </a:rPr>
              <a:t>Werbung</a:t>
            </a:r>
            <a:r>
              <a:rPr lang="en-US" sz="1300" noProof="0" dirty="0">
                <a:cs typeface="Times New Roman" panose="02020603050405020304" pitchFamily="18" charset="0"/>
              </a:rPr>
              <a:t>)</a:t>
            </a:r>
            <a:endParaRPr lang="en-US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32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34" name="Titel 1"/>
          <p:cNvSpPr txBox="1">
            <a:spLocks/>
          </p:cNvSpPr>
          <p:nvPr/>
        </p:nvSpPr>
        <p:spPr bwMode="auto">
          <a:xfrm>
            <a:off x="4651201" y="1201316"/>
            <a:ext cx="3416881" cy="5534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z="2000" noProof="0" dirty="0">
                <a:latin typeface="Cambria" panose="02040503050406030204" pitchFamily="18" charset="0"/>
                <a:ea typeface="Cambria" panose="02040503050406030204" pitchFamily="18" charset="0"/>
              </a:rPr>
              <a:t>Spin-Offs &amp; Start-Ups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1111" y="1660702"/>
            <a:ext cx="4064922" cy="3842913"/>
            <a:chOff x="323528" y="1796037"/>
            <a:chExt cx="4064922" cy="38429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796037"/>
              <a:ext cx="3992914" cy="2285599"/>
            </a:xfrm>
            <a:prstGeom prst="rect">
              <a:avLst/>
            </a:prstGeom>
          </p:spPr>
        </p:pic>
        <p:pic>
          <p:nvPicPr>
            <p:cNvPr id="17" name="Picture 93" descr="Procter and Gambl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528" y="3957340"/>
              <a:ext cx="144016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85" descr="McKinse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99221" y="3981981"/>
              <a:ext cx="1360611" cy="149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679" y="3942022"/>
              <a:ext cx="686487" cy="248460"/>
            </a:xfrm>
            <a:prstGeom prst="rect">
              <a:avLst/>
            </a:prstGeom>
          </p:spPr>
        </p:pic>
        <p:pic>
          <p:nvPicPr>
            <p:cNvPr id="19" name="Grafik 12">
              <a:extLst>
                <a:ext uri="{FF2B5EF4-FFF2-40B4-BE49-F238E27FC236}">
                  <a16:creationId xmlns:a16="http://schemas.microsoft.com/office/drawing/2014/main" id="{A56F6FE3-4BC3-4EF2-AD4A-F744FEC5F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778" y="4279904"/>
              <a:ext cx="917817" cy="20211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8698" y="4596430"/>
              <a:ext cx="689193" cy="34459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0598" y="4236752"/>
              <a:ext cx="657423" cy="49243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6921" y="4749167"/>
              <a:ext cx="863253" cy="57445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41106" y="4220813"/>
              <a:ext cx="747344" cy="41851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38699" y="4236752"/>
              <a:ext cx="1074440" cy="19331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74939" y="4687506"/>
              <a:ext cx="639754" cy="27073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003" y="5219792"/>
              <a:ext cx="804681" cy="41915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21861" y="5376871"/>
              <a:ext cx="586413" cy="2223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69071" y="5291570"/>
              <a:ext cx="605868" cy="15907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553151" y="4623245"/>
              <a:ext cx="585722" cy="26226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4208" y="4643419"/>
              <a:ext cx="781736" cy="16728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328049" y="4939872"/>
              <a:ext cx="573365" cy="359363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15426" y="2381576"/>
            <a:ext cx="592460" cy="5924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56F6FE3-4BC3-4EF2-AD4A-F744FEC5F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015" y="4122780"/>
            <a:ext cx="1327282" cy="2922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66758" y="2864206"/>
            <a:ext cx="889796" cy="8897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775AAC3-866C-47C0-AB05-C1C3D9ABA0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6310" y="3578928"/>
            <a:ext cx="1170693" cy="3778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30070" y="4529217"/>
            <a:ext cx="1363172" cy="429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89372" y="4926576"/>
            <a:ext cx="510589" cy="2932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07836" y="4926576"/>
            <a:ext cx="644904" cy="3224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3E46536-DA88-9073-8EB5-0BD825503294}"/>
              </a:ext>
            </a:extLst>
          </p:cNvPr>
          <p:cNvSpPr txBox="1"/>
          <p:nvPr/>
        </p:nvSpPr>
        <p:spPr>
          <a:xfrm>
            <a:off x="445722" y="1277991"/>
            <a:ext cx="3870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Corporate Partners</a:t>
            </a:r>
          </a:p>
        </p:txBody>
      </p:sp>
    </p:spTree>
    <p:extLst>
      <p:ext uri="{BB962C8B-B14F-4D97-AF65-F5344CB8AC3E}">
        <p14:creationId xmlns:p14="http://schemas.microsoft.com/office/powerpoint/2010/main" val="5920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49A5B-7446-3EC0-D145-F69DA6B1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A1F8601-AF4D-DDD5-582C-500B95C18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798388-C152-7C01-3ECA-C8CAB485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Application Process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BA6CD8-87FC-3BA0-D17D-58B4A6BBDF7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08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27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The Action</a:t>
            </a:r>
            <a:endParaRPr lang="en-US" sz="2000" noProof="0" dirty="0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894421996"/>
              </p:ext>
            </p:extLst>
          </p:nvPr>
        </p:nvGraphicFramePr>
        <p:xfrm>
          <a:off x="516448" y="1777380"/>
          <a:ext cx="664784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el 1"/>
          <p:cNvSpPr txBox="1">
            <a:spLocks/>
          </p:cNvSpPr>
          <p:nvPr/>
        </p:nvSpPr>
        <p:spPr bwMode="auto">
          <a:xfrm>
            <a:off x="481180" y="1129308"/>
            <a:ext cx="3056841" cy="5534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z="2000" noProof="0" dirty="0">
                <a:latin typeface="Cambria" panose="02040503050406030204" pitchFamily="18" charset="0"/>
                <a:ea typeface="Cambria" panose="02040503050406030204" pitchFamily="18" charset="0"/>
              </a:rPr>
              <a:t>Admission Process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1673" y="2642601"/>
            <a:ext cx="1047190" cy="10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8258283B-B05A-37B5-8662-5A111675CE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7F6E6BA6-EBE9-E2C6-F004-038D298B89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28</a:t>
            </a:fld>
            <a:endParaRPr lang="en-US" noProof="0" dirty="0"/>
          </a:p>
        </p:txBody>
      </p:sp>
      <p:pic>
        <p:nvPicPr>
          <p:cNvPr id="11" name="Picture 2" descr="QR code">
            <a:extLst>
              <a:ext uri="{FF2B5EF4-FFF2-40B4-BE49-F238E27FC236}">
                <a16:creationId xmlns:a16="http://schemas.microsoft.com/office/drawing/2014/main" id="{E4EFD3FF-9D22-03A4-7A9F-393895B4CD0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00" y="2287588"/>
            <a:ext cx="17653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nhaltsplatzhalter 14">
            <a:hlinkClick r:id="rId3"/>
            <a:extLst>
              <a:ext uri="{FF2B5EF4-FFF2-40B4-BE49-F238E27FC236}">
                <a16:creationId xmlns:a16="http://schemas.microsoft.com/office/drawing/2014/main" id="{05E38BE5-6531-1552-A485-E16269792EC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 r="50773" b="11296"/>
          <a:stretch/>
        </p:blipFill>
        <p:spPr>
          <a:xfrm>
            <a:off x="676800" y="2065338"/>
            <a:ext cx="3960813" cy="2417762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CF4052A-B814-8323-B0DA-1703FFA5F353}"/>
              </a:ext>
            </a:extLst>
          </p:cNvPr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noProof="0" dirty="0">
                <a:latin typeface="Georgia"/>
              </a:rPr>
              <a:t>SBWL Digital Marketing</a:t>
            </a:r>
            <a:r>
              <a:rPr lang="en-US" b="0" spc="-42" noProof="0" dirty="0">
                <a:latin typeface="Georgia"/>
              </a:rPr>
              <a:t> </a:t>
            </a:r>
            <a:br>
              <a:rPr lang="en-US" b="0" spc="-42" noProof="0" dirty="0"/>
            </a:br>
            <a:r>
              <a:rPr lang="en-US" sz="2000" b="0" spc="-42" noProof="0" dirty="0">
                <a:latin typeface="Georgia"/>
              </a:rPr>
              <a:t>Watch our video</a:t>
            </a:r>
            <a:endParaRPr lang="en-US" sz="2000" noProof="0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677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C8A2DE-09DF-317A-C623-1335D7583E3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62406" y="1028548"/>
            <a:ext cx="6550394" cy="1397852"/>
          </a:xfrm>
        </p:spPr>
        <p:txBody>
          <a:bodyPr>
            <a:normAutofit/>
          </a:bodyPr>
          <a:lstStyle/>
          <a:p>
            <a:r>
              <a:rPr lang="en-US" sz="2800" b="1" noProof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 look forward to your application and wish you good luck!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1DAB02C-BFE8-BF28-CBEA-1E157E39B8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5411788"/>
            <a:ext cx="892175" cy="258762"/>
          </a:xfrm>
        </p:spPr>
        <p:txBody>
          <a:bodyPr/>
          <a:lstStyle/>
          <a:p>
            <a:r>
              <a:rPr lang="en-US" noProof="0" dirty="0" err="1"/>
              <a:t>Seite</a:t>
            </a:r>
            <a:r>
              <a:rPr lang="en-US" noProof="0" dirty="0"/>
              <a:t> </a:t>
            </a:r>
            <a:fld id="{00000000-1234-1234-1234-123412341234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66611DAF-A387-FF59-5D59-36BD0E04AF63}"/>
              </a:ext>
            </a:extLst>
          </p:cNvPr>
          <p:cNvSpPr txBox="1">
            <a:spLocks/>
          </p:cNvSpPr>
          <p:nvPr/>
        </p:nvSpPr>
        <p:spPr bwMode="white">
          <a:xfrm>
            <a:off x="287338" y="2421599"/>
            <a:ext cx="3852614" cy="1667325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vert="horz" wrap="square" lIns="324000" tIns="216000" rIns="324000" bIns="216000" rtlCol="0" anchor="t" anchorCtr="0">
            <a:spAutoFit/>
          </a:bodyPr>
          <a:lstStyle>
            <a:lvl1pPr marL="0" indent="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None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SBWL Digital Marketing 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2"/>
              </a:rPr>
              <a:t>short.wu.ac.at/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2"/>
              </a:rPr>
              <a:t>digitalmarketing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2"/>
              </a:rPr>
              <a:t>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3"/>
              </a:rPr>
              <a:t>digital.marketing@wu.ac.at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2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4"/>
              </a:rPr>
              <a:t>www.wu.ac.at/mca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5"/>
              </a:rPr>
              <a:t>www.wu.ac.at/imsm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2AFEBC6-95B1-6C2A-A270-02D24162B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504748"/>
            <a:ext cx="788059" cy="72173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E12F3C18-2640-B23A-1674-470CCD55A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02" y="3264169"/>
            <a:ext cx="662669" cy="66266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4BE6A617-0B9F-9468-906D-E082C59D2489}"/>
              </a:ext>
            </a:extLst>
          </p:cNvPr>
          <p:cNvSpPr/>
          <p:nvPr/>
        </p:nvSpPr>
        <p:spPr>
          <a:xfrm>
            <a:off x="367200" y="849600"/>
            <a:ext cx="964800" cy="249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53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90884D-88F4-471C-ACD6-F72CBCB6A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b="1" noProof="0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b="1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igital transformation of the marketin</a:t>
            </a:r>
            <a:r>
              <a:rPr lang="en-US" b="1" noProof="0" dirty="0">
                <a:ea typeface="Calibri" panose="020F0502020204030204" pitchFamily="34" charset="0"/>
                <a:cs typeface="Times New Roman" panose="02020603050405020304" pitchFamily="18" charset="0"/>
              </a:rPr>
              <a:t>g landscape</a:t>
            </a:r>
            <a:r>
              <a:rPr lang="en-US" b="1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lnSpc>
                <a:spcPct val="125000"/>
              </a:lnSpc>
              <a:spcBef>
                <a:spcPts val="600"/>
              </a:spcBef>
              <a:buClrTx/>
              <a:buNone/>
            </a:pPr>
            <a:r>
              <a:rPr lang="en-US" sz="1400" u="sng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Information technology</a:t>
            </a:r>
            <a:r>
              <a:rPr lang="en-US" sz="1400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400" u="sng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interactive online media</a:t>
            </a:r>
            <a:r>
              <a:rPr lang="en-US" sz="1400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change the way consumers collect information, make decisions, communicate with each other and with firms, …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br>
              <a:rPr lang="en-US" noProof="0" dirty="0"/>
            </a:br>
            <a:r>
              <a:rPr lang="en-US" sz="2000" b="0" spc="-42" noProof="0" dirty="0"/>
              <a:t>The Content</a:t>
            </a:r>
            <a:endParaRPr lang="en-US" sz="2000" noProof="0" dirty="0"/>
          </a:p>
        </p:txBody>
      </p:sp>
      <p:sp>
        <p:nvSpPr>
          <p:cNvPr id="23" name="Rechteck 22"/>
          <p:cNvSpPr/>
          <p:nvPr/>
        </p:nvSpPr>
        <p:spPr>
          <a:xfrm>
            <a:off x="5980535" y="3163116"/>
            <a:ext cx="12250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noProof="0" dirty="0">
                <a:solidFill>
                  <a:schemeClr val="bg1"/>
                </a:solidFill>
              </a:rPr>
              <a:t>Luca Bruno / AP</a:t>
            </a:r>
          </a:p>
        </p:txBody>
      </p:sp>
      <p:sp>
        <p:nvSpPr>
          <p:cNvPr id="11" name="Inhaltsplatzhalter 8"/>
          <p:cNvSpPr txBox="1">
            <a:spLocks/>
          </p:cNvSpPr>
          <p:nvPr/>
        </p:nvSpPr>
        <p:spPr>
          <a:xfrm>
            <a:off x="609153" y="1344613"/>
            <a:ext cx="3962847" cy="3859212"/>
          </a:xfrm>
          <a:prstGeom prst="rect">
            <a:avLst/>
          </a:prstGeom>
        </p:spPr>
        <p:txBody>
          <a:bodyPr>
            <a:no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3248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457AA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A991C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rtl="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1400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2" y="2699244"/>
            <a:ext cx="3078609" cy="2822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89" y="2966115"/>
            <a:ext cx="4149741" cy="2288842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395536" y="2525642"/>
            <a:ext cx="3240360" cy="403866"/>
          </a:xfrm>
          <a:prstGeom prst="rect">
            <a:avLst/>
          </a:prstGeom>
        </p:spPr>
        <p:txBody>
          <a:bodyPr vert="horz" lIns="0" tIns="45715" rIns="0" bIns="45715" rtlCol="0">
            <a:normAutofit fontScale="92500"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„Classical“ marketing funnel:</a:t>
            </a:r>
          </a:p>
        </p:txBody>
      </p:sp>
      <p:sp>
        <p:nvSpPr>
          <p:cNvPr id="12" name="Chevron 11"/>
          <p:cNvSpPr/>
          <p:nvPr/>
        </p:nvSpPr>
        <p:spPr>
          <a:xfrm>
            <a:off x="524804" y="1717740"/>
            <a:ext cx="251194" cy="3828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5230879" y="2525642"/>
            <a:ext cx="3240360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Digital customer journey:</a:t>
            </a:r>
          </a:p>
        </p:txBody>
      </p:sp>
      <p:sp>
        <p:nvSpPr>
          <p:cNvPr id="14" name="Pentagon 13"/>
          <p:cNvSpPr/>
          <p:nvPr/>
        </p:nvSpPr>
        <p:spPr>
          <a:xfrm>
            <a:off x="3923928" y="3297414"/>
            <a:ext cx="648072" cy="1626245"/>
          </a:xfrm>
          <a:prstGeom prst="homePlate">
            <a:avLst>
              <a:gd name="adj" fmla="val 60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30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16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br>
              <a:rPr lang="en-US" noProof="0" dirty="0"/>
            </a:br>
            <a:r>
              <a:rPr lang="en-US" sz="1800" b="0" noProof="0" dirty="0"/>
              <a:t>Let me explain: Technology changed/s the face of marketing</a:t>
            </a:r>
            <a:endParaRPr lang="en-US" b="0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94582"/>
            <a:ext cx="2526119" cy="1766974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462408" y="1152522"/>
            <a:ext cx="2531256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Online ad displays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>
            <a:fillRect/>
          </a:stretch>
        </p:blipFill>
        <p:spPr>
          <a:xfrm>
            <a:off x="6485392" y="2003821"/>
            <a:ext cx="2335080" cy="1382093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6361224" y="1152522"/>
            <a:ext cx="2531256" cy="403866"/>
          </a:xfrm>
          <a:prstGeom prst="rect">
            <a:avLst/>
          </a:prstGeom>
        </p:spPr>
        <p:txBody>
          <a:bodyPr vert="horz" lIns="0" tIns="45715" rIns="0" bIns="45715" rtlCol="0">
            <a:normAutofit fontScale="85000" lnSpcReduction="10000"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AI/ SEO/ SEA marketing</a:t>
            </a:r>
          </a:p>
        </p:txBody>
      </p:sp>
      <p:pic>
        <p:nvPicPr>
          <p:cNvPr id="8" name="Grafik 10"/>
          <p:cNvPicPr>
            <a:picLocks noChangeAspect="1"/>
          </p:cNvPicPr>
          <p:nvPr/>
        </p:nvPicPr>
        <p:blipFill>
          <a:blip r:embed="rId5"/>
          <a:srcRect r="19085"/>
          <a:stretch>
            <a:fillRect/>
          </a:stretch>
        </p:blipFill>
        <p:spPr>
          <a:xfrm>
            <a:off x="3588643" y="1621558"/>
            <a:ext cx="2178794" cy="1681807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3412412" y="1152522"/>
            <a:ext cx="2531256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Real-time ad bidding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467544" y="3461746"/>
            <a:ext cx="2531256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Influencer marketing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869" y="3793604"/>
            <a:ext cx="2256343" cy="1583075"/>
          </a:xfrm>
          <a:prstGeom prst="rect">
            <a:avLst/>
          </a:prstGeom>
        </p:spPr>
      </p:pic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3412412" y="3461746"/>
            <a:ext cx="2531256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Subscription services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390" y="4269478"/>
            <a:ext cx="1559074" cy="1048587"/>
          </a:xfrm>
          <a:prstGeom prst="rect">
            <a:avLst/>
          </a:prstGeom>
        </p:spPr>
      </p:pic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6300192" y="3461746"/>
            <a:ext cx="2531256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Omni-channel</a:t>
            </a:r>
          </a:p>
        </p:txBody>
      </p:sp>
      <p:pic>
        <p:nvPicPr>
          <p:cNvPr id="28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1286" y="3927947"/>
            <a:ext cx="934979" cy="29770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208" y="4269478"/>
            <a:ext cx="1139009" cy="10485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4208" y="3865612"/>
            <a:ext cx="1142628" cy="407213"/>
          </a:xfrm>
          <a:prstGeom prst="rect">
            <a:avLst/>
          </a:prstGeom>
        </p:spPr>
      </p:pic>
      <p:pic>
        <p:nvPicPr>
          <p:cNvPr id="1028" name="Picture 4" descr="Khaby Lame attends the &quot;TikTok - Un Racconto Italiano&quot; event at Spazio Manin on December 14, 2021 in Milan, Italy.">
            <a:extLst>
              <a:ext uri="{FF2B5EF4-FFF2-40B4-BE49-F238E27FC236}">
                <a16:creationId xmlns:a16="http://schemas.microsoft.com/office/drawing/2014/main" id="{F4B2EBF0-80F3-F009-22C0-8239A9CE6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 b="6832"/>
          <a:stretch>
            <a:fillRect/>
          </a:stretch>
        </p:blipFill>
        <p:spPr bwMode="auto">
          <a:xfrm>
            <a:off x="656706" y="3902849"/>
            <a:ext cx="2142660" cy="14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9030058-7CC9-B376-CFD5-2FD2CFE39D2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1145"/>
          <a:stretch>
            <a:fillRect/>
          </a:stretch>
        </p:blipFill>
        <p:spPr>
          <a:xfrm>
            <a:off x="6482308" y="1572287"/>
            <a:ext cx="1449862" cy="40386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F74B580-B4BC-542D-4A99-0D8204D4860C}"/>
              </a:ext>
            </a:extLst>
          </p:cNvPr>
          <p:cNvSpPr/>
          <p:nvPr/>
        </p:nvSpPr>
        <p:spPr>
          <a:xfrm>
            <a:off x="6482308" y="1523325"/>
            <a:ext cx="1505992" cy="426125"/>
          </a:xfrm>
          <a:prstGeom prst="rect">
            <a:avLst/>
          </a:prstGeom>
          <a:noFill/>
          <a:ln w="9525">
            <a:solidFill>
              <a:srgbClr val="E705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DA29D7F-E226-7FB3-F6E7-141229E7DCD3}"/>
              </a:ext>
            </a:extLst>
          </p:cNvPr>
          <p:cNvSpPr txBox="1"/>
          <p:nvPr/>
        </p:nvSpPr>
        <p:spPr>
          <a:xfrm>
            <a:off x="8039454" y="1610759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solidFill>
                  <a:srgbClr val="EE01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Search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B2AE2F0-7CE2-9C21-E23E-69B721788562}"/>
              </a:ext>
            </a:extLst>
          </p:cNvPr>
          <p:cNvSpPr txBox="1"/>
          <p:nvPr/>
        </p:nvSpPr>
        <p:spPr>
          <a:xfrm>
            <a:off x="8039454" y="2330313"/>
            <a:ext cx="768159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noProof="0" dirty="0">
                <a:solidFill>
                  <a:srgbClr val="EE01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Ads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8827959-7815-32AC-D498-8F23F91FA9E8}"/>
              </a:ext>
            </a:extLst>
          </p:cNvPr>
          <p:cNvSpPr txBox="1"/>
          <p:nvPr/>
        </p:nvSpPr>
        <p:spPr>
          <a:xfrm>
            <a:off x="7983289" y="2939717"/>
            <a:ext cx="11274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noProof="0" dirty="0">
                <a:solidFill>
                  <a:srgbClr val="EE01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SEO</a:t>
            </a:r>
          </a:p>
          <a:p>
            <a:pPr algn="ctr"/>
            <a:r>
              <a:rPr lang="en-US" sz="800" noProof="0" dirty="0">
                <a:solidFill>
                  <a:srgbClr val="EE01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(Organic Results)</a:t>
            </a:r>
          </a:p>
        </p:txBody>
      </p:sp>
    </p:spTree>
    <p:extLst>
      <p:ext uri="{BB962C8B-B14F-4D97-AF65-F5344CB8AC3E}">
        <p14:creationId xmlns:p14="http://schemas.microsoft.com/office/powerpoint/2010/main" val="10027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br>
              <a:rPr lang="en-US" noProof="0" dirty="0"/>
            </a:br>
            <a:r>
              <a:rPr lang="en-US" sz="1800" b="0" noProof="0" dirty="0"/>
              <a:t>… but there are also doubts about its effectiveness</a:t>
            </a:r>
            <a:endParaRPr lang="en-US" b="0" noProof="0" dirty="0"/>
          </a:p>
        </p:txBody>
      </p:sp>
      <p:sp>
        <p:nvSpPr>
          <p:cNvPr id="14" name="Inhaltsplatzhalter 8"/>
          <p:cNvSpPr txBox="1">
            <a:spLocks/>
          </p:cNvSpPr>
          <p:nvPr/>
        </p:nvSpPr>
        <p:spPr>
          <a:xfrm>
            <a:off x="395536" y="694245"/>
            <a:ext cx="8424936" cy="720080"/>
          </a:xfrm>
          <a:prstGeom prst="rect">
            <a:avLst/>
          </a:prstGeom>
        </p:spPr>
        <p:txBody>
          <a:bodyPr>
            <a:no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3248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457AA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A991C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rtl="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endParaRPr lang="en-US" sz="1667" b="1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179" y="3261727"/>
            <a:ext cx="3312368" cy="1837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273324"/>
            <a:ext cx="2105640" cy="1579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089294"/>
            <a:ext cx="2105641" cy="2181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3073524"/>
            <a:ext cx="519464" cy="3252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3A1EB9-A9EF-4D49-8BDB-68DEDFC476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76" y="1827153"/>
            <a:ext cx="1714428" cy="795353"/>
          </a:xfrm>
          <a:prstGeom prst="rect">
            <a:avLst/>
          </a:prstGeom>
        </p:spPr>
      </p:pic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3059832" y="1267322"/>
            <a:ext cx="5630406" cy="403866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1800" b="1" noProof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Ethics, Privacy, AI Accountability Concerns:</a:t>
            </a:r>
          </a:p>
        </p:txBody>
      </p:sp>
      <p:grpSp>
        <p:nvGrpSpPr>
          <p:cNvPr id="23" name="Group 22"/>
          <p:cNvGrpSpPr/>
          <p:nvPr/>
        </p:nvGrpSpPr>
        <p:grpSpPr>
          <a:xfrm rot="21194225">
            <a:off x="3071261" y="1896771"/>
            <a:ext cx="2984541" cy="735627"/>
            <a:chOff x="3843575" y="2168980"/>
            <a:chExt cx="2984541" cy="73562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3575" y="2168980"/>
              <a:ext cx="2984541" cy="49496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1920" y="2637870"/>
              <a:ext cx="843080" cy="26673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53949">
            <a:off x="4201988" y="2632686"/>
            <a:ext cx="2750867" cy="392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2240" y="3198442"/>
            <a:ext cx="2016799" cy="8643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681" y="4204158"/>
            <a:ext cx="1579056" cy="895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4874304"/>
            <a:ext cx="7649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solidFill>
                  <a:schemeClr val="bg1"/>
                </a:solidFill>
              </a:rPr>
              <a:t>John Oliver</a:t>
            </a:r>
          </a:p>
        </p:txBody>
      </p:sp>
    </p:spTree>
    <p:extLst>
      <p:ext uri="{BB962C8B-B14F-4D97-AF65-F5344CB8AC3E}">
        <p14:creationId xmlns:p14="http://schemas.microsoft.com/office/powerpoint/2010/main" val="370077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The Offer</a:t>
            </a:r>
            <a:endParaRPr lang="en-US" sz="2000" noProof="0" dirty="0"/>
          </a:p>
        </p:txBody>
      </p:sp>
      <p:sp>
        <p:nvSpPr>
          <p:cNvPr id="8" name="Rechteck 7"/>
          <p:cNvSpPr/>
          <p:nvPr/>
        </p:nvSpPr>
        <p:spPr>
          <a:xfrm>
            <a:off x="611560" y="2599862"/>
            <a:ext cx="7848872" cy="254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6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We offer research-driven course content to develop/strengthen your:</a:t>
            </a:r>
            <a:endParaRPr lang="en-US" sz="1600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15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Management Skills:</a:t>
            </a:r>
            <a:r>
              <a:rPr lang="en-US" sz="1500" noProof="0" dirty="0">
                <a:latin typeface="Verdana" panose="020B0604030504040204" pitchFamily="34" charset="0"/>
                <a:ea typeface="Verdana" panose="020B0604030504040204" pitchFamily="34" charset="0"/>
              </a:rPr>
              <a:t> Solving marketing-related problems in a digitized economy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15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Analytical Skills: </a:t>
            </a:r>
            <a:r>
              <a:rPr lang="en-US" sz="1500" noProof="0" dirty="0">
                <a:latin typeface="Verdana" panose="020B0604030504040204" pitchFamily="34" charset="0"/>
                <a:ea typeface="Verdana" panose="020B0604030504040204" pitchFamily="34" charset="0"/>
              </a:rPr>
              <a:t>You acquire methodological know-how to support marketing-decision making (“quantitative intuition”)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15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Transfer Skills: </a:t>
            </a:r>
            <a:r>
              <a:rPr lang="en-US" sz="1500" noProof="0" dirty="0">
                <a:latin typeface="Verdana" panose="020B0604030504040204" pitchFamily="34" charset="0"/>
                <a:ea typeface="Verdana" panose="020B0604030504040204" pitchFamily="34" charset="0"/>
              </a:rPr>
              <a:t>Apply and implement this knowledge in </a:t>
            </a:r>
            <a:br>
              <a:rPr lang="en-US" sz="1500" noProof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500" noProof="0" dirty="0">
                <a:latin typeface="Verdana" panose="020B0604030504040204" pitchFamily="34" charset="0"/>
                <a:ea typeface="Verdana" panose="020B0604030504040204" pitchFamily="34" charset="0"/>
              </a:rPr>
              <a:t>real-world decision scenarios (digital marketing lab)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1600" y="1417340"/>
            <a:ext cx="6912768" cy="960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Our specialization addresses challenges in digital marketing and equips students with the skills needed to succeed in these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business environments</a:t>
            </a:r>
            <a:r>
              <a:rPr lang="en-US" spc="-42" noProof="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noProof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42" y="4297660"/>
            <a:ext cx="932075" cy="853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54" y="4297660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5">
            <a:extLst>
              <a:ext uri="{FF2B5EF4-FFF2-40B4-BE49-F238E27FC236}">
                <a16:creationId xmlns:a16="http://schemas.microsoft.com/office/drawing/2014/main" id="{3E9159C6-F47A-821C-B047-E7634F74FC3E}"/>
              </a:ext>
            </a:extLst>
          </p:cNvPr>
          <p:cNvSpPr/>
          <p:nvPr/>
        </p:nvSpPr>
        <p:spPr bwMode="gray">
          <a:xfrm rot="16200000">
            <a:off x="351579" y="2351493"/>
            <a:ext cx="638418" cy="29765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Thesis (optional</a:t>
            </a:r>
            <a:r>
              <a:rPr lang="en-US" sz="675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825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The Structure</a:t>
            </a:r>
            <a:endParaRPr lang="en-US" sz="2000" noProof="0" dirty="0"/>
          </a:p>
        </p:txBody>
      </p:sp>
      <p:sp>
        <p:nvSpPr>
          <p:cNvPr id="53" name="Abgerundetes Rechteck 42"/>
          <p:cNvSpPr/>
          <p:nvPr/>
        </p:nvSpPr>
        <p:spPr bwMode="gray">
          <a:xfrm>
            <a:off x="980378" y="2189087"/>
            <a:ext cx="5207571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Abgerundetes Rechteck 43"/>
          <p:cNvSpPr/>
          <p:nvPr/>
        </p:nvSpPr>
        <p:spPr bwMode="gray">
          <a:xfrm>
            <a:off x="1065934" y="2284994"/>
            <a:ext cx="5240731" cy="498764"/>
          </a:xfrm>
          <a:prstGeom prst="roundRect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Bachelor Thesis at MCA or IMSM</a:t>
            </a:r>
            <a:endParaRPr lang="en-US" sz="900" noProof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Abgerundetes Rechteck 38"/>
          <p:cNvSpPr/>
          <p:nvPr/>
        </p:nvSpPr>
        <p:spPr bwMode="gray">
          <a:xfrm>
            <a:off x="982636" y="3481111"/>
            <a:ext cx="2512551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Abgerundetes Rechteck 39"/>
          <p:cNvSpPr/>
          <p:nvPr/>
        </p:nvSpPr>
        <p:spPr bwMode="gray">
          <a:xfrm>
            <a:off x="1068192" y="3566685"/>
            <a:ext cx="2512551" cy="4987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E1 (2. term):</a:t>
            </a:r>
            <a:b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Elective 1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7" name="Gruppieren 11"/>
          <p:cNvGrpSpPr/>
          <p:nvPr/>
        </p:nvGrpSpPr>
        <p:grpSpPr>
          <a:xfrm>
            <a:off x="452502" y="4744194"/>
            <a:ext cx="442162" cy="119257"/>
            <a:chOff x="168916" y="5554888"/>
            <a:chExt cx="802155" cy="215197"/>
          </a:xfrm>
          <a:solidFill>
            <a:schemeClr val="bg1">
              <a:lumMod val="95000"/>
            </a:schemeClr>
          </a:solidFill>
        </p:grpSpPr>
        <p:sp>
          <p:nvSpPr>
            <p:cNvPr id="94" name="Rechteck 36"/>
            <p:cNvSpPr/>
            <p:nvPr/>
          </p:nvSpPr>
          <p:spPr bwMode="gray">
            <a:xfrm>
              <a:off x="192667" y="5554888"/>
              <a:ext cx="756000" cy="8240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900" noProof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  <p:sp>
          <p:nvSpPr>
            <p:cNvPr id="95" name="Rechteck 37"/>
            <p:cNvSpPr/>
            <p:nvPr/>
          </p:nvSpPr>
          <p:spPr bwMode="gray">
            <a:xfrm>
              <a:off x="168916" y="5637297"/>
              <a:ext cx="802155" cy="132788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900" noProof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</p:grpSp>
      <p:grpSp>
        <p:nvGrpSpPr>
          <p:cNvPr id="58" name="Gruppieren 12"/>
          <p:cNvGrpSpPr/>
          <p:nvPr/>
        </p:nvGrpSpPr>
        <p:grpSpPr>
          <a:xfrm rot="10800000">
            <a:off x="452502" y="2062525"/>
            <a:ext cx="442162" cy="119257"/>
            <a:chOff x="173012" y="1879966"/>
            <a:chExt cx="802155" cy="215197"/>
          </a:xfrm>
          <a:solidFill>
            <a:schemeClr val="bg1">
              <a:lumMod val="95000"/>
            </a:schemeClr>
          </a:solidFill>
        </p:grpSpPr>
        <p:sp>
          <p:nvSpPr>
            <p:cNvPr id="92" name="Rechteck 34"/>
            <p:cNvSpPr/>
            <p:nvPr/>
          </p:nvSpPr>
          <p:spPr bwMode="gray">
            <a:xfrm>
              <a:off x="196763" y="1879966"/>
              <a:ext cx="756000" cy="8240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900" noProof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  <p:sp>
          <p:nvSpPr>
            <p:cNvPr id="93" name="Rechteck 35"/>
            <p:cNvSpPr/>
            <p:nvPr/>
          </p:nvSpPr>
          <p:spPr bwMode="gray">
            <a:xfrm>
              <a:off x="173012" y="1962375"/>
              <a:ext cx="802155" cy="132788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900" noProof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</p:grpSp>
      <p:grpSp>
        <p:nvGrpSpPr>
          <p:cNvPr id="59" name="Gruppieren 16"/>
          <p:cNvGrpSpPr/>
          <p:nvPr/>
        </p:nvGrpSpPr>
        <p:grpSpPr>
          <a:xfrm>
            <a:off x="6362086" y="4744338"/>
            <a:ext cx="442162" cy="119257"/>
            <a:chOff x="7274112" y="5555148"/>
            <a:chExt cx="802155" cy="215197"/>
          </a:xfrm>
          <a:solidFill>
            <a:schemeClr val="bg1">
              <a:lumMod val="95000"/>
            </a:schemeClr>
          </a:solidFill>
        </p:grpSpPr>
        <p:sp>
          <p:nvSpPr>
            <p:cNvPr id="90" name="Rechteck 32"/>
            <p:cNvSpPr/>
            <p:nvPr/>
          </p:nvSpPr>
          <p:spPr bwMode="gray">
            <a:xfrm>
              <a:off x="7297863" y="5555148"/>
              <a:ext cx="756000" cy="8240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900" noProof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  <p:sp>
          <p:nvSpPr>
            <p:cNvPr id="91" name="Rechteck 33"/>
            <p:cNvSpPr/>
            <p:nvPr/>
          </p:nvSpPr>
          <p:spPr bwMode="gray">
            <a:xfrm>
              <a:off x="7274112" y="5637557"/>
              <a:ext cx="802155" cy="132788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900" noProof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</p:grpSp>
      <p:grpSp>
        <p:nvGrpSpPr>
          <p:cNvPr id="60" name="Gruppieren 17"/>
          <p:cNvGrpSpPr/>
          <p:nvPr/>
        </p:nvGrpSpPr>
        <p:grpSpPr>
          <a:xfrm rot="10800000">
            <a:off x="6362086" y="2062669"/>
            <a:ext cx="442162" cy="119257"/>
            <a:chOff x="7278208" y="1880226"/>
            <a:chExt cx="802155" cy="215197"/>
          </a:xfrm>
          <a:solidFill>
            <a:schemeClr val="bg1">
              <a:lumMod val="95000"/>
            </a:schemeClr>
          </a:solidFill>
        </p:grpSpPr>
        <p:sp>
          <p:nvSpPr>
            <p:cNvPr id="88" name="Rechteck 30"/>
            <p:cNvSpPr/>
            <p:nvPr/>
          </p:nvSpPr>
          <p:spPr bwMode="gray">
            <a:xfrm>
              <a:off x="7301959" y="1880226"/>
              <a:ext cx="756000" cy="8240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900" noProof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  <p:sp>
          <p:nvSpPr>
            <p:cNvPr id="89" name="Rechteck 31"/>
            <p:cNvSpPr/>
            <p:nvPr/>
          </p:nvSpPr>
          <p:spPr bwMode="gray">
            <a:xfrm>
              <a:off x="7278208" y="1962635"/>
              <a:ext cx="802155" cy="132788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en-US" sz="900" noProof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</a:p>
          </p:txBody>
        </p:sp>
      </p:grpSp>
      <p:sp>
        <p:nvSpPr>
          <p:cNvPr id="61" name="Rechteck 22"/>
          <p:cNvSpPr/>
          <p:nvPr/>
        </p:nvSpPr>
        <p:spPr bwMode="gray">
          <a:xfrm>
            <a:off x="496975" y="1884254"/>
            <a:ext cx="6278591" cy="1318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900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  <p:sp>
        <p:nvSpPr>
          <p:cNvPr id="62" name="Gleichschenkliges Dreieck 23"/>
          <p:cNvSpPr/>
          <p:nvPr/>
        </p:nvSpPr>
        <p:spPr bwMode="gray">
          <a:xfrm>
            <a:off x="496975" y="1309285"/>
            <a:ext cx="6219010" cy="574759"/>
          </a:xfrm>
          <a:prstGeom prst="triangle">
            <a:avLst>
              <a:gd name="adj" fmla="val 51281"/>
            </a:avLst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900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  <p:cxnSp>
        <p:nvCxnSpPr>
          <p:cNvPr id="63" name="Gerade Verbindung 24"/>
          <p:cNvCxnSpPr/>
          <p:nvPr/>
        </p:nvCxnSpPr>
        <p:spPr bwMode="auto">
          <a:xfrm flipV="1">
            <a:off x="496975" y="2013059"/>
            <a:ext cx="6278591" cy="5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4" name="Gerade Verbindung 25"/>
          <p:cNvCxnSpPr>
            <a:stCxn id="62" idx="2"/>
            <a:endCxn id="62" idx="0"/>
          </p:cNvCxnSpPr>
          <p:nvPr/>
        </p:nvCxnSpPr>
        <p:spPr bwMode="auto">
          <a:xfrm flipV="1">
            <a:off x="496975" y="1309285"/>
            <a:ext cx="3189170" cy="5747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5" name="Gerade Verbindung 26"/>
          <p:cNvCxnSpPr/>
          <p:nvPr/>
        </p:nvCxnSpPr>
        <p:spPr bwMode="auto">
          <a:xfrm flipH="1" flipV="1">
            <a:off x="3686146" y="1309285"/>
            <a:ext cx="3089420" cy="5734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6" name="Gerade Verbindung 27"/>
          <p:cNvCxnSpPr/>
          <p:nvPr/>
        </p:nvCxnSpPr>
        <p:spPr bwMode="auto">
          <a:xfrm flipV="1">
            <a:off x="6766334" y="1887893"/>
            <a:ext cx="0" cy="1313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7" name="Gerade Verbindung 28"/>
          <p:cNvCxnSpPr/>
          <p:nvPr/>
        </p:nvCxnSpPr>
        <p:spPr bwMode="auto">
          <a:xfrm flipV="1">
            <a:off x="483285" y="1886191"/>
            <a:ext cx="3272" cy="1305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sp>
        <p:nvSpPr>
          <p:cNvPr id="68" name="Textfeld 86"/>
          <p:cNvSpPr txBox="1"/>
          <p:nvPr/>
        </p:nvSpPr>
        <p:spPr>
          <a:xfrm>
            <a:off x="1458966" y="1555559"/>
            <a:ext cx="445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900" b="1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Managers in</a:t>
            </a:r>
            <a:br>
              <a:rPr lang="en-US" sz="900" b="1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b="1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Marketing</a:t>
            </a:r>
            <a:endParaRPr lang="en-US" sz="900" b="1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Rechteck 20"/>
          <p:cNvSpPr/>
          <p:nvPr/>
        </p:nvSpPr>
        <p:spPr bwMode="gray">
          <a:xfrm>
            <a:off x="452502" y="4914527"/>
            <a:ext cx="3196887" cy="3192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&amp; Customer                                 Analytics (MCA)</a:t>
            </a:r>
          </a:p>
        </p:txBody>
      </p:sp>
      <p:sp>
        <p:nvSpPr>
          <p:cNvPr id="70" name="Rechteck 21"/>
          <p:cNvSpPr/>
          <p:nvPr/>
        </p:nvSpPr>
        <p:spPr bwMode="gray">
          <a:xfrm>
            <a:off x="3716065" y="4913134"/>
            <a:ext cx="3088183" cy="3192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Interactive Marketing &amp;</a:t>
            </a:r>
            <a:br>
              <a:rPr lang="en-US" sz="900" b="1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b="1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 Media (IMSM)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Abgerundetes Rechteck 48"/>
          <p:cNvSpPr/>
          <p:nvPr/>
        </p:nvSpPr>
        <p:spPr bwMode="gray">
          <a:xfrm>
            <a:off x="3680956" y="3481111"/>
            <a:ext cx="2512710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675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675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Abgerundetes Rechteck 49"/>
          <p:cNvSpPr/>
          <p:nvPr/>
        </p:nvSpPr>
        <p:spPr bwMode="gray">
          <a:xfrm>
            <a:off x="3799244" y="3566686"/>
            <a:ext cx="2512710" cy="498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E2 (2. term):</a:t>
            </a:r>
            <a:b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Elective 2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Rechteck 58"/>
          <p:cNvSpPr/>
          <p:nvPr/>
        </p:nvSpPr>
        <p:spPr bwMode="gray">
          <a:xfrm>
            <a:off x="3760679" y="4246256"/>
            <a:ext cx="1667020" cy="4987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C2 (1. term):</a:t>
            </a:r>
            <a:b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Analytics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Rechteck 63"/>
          <p:cNvSpPr/>
          <p:nvPr/>
        </p:nvSpPr>
        <p:spPr bwMode="gray">
          <a:xfrm rot="16200000">
            <a:off x="351580" y="4268778"/>
            <a:ext cx="638418" cy="2976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</a:t>
            </a:r>
          </a:p>
        </p:txBody>
      </p:sp>
      <p:sp>
        <p:nvSpPr>
          <p:cNvPr id="76" name="Rechteck 64"/>
          <p:cNvSpPr/>
          <p:nvPr/>
        </p:nvSpPr>
        <p:spPr bwMode="gray">
          <a:xfrm rot="16200000">
            <a:off x="351771" y="3628011"/>
            <a:ext cx="638035" cy="297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Electives</a:t>
            </a:r>
          </a:p>
        </p:txBody>
      </p:sp>
      <p:sp>
        <p:nvSpPr>
          <p:cNvPr id="77" name="Rechteck 65"/>
          <p:cNvSpPr/>
          <p:nvPr/>
        </p:nvSpPr>
        <p:spPr bwMode="gray">
          <a:xfrm rot="16200000">
            <a:off x="6263602" y="2351493"/>
            <a:ext cx="638418" cy="29765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Thesis (optional</a:t>
            </a:r>
            <a:r>
              <a:rPr lang="en-US" sz="675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825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Rechteck 66"/>
          <p:cNvSpPr/>
          <p:nvPr/>
        </p:nvSpPr>
        <p:spPr bwMode="gray">
          <a:xfrm rot="16200000">
            <a:off x="6263602" y="4267415"/>
            <a:ext cx="638418" cy="2976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</a:t>
            </a:r>
          </a:p>
        </p:txBody>
      </p:sp>
      <p:sp>
        <p:nvSpPr>
          <p:cNvPr id="79" name="Rechteck 67"/>
          <p:cNvSpPr/>
          <p:nvPr/>
        </p:nvSpPr>
        <p:spPr bwMode="gray">
          <a:xfrm rot="16200000">
            <a:off x="6263794" y="3628011"/>
            <a:ext cx="638035" cy="297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Electives</a:t>
            </a:r>
          </a:p>
        </p:txBody>
      </p:sp>
      <p:sp>
        <p:nvSpPr>
          <p:cNvPr id="80" name="Abgerundetes Rechteck 45"/>
          <p:cNvSpPr/>
          <p:nvPr/>
        </p:nvSpPr>
        <p:spPr bwMode="gray">
          <a:xfrm>
            <a:off x="979177" y="4121542"/>
            <a:ext cx="2512551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" name="Abgerundetes Rechteck 50"/>
          <p:cNvSpPr/>
          <p:nvPr/>
        </p:nvSpPr>
        <p:spPr bwMode="gray">
          <a:xfrm>
            <a:off x="1064733" y="4207116"/>
            <a:ext cx="2512551" cy="49876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C1 (1. term):</a:t>
            </a:r>
            <a:b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Marketing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Abgerundetes Rechteck 51"/>
          <p:cNvSpPr/>
          <p:nvPr/>
        </p:nvSpPr>
        <p:spPr bwMode="gray">
          <a:xfrm>
            <a:off x="3677496" y="4121542"/>
            <a:ext cx="2512710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675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675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Abgerundetes Rechteck 52"/>
          <p:cNvSpPr/>
          <p:nvPr/>
        </p:nvSpPr>
        <p:spPr bwMode="gray">
          <a:xfrm>
            <a:off x="3795785" y="4207117"/>
            <a:ext cx="2512710" cy="49876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C2 (1. term):</a:t>
            </a:r>
            <a:b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Analytics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Abgerundetes Rechteck 53"/>
          <p:cNvSpPr/>
          <p:nvPr/>
        </p:nvSpPr>
        <p:spPr bwMode="gray">
          <a:xfrm>
            <a:off x="982636" y="2822448"/>
            <a:ext cx="5207571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9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Abgerundetes Rechteck 54"/>
          <p:cNvSpPr/>
          <p:nvPr/>
        </p:nvSpPr>
        <p:spPr bwMode="gray">
          <a:xfrm>
            <a:off x="1068192" y="2918356"/>
            <a:ext cx="5240731" cy="49876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noProof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C3: Digital Marketing Lab (2. term)</a:t>
            </a:r>
            <a:endParaRPr lang="en-US" sz="900" noProof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Rechteck 55"/>
          <p:cNvSpPr/>
          <p:nvPr/>
        </p:nvSpPr>
        <p:spPr bwMode="gray">
          <a:xfrm rot="16200000">
            <a:off x="351580" y="2984854"/>
            <a:ext cx="638418" cy="2976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</a:t>
            </a:r>
          </a:p>
        </p:txBody>
      </p:sp>
      <p:sp>
        <p:nvSpPr>
          <p:cNvPr id="87" name="Rechteck 56"/>
          <p:cNvSpPr/>
          <p:nvPr/>
        </p:nvSpPr>
        <p:spPr bwMode="gray">
          <a:xfrm rot="16200000">
            <a:off x="6263602" y="2984854"/>
            <a:ext cx="638418" cy="2976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</a:t>
            </a:r>
            <a:endParaRPr lang="en-US" sz="825" b="1" noProof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7045035" y="2425452"/>
            <a:ext cx="1996153" cy="216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b="1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We offer ...</a:t>
            </a: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000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US" sz="1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esearch-driven </a:t>
            </a:r>
            <a:br>
              <a:rPr lang="en-US" sz="1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course content</a:t>
            </a: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000" spc="-1" noProof="0" dirty="0"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Training in </a:t>
            </a:r>
            <a:r>
              <a:rPr lang="en-US" sz="1000" b="0" strike="noStrike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first-rate tools for business analytics </a:t>
            </a: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000" spc="-1" noProof="0" dirty="0"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Support to translate skills into business practice </a:t>
            </a: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000" spc="-1" noProof="0" dirty="0"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Collaborations with industry partners</a:t>
            </a:r>
            <a:endParaRPr lang="en-US" sz="1000" b="0" strike="noStrike" spc="-1" noProof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endParaRPr lang="en-US" sz="1000" b="0" strike="noStrike" spc="-1" noProof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37" y="1211779"/>
            <a:ext cx="732628" cy="6709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23" y="1211779"/>
            <a:ext cx="616057" cy="6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6230-3B26-9B34-632A-D0200CA6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2C4506-FA7E-B07F-8D2F-750080522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688B29B-5412-5734-5E5F-B0BE62B6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Required Courses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0E6A11-D8A8-F260-79D9-6AA5F237463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166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F370-103A-26AE-CEA3-11ADB4C4E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DA7DEE8-48BB-E3F6-3345-F8F68D9A38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noProof="0" dirty="0">
                <a:cs typeface="Arial" pitchFamily="34" charset="0"/>
              </a:rPr>
              <a:t>DIGITAL MARKETING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8F11A6-C920-2004-A7C4-0EE4105D1D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2BC5C0-9ED4-4B0F-9024-E05AFC91B385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3BB171-FD68-0826-8222-207406AF5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SBWL Digital Marketing</a:t>
            </a:r>
            <a:r>
              <a:rPr lang="en-US" b="0" spc="-42" noProof="0" dirty="0"/>
              <a:t> </a:t>
            </a:r>
            <a:br>
              <a:rPr lang="en-US" b="0" spc="-42" noProof="0" dirty="0"/>
            </a:br>
            <a:r>
              <a:rPr lang="en-US" sz="2000" b="0" spc="-42" noProof="0" dirty="0"/>
              <a:t>Digital Marketing (Abou Nabout &amp; Reisenbichler)</a:t>
            </a:r>
            <a:endParaRPr lang="en-US" sz="2000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7709362-4109-BFA9-700C-7A4B4CFAB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1" b="93170" l="9991" r="89991">
                        <a14:foregroundMark x1="26322" y1="29087" x2="23010" y2="35936"/>
                        <a14:foregroundMark x1="22803" y1="38006" x2="35880" y2="36143"/>
                        <a14:foregroundMark x1="25908" y1="45268" x2="57912" y2="48090"/>
                        <a14:foregroundMark x1="57912" y1="48090" x2="49163" y2="35635"/>
                        <a14:foregroundMark x1="49163" y1="35635" x2="34958" y2="43067"/>
                        <a14:foregroundMark x1="34958" y1="43067" x2="45626" y2="57385"/>
                        <a14:foregroundMark x1="45626" y1="57385" x2="52267" y2="50047"/>
                        <a14:foregroundMark x1="30894" y1="40696" x2="46510" y2="35503"/>
                        <a14:foregroundMark x1="46510" y1="35503" x2="32060" y2="31609"/>
                        <a14:foregroundMark x1="32060" y1="31609" x2="42314" y2="41317"/>
                        <a14:foregroundMark x1="34638" y1="59793" x2="40226" y2="55842"/>
                        <a14:foregroundMark x1="43763" y1="64779" x2="43763" y2="66228"/>
                        <a14:foregroundMark x1="43970" y1="56896" x2="56914" y2="52023"/>
                        <a14:foregroundMark x1="56914" y1="52023" x2="57046" y2="48166"/>
                        <a14:foregroundMark x1="46453" y1="21185" x2="48335" y2="25550"/>
                        <a14:foregroundMark x1="31515" y1="75974" x2="37535" y2="79511"/>
                        <a14:foregroundMark x1="27996" y1="74939" x2="35673" y2="88354"/>
                        <a14:foregroundMark x1="35673" y1="88354" x2="48485" y2="78100"/>
                        <a14:foregroundMark x1="48485" y1="78100" x2="34055" y2="75691"/>
                        <a14:foregroundMark x1="34055" y1="75691" x2="43349" y2="78269"/>
                        <a14:foregroundMark x1="47921" y1="49840" x2="48335" y2="52944"/>
                        <a14:foregroundMark x1="33584" y1="80339" x2="37949" y2="87187"/>
                        <a14:foregroundMark x1="38363" y1="81167" x2="39398" y2="87187"/>
                        <a14:foregroundMark x1="33170" y1="86773" x2="42314" y2="88636"/>
                        <a14:foregroundMark x1="35880" y1="88636" x2="44177" y2="86980"/>
                        <a14:foregroundMark x1="34638" y1="89050" x2="42314" y2="90085"/>
                        <a14:foregroundMark x1="40019" y1="63744" x2="41279" y2="61863"/>
                        <a14:foregroundMark x1="39812" y1="68504" x2="42314" y2="60621"/>
                        <a14:foregroundMark x1="60771" y1="68297" x2="81411" y2="67262"/>
                        <a14:foregroundMark x1="81411" y1="67262" x2="86924" y2="67883"/>
                        <a14:foregroundMark x1="63481" y1="60414" x2="78213" y2="60621"/>
                        <a14:foregroundMark x1="64722" y1="62070" x2="80282" y2="62070"/>
                        <a14:foregroundMark x1="82145" y1="60000" x2="82785" y2="63951"/>
                        <a14:foregroundMark x1="34512" y1="89878" x2="43512" y2="89878"/>
                        <a14:foregroundMark x1="30686" y1="89878" x2="32469" y2="89878"/>
                        <a14:foregroundMark x1="57874" y1="65400" x2="58288" y2="71421"/>
                        <a14:foregroundMark x1="44230" y1="90024" x2="35073" y2="90001"/>
                        <a14:foregroundMark x1="36754" y1="90440" x2="34510" y2="90097"/>
                        <a14:foregroundMark x1="58495" y1="69539" x2="60564" y2="69539"/>
                        <a14:backgroundMark x1="24045" y1="89257" x2="41016" y2="91910"/>
                        <a14:backgroundMark x1="41016" y1="91910" x2="51232" y2="90085"/>
                        <a14:backgroundMark x1="50405" y1="90706" x2="48749" y2="90706"/>
                        <a14:backgroundMark x1="47281" y1="90085" x2="30724" y2="92587"/>
                        <a14:backgroundMark x1="30724" y1="92587" x2="53095" y2="90085"/>
                        <a14:backgroundMark x1="49991" y1="89878" x2="42728" y2="93622"/>
                        <a14:backgroundMark x1="19059" y1="89257" x2="55597" y2="93208"/>
                        <a14:backgroundMark x1="25908" y1="91119" x2="49163" y2="93208"/>
                        <a14:backgroundMark x1="45212" y1="90499" x2="55390" y2="90292"/>
                        <a14:backgroundMark x1="48749" y1="93415" x2="53095" y2="89050"/>
                        <a14:backgroundMark x1="45833" y1="89878" x2="47074" y2="93208"/>
                        <a14:backgroundMark x1="27996" y1="90292" x2="36500" y2="93001"/>
                        <a14:backgroundMark x1="23631" y1="90706" x2="35259" y2="92587"/>
                        <a14:backgroundMark x1="24252" y1="90085" x2="35259" y2="91966"/>
                        <a14:backgroundMark x1="30273" y1="90292" x2="35259" y2="92173"/>
                        <a14:backgroundMark x1="43556" y1="90292" x2="49370" y2="92794"/>
                        <a14:backgroundMark x1="51853" y1="90085" x2="47488" y2="93415"/>
                        <a14:backgroundMark x1="45212" y1="90085" x2="52474" y2="90706"/>
                        <a14:backgroundMark x1="46453" y1="90292" x2="53302" y2="90499"/>
                        <a14:backgroundMark x1="45005" y1="89671" x2="55183" y2="90292"/>
                        <a14:backgroundMark x1="27582" y1="90292" x2="38363" y2="92794"/>
                        <a14:backgroundMark x1="26322" y1="90499" x2="39191" y2="92380"/>
                        <a14:backgroundMark x1="30273" y1="90085" x2="33377" y2="90085"/>
                        <a14:backgroundMark x1="31101" y1="89878" x2="32963" y2="90292"/>
                        <a14:backgroundMark x1="30273" y1="90085" x2="33584" y2="90499"/>
                        <a14:backgroundMark x1="30894" y1="89671" x2="32963" y2="89878"/>
                        <a14:backgroundMark x1="28824" y1="89257" x2="32342" y2="91345"/>
                        <a14:backgroundMark x1="30480" y1="88843" x2="33584" y2="91345"/>
                        <a14:backgroundMark x1="29652" y1="89050" x2="34638" y2="91345"/>
                        <a14:backgroundMark x1="36500" y1="90913" x2="41486" y2="91759"/>
                        <a14:backgroundMark x1="45005" y1="89671" x2="43349" y2="91119"/>
                        <a14:backgroundMark x1="44591" y1="89878" x2="44384" y2="91119"/>
                        <a14:backgroundMark x1="43970" y1="89671" x2="47074" y2="90292"/>
                        <a14:backgroundMark x1="30273" y1="90292" x2="33791" y2="90292"/>
                        <a14:backgroundMark x1="30687" y1="89878" x2="34224" y2="90499"/>
                        <a14:backgroundMark x1="36707" y1="90499" x2="40847" y2="91759"/>
                        <a14:backgroundMark x1="43349" y1="90085" x2="46040" y2="90913"/>
                        <a14:backgroundMark x1="32135" y1="89464" x2="34845" y2="90292"/>
                        <a14:backgroundMark x1="42935" y1="89671" x2="43970" y2="90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317" y="1779387"/>
            <a:ext cx="3217444" cy="321744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D0209A6-D2F7-A175-B025-33586728AF21}"/>
              </a:ext>
            </a:extLst>
          </p:cNvPr>
          <p:cNvSpPr txBox="1"/>
          <p:nvPr/>
        </p:nvSpPr>
        <p:spPr>
          <a:xfrm>
            <a:off x="3392421" y="1779387"/>
            <a:ext cx="5151283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US" sz="1600" noProof="0" dirty="0">
                <a:latin typeface="Verdana" panose="020B0604030504040204" pitchFamily="34" charset="0"/>
                <a:ea typeface="Verdana" panose="020B0604030504040204" pitchFamily="34" charset="0"/>
              </a:rPr>
              <a:t>Learn to…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Verdana" panose="020B0604030504040204" pitchFamily="34" charset="0"/>
                <a:ea typeface="Verdana" panose="020B0604030504040204" pitchFamily="34" charset="0"/>
              </a:rPr>
              <a:t>Manage customer-centricity in digital environments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Verdana" panose="020B0604030504040204" pitchFamily="34" charset="0"/>
                <a:ea typeface="Verdana" panose="020B0604030504040204" pitchFamily="34" charset="0"/>
              </a:rPr>
              <a:t>Understand metrics that matter to manage the digital purchase funnel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noProof="0" dirty="0">
                <a:latin typeface="Verdana" panose="020B0604030504040204" pitchFamily="34" charset="0"/>
                <a:ea typeface="Verdana" panose="020B0604030504040204" pitchFamily="34" charset="0"/>
              </a:rPr>
              <a:t>Analyze, build, and improve digital campaigns using state-of-the-art tools</a:t>
            </a:r>
          </a:p>
          <a:p>
            <a:pPr marL="742950" lvl="1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Apply your skills in the Digital Marketing Challenge!</a:t>
            </a:r>
          </a:p>
          <a:p>
            <a:pPr marL="742950" lvl="1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Get up-to-date insights from our Practitioner’s Seminar Series, right after class!</a:t>
            </a:r>
            <a:endParaRPr lang="en-US" sz="1600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B7B5C54-16D1-DD67-A51A-CACAD439A63C}"/>
              </a:ext>
            </a:extLst>
          </p:cNvPr>
          <p:cNvSpPr txBox="1"/>
          <p:nvPr/>
        </p:nvSpPr>
        <p:spPr>
          <a:xfrm>
            <a:off x="457199" y="1304931"/>
            <a:ext cx="6961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US" sz="18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Tech and digital media are reshaping marketing</a:t>
            </a:r>
          </a:p>
        </p:txBody>
      </p:sp>
    </p:spTree>
    <p:extLst>
      <p:ext uri="{BB962C8B-B14F-4D97-AF65-F5344CB8AC3E}">
        <p14:creationId xmlns:p14="http://schemas.microsoft.com/office/powerpoint/2010/main" val="24860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WU 16:10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U_Präsentationsvorlage_16zu10.pptx" id="{63389C75-3FB5-453B-A53E-1F3735434957}" vid="{33E490EB-9BFB-4CB0-864B-7C34406B26C2}"/>
    </a:ext>
  </a:extLst>
</a:theme>
</file>

<file path=ppt/theme/theme2.xml><?xml version="1.0" encoding="utf-8"?>
<a:theme xmlns:a="http://schemas.openxmlformats.org/drawingml/2006/main" name="WU 16:10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Sample Presentation 16x10 V1.potx" id="{79924EFA-6D07-4195-B1E2-174FB006B148}" vid="{F8F55BFD-7489-47FF-AEF0-D435D514EF4B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8039FF4AB7E8445A1EC37C030098694" ma:contentTypeVersion="9" ma:contentTypeDescription="Ein neues Dokument erstellen." ma:contentTypeScope="" ma:versionID="99c5ce9042cac1196a4fea38fb801450">
  <xsd:schema xmlns:xsd="http://www.w3.org/2001/XMLSchema" xmlns:xs="http://www.w3.org/2001/XMLSchema" xmlns:p="http://schemas.microsoft.com/office/2006/metadata/properties" xmlns:ns2="c9f55f32-94e3-43bf-bd5d-d1a6726ef0de" targetNamespace="http://schemas.microsoft.com/office/2006/metadata/properties" ma:root="true" ma:fieldsID="3ab69e666e750572faa049ef0597155a" ns2:_="">
    <xsd:import namespace="c9f55f32-94e3-43bf-bd5d-d1a6726ef0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55f32-94e3-43bf-bd5d-d1a6726ef0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a14e36f-e084-4b04-bba6-548b1473dc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55f32-94e3-43bf-bd5d-d1a6726ef0d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86C279C-D018-4561-AD4B-EEC6EC8E94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F4FFF8-D42E-4759-BC49-7D6FD83299B7}"/>
</file>

<file path=customXml/itemProps3.xml><?xml version="1.0" encoding="utf-8"?>
<ds:datastoreItem xmlns:ds="http://schemas.openxmlformats.org/officeDocument/2006/customXml" ds:itemID="{ABE26CAC-D024-4B96-968C-1050B924C93B}">
  <ds:schemaRefs>
    <ds:schemaRef ds:uri="http://schemas.microsoft.com/office/infopath/2007/PartnerControls"/>
    <ds:schemaRef ds:uri="http://purl.org/dc/elements/1.1/"/>
    <ds:schemaRef ds:uri="85289f3e-0141-4b7a-9d25-b7b0bed84006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schemas.openxmlformats.org/package/2006/metadata/core-properties"/>
    <ds:schemaRef ds:uri="38f5a50c-6fcf-479d-b777-bf5ed740f77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1593</Words>
  <Application>Microsoft Office PowerPoint</Application>
  <PresentationFormat>Bildschirmpräsentation (16:10)</PresentationFormat>
  <Paragraphs>310</Paragraphs>
  <Slides>29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43" baseType="lpstr">
      <vt:lpstr>Arial</vt:lpstr>
      <vt:lpstr>Avenir</vt:lpstr>
      <vt:lpstr>Calibri</vt:lpstr>
      <vt:lpstr>Cambria</vt:lpstr>
      <vt:lpstr>Clarendon LT Std</vt:lpstr>
      <vt:lpstr>Georgia</vt:lpstr>
      <vt:lpstr>Montserrat</vt:lpstr>
      <vt:lpstr>Noto Sans Symbols</vt:lpstr>
      <vt:lpstr>Symbol</vt:lpstr>
      <vt:lpstr>Times New Roman</vt:lpstr>
      <vt:lpstr>Verdana</vt:lpstr>
      <vt:lpstr>Wingdings</vt:lpstr>
      <vt:lpstr>1_WU 16:10</vt:lpstr>
      <vt:lpstr>WU 16:10</vt:lpstr>
      <vt:lpstr>SBWL Digital Marketing</vt:lpstr>
      <vt:lpstr>SBWL Digital Marketing The Makeup</vt:lpstr>
      <vt:lpstr>SBWL Digital Marketing The Content</vt:lpstr>
      <vt:lpstr>SBWL Digital Marketing Let me explain: Technology changed/s the face of marketing</vt:lpstr>
      <vt:lpstr>SBWL Digital Marketing … but there are also doubts about its effectiveness</vt:lpstr>
      <vt:lpstr>SBWL Digital Marketing  The Offer</vt:lpstr>
      <vt:lpstr>SBWL Digital Marketing  The Structure</vt:lpstr>
      <vt:lpstr>Required Courses</vt:lpstr>
      <vt:lpstr>SBWL Digital Marketing  Digital Marketing (Abou Nabout &amp; Reisenbichler)</vt:lpstr>
      <vt:lpstr>SBWL Digital Marketing  Marketing Analytics (Dündar)</vt:lpstr>
      <vt:lpstr>SBWL Digital Marketing  The Lab (Acun &amp; Stromberg)</vt:lpstr>
      <vt:lpstr>The Electives</vt:lpstr>
      <vt:lpstr>PowerPoint-Präsentation</vt:lpstr>
      <vt:lpstr>SBWL Digital Marketing  The Electives: Managing Customer Relationships (Stromberg)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Enrichment Courses</vt:lpstr>
      <vt:lpstr>SBWL Digital Marketing  Marketing and Data Science (Reisenbichler)</vt:lpstr>
      <vt:lpstr>SBWL Digital Marketing  Standards wissenschaftlichen Arbeitens &amp; Zitierens (Rychly-Resetar)</vt:lpstr>
      <vt:lpstr>The Impact</vt:lpstr>
      <vt:lpstr>PowerPoint-Präsentation</vt:lpstr>
      <vt:lpstr>Application Process</vt:lpstr>
      <vt:lpstr>SBWL Digital Marketing  The Action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SBWL Digital Marketing</dc:title>
  <dc:creator>Ulrike Phieler</dc:creator>
  <cp:lastModifiedBy>Jeremic, Olivera</cp:lastModifiedBy>
  <cp:revision>160</cp:revision>
  <dcterms:created xsi:type="dcterms:W3CDTF">2015-10-05T17:11:51Z</dcterms:created>
  <dcterms:modified xsi:type="dcterms:W3CDTF">2025-12-17T13:37:36Z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0x010100C8039FF4AB7E8445A1EC37C030098694</vt:lpwstr>
  </property>
</Properties>
</file>