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684" r:id="rId2"/>
  </p:sldMasterIdLst>
  <p:notesMasterIdLst>
    <p:notesMasterId r:id="rId24"/>
  </p:notesMasterIdLst>
  <p:handoutMasterIdLst>
    <p:handoutMasterId r:id="rId25"/>
  </p:handoutMasterIdLst>
  <p:sldIdLst>
    <p:sldId id="742" r:id="rId3"/>
    <p:sldId id="777" r:id="rId4"/>
    <p:sldId id="778" r:id="rId5"/>
    <p:sldId id="781" r:id="rId6"/>
    <p:sldId id="793" r:id="rId7"/>
    <p:sldId id="794" r:id="rId8"/>
    <p:sldId id="780" r:id="rId9"/>
    <p:sldId id="783" r:id="rId10"/>
    <p:sldId id="801" r:id="rId11"/>
    <p:sldId id="795" r:id="rId12"/>
    <p:sldId id="797" r:id="rId13"/>
    <p:sldId id="798" r:id="rId14"/>
    <p:sldId id="786" r:id="rId15"/>
    <p:sldId id="787" r:id="rId16"/>
    <p:sldId id="788" r:id="rId17"/>
    <p:sldId id="802" r:id="rId18"/>
    <p:sldId id="789" r:id="rId19"/>
    <p:sldId id="800" r:id="rId20"/>
    <p:sldId id="790" r:id="rId21"/>
    <p:sldId id="791" r:id="rId22"/>
    <p:sldId id="792" r:id="rId23"/>
  </p:sldIdLst>
  <p:sldSz cx="9144000" cy="5143500" type="screen16x9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orient="horz" pos="2892" userDrawn="1">
          <p15:clr>
            <a:srgbClr val="A4A3A4"/>
          </p15:clr>
        </p15:guide>
        <p15:guide id="3" pos="4488" userDrawn="1">
          <p15:clr>
            <a:srgbClr val="A4A3A4"/>
          </p15:clr>
        </p15:guide>
        <p15:guide id="4" pos="960" userDrawn="1">
          <p15:clr>
            <a:srgbClr val="A4A3A4"/>
          </p15:clr>
        </p15:guide>
        <p15:guide id="5" pos="576" userDrawn="1">
          <p15:clr>
            <a:srgbClr val="A4A3A4"/>
          </p15:clr>
        </p15:guide>
        <p15:guide id="6" pos="3312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pos="2472" userDrawn="1">
          <p15:clr>
            <a:srgbClr val="A4A3A4"/>
          </p15:clr>
        </p15:guide>
        <p15:guide id="9" orient="horz" pos="1404" userDrawn="1">
          <p15:clr>
            <a:srgbClr val="A4A3A4"/>
          </p15:clr>
        </p15:guide>
        <p15:guide id="11" orient="horz" pos="1884" userDrawn="1">
          <p15:clr>
            <a:srgbClr val="A4A3A4"/>
          </p15:clr>
        </p15:guide>
        <p15:guide id="12" orient="horz" pos="1764" userDrawn="1">
          <p15:clr>
            <a:srgbClr val="A4A3A4"/>
          </p15:clr>
        </p15:guide>
        <p15:guide id="13" orient="horz" pos="18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sarta Veseli" initials="BV" lastIdx="1" clrIdx="0">
    <p:extLst>
      <p:ext uri="{19B8F6BF-5375-455C-9EA6-DF929625EA0E}">
        <p15:presenceInfo xmlns:p15="http://schemas.microsoft.com/office/powerpoint/2012/main" userId="a588cfcef914686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67A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13" autoAdjust="0"/>
    <p:restoredTop sz="84521" autoAdjust="0"/>
  </p:normalViewPr>
  <p:slideViewPr>
    <p:cSldViewPr snapToGrid="0" snapToObjects="1" showGuides="1">
      <p:cViewPr varScale="1">
        <p:scale>
          <a:sx n="73" d="100"/>
          <a:sy n="73" d="100"/>
        </p:scale>
        <p:origin x="1224" y="40"/>
      </p:cViewPr>
      <p:guideLst>
        <p:guide orient="horz" pos="1620"/>
        <p:guide orient="horz" pos="2892"/>
        <p:guide pos="4488"/>
        <p:guide pos="960"/>
        <p:guide pos="576"/>
        <p:guide pos="3312"/>
        <p:guide pos="2880"/>
        <p:guide pos="2472"/>
        <p:guide orient="horz" pos="1404"/>
        <p:guide orient="horz" pos="1884"/>
        <p:guide orient="horz" pos="1764"/>
        <p:guide orient="horz" pos="18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3180" y="-96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52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Recall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Premium channel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Premium brand</c:v>
                </c:pt>
                <c:pt idx="1">
                  <c:v>Non-premium brand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0.36</c:v>
                </c:pt>
                <c:pt idx="1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4D-44B8-A12F-8E535D0E86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Non-premium channel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Premium brand</c:v>
                </c:pt>
                <c:pt idx="1">
                  <c:v>Non-premium brand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0.32</c:v>
                </c:pt>
                <c:pt idx="1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4D-44B8-A12F-8E535D0E8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6908104"/>
        <c:axId val="686907120"/>
      </c:barChart>
      <c:catAx>
        <c:axId val="686908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6907120"/>
        <c:crosses val="autoZero"/>
        <c:auto val="1"/>
        <c:lblAlgn val="ctr"/>
        <c:lblOffset val="100"/>
        <c:noMultiLvlLbl val="0"/>
      </c:catAx>
      <c:valAx>
        <c:axId val="68690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6908104"/>
        <c:crosses val="autoZero"/>
        <c:crossBetween val="between"/>
        <c:majorUnit val="0.1"/>
        <c:min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Ad liking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Premium channel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Premium brand</c:v>
                </c:pt>
                <c:pt idx="1">
                  <c:v>Non-premium brand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3.7</c:v>
                </c:pt>
                <c:pt idx="1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4D-44B8-A12F-8E535D0E86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Non-premium channel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Premium brand</c:v>
                </c:pt>
                <c:pt idx="1">
                  <c:v>Non-premium brand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3.3</c:v>
                </c:pt>
                <c:pt idx="1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4D-44B8-A12F-8E535D0E8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6908104"/>
        <c:axId val="686907120"/>
      </c:barChart>
      <c:catAx>
        <c:axId val="686908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6907120"/>
        <c:crosses val="autoZero"/>
        <c:auto val="1"/>
        <c:lblAlgn val="ctr"/>
        <c:lblOffset val="100"/>
        <c:noMultiLvlLbl val="0"/>
      </c:catAx>
      <c:valAx>
        <c:axId val="68690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6908104"/>
        <c:crosses val="autoZero"/>
        <c:crossBetween val="between"/>
        <c:majorUnit val="0.1"/>
        <c:min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Brand liking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Premium channel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Premium brand</c:v>
                </c:pt>
                <c:pt idx="1">
                  <c:v>Non-premium brand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3.7</c:v>
                </c:pt>
                <c:pt idx="1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4D-44B8-A12F-8E535D0E86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Non-premium channel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Premium brand</c:v>
                </c:pt>
                <c:pt idx="1">
                  <c:v>Non-premium brand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3.4</c:v>
                </c:pt>
                <c:pt idx="1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4D-44B8-A12F-8E535D0E8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6908104"/>
        <c:axId val="686907120"/>
      </c:barChart>
      <c:catAx>
        <c:axId val="686908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6907120"/>
        <c:crosses val="autoZero"/>
        <c:auto val="1"/>
        <c:lblAlgn val="ctr"/>
        <c:lblOffset val="100"/>
        <c:noMultiLvlLbl val="0"/>
      </c:catAx>
      <c:valAx>
        <c:axId val="68690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6908104"/>
        <c:crosses val="autoZero"/>
        <c:crossBetween val="between"/>
        <c:majorUnit val="0.1"/>
        <c:min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92C72-CA01-4D4C-B1C4-5066EC55DB8A}" type="datetimeFigureOut">
              <a:rPr lang="da-DK" smtClean="0"/>
              <a:t>24-03-2021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7638A-64AC-4946-94B4-39EF7D477E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8651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1DC36-FCF6-4F65-A8BC-386231DA6558}" type="datetimeFigureOut">
              <a:rPr lang="da-DK" smtClean="0"/>
              <a:t>24-03-2021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BDDC2-5BFA-453C-A225-5004D8F0E7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68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DDC2-5BFA-453C-A225-5004D8F0E7E2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6172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DDC2-5BFA-453C-A225-5004D8F0E7E2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4162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52D5D-8DE2-41D7-A458-2650E74A5C8F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2772" y="4503141"/>
            <a:ext cx="4258310" cy="471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C:\Users\aw.it\Desktop\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5" y="4574149"/>
            <a:ext cx="2412000" cy="26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ladsholder til tekst 17"/>
          <p:cNvSpPr>
            <a:spLocks noGrp="1"/>
          </p:cNvSpPr>
          <p:nvPr>
            <p:ph type="body" sz="quarter" idx="10" hasCustomPrompt="1"/>
          </p:nvPr>
        </p:nvSpPr>
        <p:spPr>
          <a:xfrm>
            <a:off x="919163" y="304800"/>
            <a:ext cx="7308850" cy="73098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 b="1" baseline="0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dirty="0"/>
              <a:t>Click to add date, time and optional notes</a:t>
            </a:r>
          </a:p>
        </p:txBody>
      </p:sp>
      <p:sp>
        <p:nvSpPr>
          <p:cNvPr id="15" name="Pladsholder til tekst 19"/>
          <p:cNvSpPr>
            <a:spLocks noGrp="1"/>
          </p:cNvSpPr>
          <p:nvPr>
            <p:ph type="body" sz="quarter" idx="11" hasCustomPrompt="1"/>
          </p:nvPr>
        </p:nvSpPr>
        <p:spPr>
          <a:xfrm>
            <a:off x="919163" y="1035782"/>
            <a:ext cx="7308850" cy="157794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80000"/>
              </a:lnSpc>
              <a:buNone/>
              <a:defRPr sz="3600" b="1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16" name="Pladsholder til tekst 21"/>
          <p:cNvSpPr>
            <a:spLocks noGrp="1"/>
          </p:cNvSpPr>
          <p:nvPr>
            <p:ph type="body" sz="quarter" idx="12" hasCustomPrompt="1"/>
          </p:nvPr>
        </p:nvSpPr>
        <p:spPr>
          <a:xfrm>
            <a:off x="919163" y="2613728"/>
            <a:ext cx="7308850" cy="146425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author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793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917575" y="1019175"/>
            <a:ext cx="3420000" cy="3381375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baseline="0">
                <a:latin typeface="+mj-lt"/>
              </a:defRPr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39653" y="4523625"/>
            <a:ext cx="37851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B3992C5-A306-ED46-9DB6-FC571D36BE7A}" type="slidenum">
              <a:rPr lang="en-US" sz="1300" b="1" smtClean="0">
                <a:solidFill>
                  <a:srgbClr val="4967AA"/>
                </a:solidFill>
                <a:latin typeface="Arial"/>
                <a:cs typeface="Arial"/>
              </a:rPr>
              <a:pPr algn="r"/>
              <a:t>‹Nr.›</a:t>
            </a:fld>
            <a:endParaRPr lang="en-US" sz="1300" b="1" dirty="0">
              <a:solidFill>
                <a:srgbClr val="4967AA"/>
              </a:solidFill>
              <a:latin typeface="Arial"/>
              <a:cs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804838" y="1019175"/>
            <a:ext cx="3420000" cy="1552575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baseline="0">
                <a:latin typeface="+mj-lt"/>
              </a:defRPr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4808013" y="2847975"/>
            <a:ext cx="3420000" cy="1552575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baseline="0">
                <a:latin typeface="+mj-lt"/>
              </a:defRPr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  <p:sp>
        <p:nvSpPr>
          <p:cNvPr id="13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7575" y="304801"/>
            <a:ext cx="7310438" cy="6500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sz="2800" dirty="0"/>
              <a:t>Click to add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63700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4439653" y="4523625"/>
            <a:ext cx="37851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B3992C5-A306-ED46-9DB6-FC571D36BE7A}" type="slidenum">
              <a:rPr lang="en-US" sz="1300" b="1" smtClean="0">
                <a:solidFill>
                  <a:srgbClr val="4967AA"/>
                </a:solidFill>
                <a:latin typeface="Arial"/>
                <a:cs typeface="Arial"/>
              </a:rPr>
              <a:pPr algn="r"/>
              <a:t>‹Nr.›</a:t>
            </a:fld>
            <a:endParaRPr lang="en-US" sz="1300" b="1" dirty="0">
              <a:solidFill>
                <a:srgbClr val="4967AA"/>
              </a:solidFill>
              <a:latin typeface="Arial"/>
              <a:cs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917575" y="1019175"/>
            <a:ext cx="3420000" cy="1552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+mj-lt"/>
              </a:defRPr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920750" y="2847975"/>
            <a:ext cx="3420000" cy="1552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+mj-lt"/>
              </a:defRPr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  <p:sp>
        <p:nvSpPr>
          <p:cNvPr id="13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7575" y="304801"/>
            <a:ext cx="7310438" cy="6500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sz="2800" dirty="0"/>
              <a:t>Click to add title</a:t>
            </a:r>
            <a:endParaRPr lang="da-DK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808013" y="1019175"/>
            <a:ext cx="3420000" cy="3381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+mj-lt"/>
              </a:defRPr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5961841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439653" y="4523625"/>
            <a:ext cx="37851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B3992C5-A306-ED46-9DB6-FC571D36BE7A}" type="slidenum">
              <a:rPr lang="en-US" sz="1300" b="1" smtClean="0">
                <a:solidFill>
                  <a:srgbClr val="4967AA"/>
                </a:solidFill>
                <a:latin typeface="Arial"/>
                <a:cs typeface="Arial"/>
              </a:rPr>
              <a:pPr algn="r"/>
              <a:t>‹Nr.›</a:t>
            </a:fld>
            <a:endParaRPr lang="en-US" sz="1300" b="1" dirty="0">
              <a:solidFill>
                <a:srgbClr val="4967AA"/>
              </a:solidFill>
              <a:latin typeface="Arial"/>
              <a:cs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911071" y="1019175"/>
            <a:ext cx="7305675" cy="1552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+mj-lt"/>
              </a:defRPr>
            </a:lvl1pPr>
          </a:lstStyle>
          <a:p>
            <a:pPr lvl="0"/>
            <a:r>
              <a:rPr lang="da-DK" dirty="0"/>
              <a:t>Click to </a:t>
            </a:r>
            <a:r>
              <a:rPr lang="da-DK" dirty="0" err="1"/>
              <a:t>add</a:t>
            </a:r>
            <a:r>
              <a:rPr lang="da-DK" dirty="0"/>
              <a:t> text – or click an icon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content</a:t>
            </a:r>
            <a:endParaRPr lang="da-DK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914246" y="2847975"/>
            <a:ext cx="7305675" cy="1552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+mj-lt"/>
              </a:defRPr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  <p:sp>
        <p:nvSpPr>
          <p:cNvPr id="12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7575" y="304801"/>
            <a:ext cx="7310438" cy="6500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sz="2800" dirty="0"/>
              <a:t>Click to add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705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439653" y="4523625"/>
            <a:ext cx="37851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B3992C5-A306-ED46-9DB6-FC571D36BE7A}" type="slidenum">
              <a:rPr lang="en-US" sz="1300" b="1" smtClean="0">
                <a:solidFill>
                  <a:srgbClr val="4967AA"/>
                </a:solidFill>
                <a:latin typeface="Arial"/>
                <a:cs typeface="Arial"/>
              </a:rPr>
              <a:pPr algn="r"/>
              <a:t>‹Nr.›</a:t>
            </a:fld>
            <a:endParaRPr lang="en-US" sz="1300" b="1" dirty="0">
              <a:solidFill>
                <a:srgbClr val="4967AA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914246" y="2847975"/>
            <a:ext cx="7305675" cy="1552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+mj-lt"/>
              </a:defRPr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  <p:sp>
        <p:nvSpPr>
          <p:cNvPr id="12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7575" y="304801"/>
            <a:ext cx="7310438" cy="6500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sz="2800" dirty="0"/>
              <a:t>Click to add title</a:t>
            </a:r>
            <a:endParaRPr lang="da-DK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917575" y="1019175"/>
            <a:ext cx="3420000" cy="1552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+mj-lt"/>
              </a:defRPr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4804838" y="1019175"/>
            <a:ext cx="3420000" cy="1552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+mj-lt"/>
              </a:defRPr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846663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tekst 17"/>
          <p:cNvSpPr>
            <a:spLocks noGrp="1"/>
          </p:cNvSpPr>
          <p:nvPr>
            <p:ph type="body" sz="quarter" idx="10" hasCustomPrompt="1"/>
          </p:nvPr>
        </p:nvSpPr>
        <p:spPr>
          <a:xfrm>
            <a:off x="919163" y="304800"/>
            <a:ext cx="7308850" cy="73098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 b="1" baseline="0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dirty="0"/>
              <a:t>Click to add date, time and optional notes</a:t>
            </a:r>
          </a:p>
        </p:txBody>
      </p:sp>
      <p:sp>
        <p:nvSpPr>
          <p:cNvPr id="16" name="Pladsholder til tekst 19"/>
          <p:cNvSpPr>
            <a:spLocks noGrp="1"/>
          </p:cNvSpPr>
          <p:nvPr>
            <p:ph type="body" sz="quarter" idx="11" hasCustomPrompt="1"/>
          </p:nvPr>
        </p:nvSpPr>
        <p:spPr>
          <a:xfrm>
            <a:off x="919163" y="1035782"/>
            <a:ext cx="7308850" cy="157794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80000"/>
              </a:lnSpc>
              <a:buNone/>
              <a:defRPr sz="3600" b="1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17" name="Pladsholder til tekst 21"/>
          <p:cNvSpPr>
            <a:spLocks noGrp="1"/>
          </p:cNvSpPr>
          <p:nvPr>
            <p:ph type="body" sz="quarter" idx="12" hasCustomPrompt="1"/>
          </p:nvPr>
        </p:nvSpPr>
        <p:spPr>
          <a:xfrm>
            <a:off x="919163" y="2613728"/>
            <a:ext cx="7308850" cy="146425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author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514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868626D-2BA4-47CF-916D-1CA8958F3326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2772" y="4503141"/>
            <a:ext cx="4258310" cy="471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aw.it\Desktop\B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06093" y="0"/>
            <a:ext cx="3837908" cy="340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aw.it\Desktop\logo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5" y="4574149"/>
            <a:ext cx="2412000" cy="26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ladsholder til tekst 17"/>
          <p:cNvSpPr>
            <a:spLocks noGrp="1"/>
          </p:cNvSpPr>
          <p:nvPr>
            <p:ph type="body" sz="quarter" idx="10" hasCustomPrompt="1"/>
          </p:nvPr>
        </p:nvSpPr>
        <p:spPr>
          <a:xfrm>
            <a:off x="919163" y="304800"/>
            <a:ext cx="7308850" cy="73098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 b="1" baseline="0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dirty="0"/>
              <a:t>Click to add date, time and optional notes</a:t>
            </a:r>
          </a:p>
        </p:txBody>
      </p:sp>
      <p:sp>
        <p:nvSpPr>
          <p:cNvPr id="16" name="Pladsholder til tekst 19"/>
          <p:cNvSpPr>
            <a:spLocks noGrp="1"/>
          </p:cNvSpPr>
          <p:nvPr>
            <p:ph type="body" sz="quarter" idx="11" hasCustomPrompt="1"/>
          </p:nvPr>
        </p:nvSpPr>
        <p:spPr>
          <a:xfrm>
            <a:off x="919163" y="1035782"/>
            <a:ext cx="7308850" cy="157794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80000"/>
              </a:lnSpc>
              <a:buNone/>
              <a:defRPr sz="3600" b="1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17" name="Pladsholder til tekst 21"/>
          <p:cNvSpPr>
            <a:spLocks noGrp="1"/>
          </p:cNvSpPr>
          <p:nvPr>
            <p:ph type="body" sz="quarter" idx="12" hasCustomPrompt="1"/>
          </p:nvPr>
        </p:nvSpPr>
        <p:spPr>
          <a:xfrm>
            <a:off x="919163" y="2613728"/>
            <a:ext cx="7308850" cy="146425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author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33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7611A7-8C0D-4417-9779-A456E72FD6AC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2772" y="4503141"/>
            <a:ext cx="4258310" cy="471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Users\aw.it\Desktop\CBS_NET_bold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7960" y="0"/>
            <a:ext cx="4646040" cy="3970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aw.it\Desktop\logo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5" y="4574149"/>
            <a:ext cx="2412000" cy="26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ladsholder til tekst 17"/>
          <p:cNvSpPr>
            <a:spLocks noGrp="1"/>
          </p:cNvSpPr>
          <p:nvPr>
            <p:ph type="body" sz="quarter" idx="10" hasCustomPrompt="1"/>
          </p:nvPr>
        </p:nvSpPr>
        <p:spPr>
          <a:xfrm>
            <a:off x="919163" y="304800"/>
            <a:ext cx="7308850" cy="73098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 b="1" baseline="0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dirty="0"/>
              <a:t>Click to add date, time and optional notes</a:t>
            </a:r>
          </a:p>
        </p:txBody>
      </p:sp>
      <p:sp>
        <p:nvSpPr>
          <p:cNvPr id="16" name="Pladsholder til tekst 19"/>
          <p:cNvSpPr>
            <a:spLocks noGrp="1"/>
          </p:cNvSpPr>
          <p:nvPr>
            <p:ph type="body" sz="quarter" idx="11" hasCustomPrompt="1"/>
          </p:nvPr>
        </p:nvSpPr>
        <p:spPr>
          <a:xfrm>
            <a:off x="919163" y="1035782"/>
            <a:ext cx="7308850" cy="157794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80000"/>
              </a:lnSpc>
              <a:buNone/>
              <a:defRPr sz="3600" b="1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17" name="Pladsholder til tekst 21"/>
          <p:cNvSpPr>
            <a:spLocks noGrp="1"/>
          </p:cNvSpPr>
          <p:nvPr>
            <p:ph type="body" sz="quarter" idx="12" hasCustomPrompt="1"/>
          </p:nvPr>
        </p:nvSpPr>
        <p:spPr>
          <a:xfrm>
            <a:off x="919163" y="2613728"/>
            <a:ext cx="7308850" cy="146425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author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5027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M0128_CBS_Kilen-273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72" y="0"/>
            <a:ext cx="7717428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4443891"/>
            <a:ext cx="9144001" cy="526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4" descr="C:\Users\aw.it\Desktop\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5" y="4574149"/>
            <a:ext cx="2412000" cy="26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ladsholder til tekst 17"/>
          <p:cNvSpPr>
            <a:spLocks noGrp="1"/>
          </p:cNvSpPr>
          <p:nvPr>
            <p:ph type="body" sz="quarter" idx="10" hasCustomPrompt="1"/>
          </p:nvPr>
        </p:nvSpPr>
        <p:spPr>
          <a:xfrm>
            <a:off x="919163" y="304800"/>
            <a:ext cx="7308850" cy="73098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 b="1" baseline="0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dirty="0"/>
              <a:t>Click to add date, time and optional notes</a:t>
            </a:r>
          </a:p>
        </p:txBody>
      </p:sp>
      <p:sp>
        <p:nvSpPr>
          <p:cNvPr id="20" name="Pladsholder til tekst 19"/>
          <p:cNvSpPr>
            <a:spLocks noGrp="1"/>
          </p:cNvSpPr>
          <p:nvPr>
            <p:ph type="body" sz="quarter" idx="11" hasCustomPrompt="1"/>
          </p:nvPr>
        </p:nvSpPr>
        <p:spPr>
          <a:xfrm>
            <a:off x="919163" y="1035782"/>
            <a:ext cx="7308850" cy="157794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80000"/>
              </a:lnSpc>
              <a:buNone/>
              <a:defRPr sz="3600" b="1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21" name="Pladsholder til tekst 21"/>
          <p:cNvSpPr>
            <a:spLocks noGrp="1"/>
          </p:cNvSpPr>
          <p:nvPr>
            <p:ph type="body" sz="quarter" idx="12" hasCustomPrompt="1"/>
          </p:nvPr>
        </p:nvSpPr>
        <p:spPr>
          <a:xfrm>
            <a:off x="919163" y="2613728"/>
            <a:ext cx="7308850" cy="146425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author</a:t>
            </a:r>
            <a:endParaRPr lang="da-DK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B108A5-1F12-478C-A8F6-4CBD6AE83964}"/>
              </a:ext>
            </a:extLst>
          </p:cNvPr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2772" y="4503141"/>
            <a:ext cx="4258310" cy="471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672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w.it\Desktop\Picture8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443891"/>
            <a:ext cx="9144001" cy="526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4" descr="C:\Users\aw.it\Desktop\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5" y="4574149"/>
            <a:ext cx="2412000" cy="26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ladsholder til tekst 17"/>
          <p:cNvSpPr>
            <a:spLocks noGrp="1"/>
          </p:cNvSpPr>
          <p:nvPr>
            <p:ph type="body" sz="quarter" idx="10" hasCustomPrompt="1"/>
          </p:nvPr>
        </p:nvSpPr>
        <p:spPr>
          <a:xfrm>
            <a:off x="919163" y="304800"/>
            <a:ext cx="7308850" cy="73098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 b="1" baseline="0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dirty="0"/>
              <a:t>Click to add date, time and optional notes</a:t>
            </a:r>
          </a:p>
        </p:txBody>
      </p:sp>
      <p:sp>
        <p:nvSpPr>
          <p:cNvPr id="19" name="Pladsholder til tekst 19"/>
          <p:cNvSpPr>
            <a:spLocks noGrp="1"/>
          </p:cNvSpPr>
          <p:nvPr>
            <p:ph type="body" sz="quarter" idx="11" hasCustomPrompt="1"/>
          </p:nvPr>
        </p:nvSpPr>
        <p:spPr>
          <a:xfrm>
            <a:off x="919163" y="1035782"/>
            <a:ext cx="7308850" cy="157794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80000"/>
              </a:lnSpc>
              <a:buNone/>
              <a:defRPr sz="3600" b="1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20" name="Pladsholder til tekst 21"/>
          <p:cNvSpPr>
            <a:spLocks noGrp="1"/>
          </p:cNvSpPr>
          <p:nvPr>
            <p:ph type="body" sz="quarter" idx="12" hasCustomPrompt="1"/>
          </p:nvPr>
        </p:nvSpPr>
        <p:spPr>
          <a:xfrm>
            <a:off x="919163" y="2613728"/>
            <a:ext cx="7308850" cy="146425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author</a:t>
            </a:r>
            <a:endParaRPr lang="da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995645-13C1-414E-8AC1-1EC680471660}"/>
              </a:ext>
            </a:extLst>
          </p:cNvPr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2772" y="4503141"/>
            <a:ext cx="4258310" cy="471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69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M0128_CBS_Kilen-2679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4443891"/>
            <a:ext cx="9144001" cy="526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4" descr="C:\Users\aw.it\Desktop\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5" y="4574149"/>
            <a:ext cx="2412000" cy="26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ladsholder til tekst 17"/>
          <p:cNvSpPr>
            <a:spLocks noGrp="1"/>
          </p:cNvSpPr>
          <p:nvPr>
            <p:ph type="body" sz="quarter" idx="10" hasCustomPrompt="1"/>
          </p:nvPr>
        </p:nvSpPr>
        <p:spPr>
          <a:xfrm>
            <a:off x="919163" y="304800"/>
            <a:ext cx="7308850" cy="73098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 b="1" baseline="0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dirty="0"/>
              <a:t>Click to add date, time and optional notes</a:t>
            </a:r>
          </a:p>
        </p:txBody>
      </p:sp>
      <p:sp>
        <p:nvSpPr>
          <p:cNvPr id="17" name="Pladsholder til tekst 19"/>
          <p:cNvSpPr>
            <a:spLocks noGrp="1"/>
          </p:cNvSpPr>
          <p:nvPr>
            <p:ph type="body" sz="quarter" idx="11" hasCustomPrompt="1"/>
          </p:nvPr>
        </p:nvSpPr>
        <p:spPr>
          <a:xfrm>
            <a:off x="919163" y="1035782"/>
            <a:ext cx="7308850" cy="1577946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80000"/>
              </a:lnSpc>
              <a:buNone/>
              <a:defRPr sz="3600" b="1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18" name="Pladsholder til tekst 21"/>
          <p:cNvSpPr>
            <a:spLocks noGrp="1"/>
          </p:cNvSpPr>
          <p:nvPr>
            <p:ph type="body" sz="quarter" idx="12" hasCustomPrompt="1"/>
          </p:nvPr>
        </p:nvSpPr>
        <p:spPr>
          <a:xfrm>
            <a:off x="919163" y="2613728"/>
            <a:ext cx="7308850" cy="146425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author</a:t>
            </a:r>
            <a:endParaRPr lang="da-DK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63B22F-164A-4E15-BA0C-0D924B66CECE}"/>
              </a:ext>
            </a:extLst>
          </p:cNvPr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2772" y="4503141"/>
            <a:ext cx="4258310" cy="471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505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917575" y="1019175"/>
            <a:ext cx="7310437" cy="3381375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baseline="0">
                <a:latin typeface="+mj-lt"/>
              </a:defRPr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39653" y="4523625"/>
            <a:ext cx="37851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B3992C5-A306-ED46-9DB6-FC571D36BE7A}" type="slidenum">
              <a:rPr lang="en-US" sz="1300" b="1" smtClean="0">
                <a:solidFill>
                  <a:srgbClr val="4967AA"/>
                </a:solidFill>
                <a:latin typeface="Arial"/>
                <a:cs typeface="Arial"/>
              </a:rPr>
              <a:pPr algn="r"/>
              <a:t>‹Nr.›</a:t>
            </a:fld>
            <a:endParaRPr lang="en-US" sz="1300" b="1" dirty="0">
              <a:solidFill>
                <a:srgbClr val="4967AA"/>
              </a:solidFill>
              <a:latin typeface="Arial"/>
              <a:cs typeface="Arial"/>
            </a:endParaRPr>
          </a:p>
        </p:txBody>
      </p:sp>
      <p:sp>
        <p:nvSpPr>
          <p:cNvPr id="7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7575" y="304801"/>
            <a:ext cx="7310438" cy="6500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sz="2800" dirty="0"/>
              <a:t>Click to add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529603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4439653" y="4523625"/>
            <a:ext cx="37851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B3992C5-A306-ED46-9DB6-FC571D36BE7A}" type="slidenum">
              <a:rPr lang="en-US" sz="1300" b="1" smtClean="0">
                <a:solidFill>
                  <a:srgbClr val="4967AA"/>
                </a:solidFill>
                <a:latin typeface="Arial"/>
                <a:cs typeface="Arial"/>
              </a:rPr>
              <a:pPr algn="r"/>
              <a:t>‹Nr.›</a:t>
            </a:fld>
            <a:endParaRPr lang="en-US" sz="1300" b="1" dirty="0">
              <a:solidFill>
                <a:srgbClr val="4967AA"/>
              </a:solidFill>
              <a:latin typeface="Arial"/>
              <a:cs typeface="Arial"/>
            </a:endParaRPr>
          </a:p>
        </p:txBody>
      </p:sp>
      <p:sp>
        <p:nvSpPr>
          <p:cNvPr id="7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7575" y="304801"/>
            <a:ext cx="7310438" cy="6500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sz="2800" dirty="0"/>
              <a:t>Click to add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341679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917575" y="1019175"/>
            <a:ext cx="3420000" cy="3381375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baseline="0">
                <a:latin typeface="+mj-lt"/>
              </a:defRPr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39653" y="4523625"/>
            <a:ext cx="37851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B3992C5-A306-ED46-9DB6-FC571D36BE7A}" type="slidenum">
              <a:rPr lang="en-US" sz="1300" b="1" smtClean="0">
                <a:solidFill>
                  <a:srgbClr val="4967AA"/>
                </a:solidFill>
                <a:latin typeface="Arial"/>
                <a:cs typeface="Arial"/>
              </a:rPr>
              <a:pPr algn="r"/>
              <a:t>‹Nr.›</a:t>
            </a:fld>
            <a:endParaRPr lang="en-US" sz="1300" b="1" dirty="0">
              <a:solidFill>
                <a:srgbClr val="4967AA"/>
              </a:solidFill>
              <a:latin typeface="Arial"/>
              <a:cs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804838" y="1019175"/>
            <a:ext cx="3420000" cy="3381375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baseline="0">
                <a:latin typeface="+mj-lt"/>
              </a:defRPr>
            </a:lvl1pPr>
          </a:lstStyle>
          <a:p>
            <a:pPr lvl="0"/>
            <a:r>
              <a:rPr lang="da-DK" dirty="0"/>
              <a:t>Click to add text – or click an icon to add content</a:t>
            </a:r>
          </a:p>
        </p:txBody>
      </p:sp>
      <p:sp>
        <p:nvSpPr>
          <p:cNvPr id="12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7575" y="304801"/>
            <a:ext cx="7310438" cy="6500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4967AA"/>
                </a:solidFill>
              </a:defRPr>
            </a:lvl1pPr>
          </a:lstStyle>
          <a:p>
            <a:pPr lvl="0"/>
            <a:r>
              <a:rPr lang="da-DK" sz="2800" dirty="0"/>
              <a:t>Click to add 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8298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14400" y="304800"/>
            <a:ext cx="7313613" cy="4533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43233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2"/>
          <p:cNvSpPr>
            <a:spLocks noGrp="1"/>
          </p:cNvSpPr>
          <p:nvPr>
            <p:ph type="body" idx="1"/>
          </p:nvPr>
        </p:nvSpPr>
        <p:spPr>
          <a:xfrm>
            <a:off x="914400" y="304800"/>
            <a:ext cx="7313613" cy="45338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87181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37" r:id="rId2"/>
    <p:sldLayoutId id="2147483686" r:id="rId3"/>
    <p:sldLayoutId id="2147483687" r:id="rId4"/>
    <p:sldLayoutId id="2147483722" r:id="rId5"/>
    <p:sldLayoutId id="2147483688" r:id="rId6"/>
    <p:sldLayoutId id="2147483723" r:id="rId7"/>
    <p:sldLayoutId id="2147483825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206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206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2060"/>
        </a:buClr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abs/pii/S016781162030091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nadia.abounabout@wu.ac.at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DA8B1-BDC2-41BD-968C-5482C7D546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9163" y="304800"/>
            <a:ext cx="7308850" cy="470263"/>
          </a:xfrm>
        </p:spPr>
        <p:txBody>
          <a:bodyPr>
            <a:normAutofit/>
          </a:bodyPr>
          <a:lstStyle/>
          <a:p>
            <a:r>
              <a:rPr lang="da-DK" sz="1800" dirty="0" smtClean="0">
                <a:solidFill>
                  <a:schemeClr val="bg1">
                    <a:lumMod val="65000"/>
                  </a:schemeClr>
                </a:solidFill>
              </a:rPr>
              <a:t>Slides can be used for teaching</a:t>
            </a:r>
            <a:endParaRPr lang="da-DK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56E946-859E-4BF3-BC6E-1AE0195884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9163" y="678729"/>
            <a:ext cx="7308850" cy="71464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Risk of Programmatic Advertising: Effects of Website Quality on Advertising Effectiveness</a:t>
            </a:r>
            <a:endParaRPr lang="da-DK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19163" y="1342276"/>
            <a:ext cx="7308850" cy="1007369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Edlira Shehu, Copenhagen Business School</a:t>
            </a:r>
          </a:p>
          <a:p>
            <a:r>
              <a:rPr lang="en-US" dirty="0" smtClean="0"/>
              <a:t>Nadia Abou Nabout, WU Vienna</a:t>
            </a:r>
          </a:p>
          <a:p>
            <a:r>
              <a:rPr lang="en-US" dirty="0" smtClean="0"/>
              <a:t>Michel Clement, University of Hamburg</a:t>
            </a:r>
          </a:p>
          <a:p>
            <a:endParaRPr lang="en-US" dirty="0" smtClean="0"/>
          </a:p>
          <a:p>
            <a:r>
              <a:rPr lang="en-US" dirty="0" smtClean="0"/>
              <a:t>Paper available at</a:t>
            </a:r>
            <a:r>
              <a:rPr lang="de-DE" dirty="0" smtClean="0"/>
              <a:t>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www.sciencedirect.com/science/article/abs/pii/S0167811620300914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8" name="Inhaltsplatzhalter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75" y="2349645"/>
            <a:ext cx="7310438" cy="2584077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/>
        </p:nvSpPr>
        <p:spPr>
          <a:xfrm>
            <a:off x="1058503" y="4673313"/>
            <a:ext cx="6901134" cy="34582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200" dirty="0" smtClean="0"/>
              <a:t>Comics </a:t>
            </a:r>
            <a:r>
              <a:rPr lang="de-DE" sz="1200" dirty="0" err="1" smtClean="0"/>
              <a:t>by</a:t>
            </a:r>
            <a:r>
              <a:rPr lang="de-DE" sz="1200" dirty="0" smtClean="0"/>
              <a:t> Lana Lauren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9309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We</a:t>
            </a:r>
            <a:r>
              <a:rPr lang="de-DE" dirty="0" smtClean="0"/>
              <a:t> do NOT 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significant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r>
              <a:rPr lang="de-DE" dirty="0" smtClean="0"/>
              <a:t> on </a:t>
            </a:r>
            <a:r>
              <a:rPr lang="de-DE" dirty="0" err="1" smtClean="0"/>
              <a:t>recall</a:t>
            </a:r>
            <a:r>
              <a:rPr lang="de-DE" dirty="0" smtClean="0"/>
              <a:t> 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58912808"/>
              </p:ext>
            </p:extLst>
          </p:nvPr>
        </p:nvGraphicFramePr>
        <p:xfrm>
          <a:off x="2201506" y="1166069"/>
          <a:ext cx="4742576" cy="3118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We</a:t>
            </a:r>
            <a:r>
              <a:rPr lang="de-DE" dirty="0" smtClean="0"/>
              <a:t> do 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significant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r>
              <a:rPr lang="de-DE" dirty="0" smtClean="0"/>
              <a:t> on </a:t>
            </a:r>
            <a:r>
              <a:rPr lang="de-DE" dirty="0" err="1" smtClean="0"/>
              <a:t>attitudes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96838364"/>
              </p:ext>
            </p:extLst>
          </p:nvPr>
        </p:nvGraphicFramePr>
        <p:xfrm>
          <a:off x="2201506" y="1166069"/>
          <a:ext cx="4742576" cy="3118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63340" y="1962198"/>
            <a:ext cx="9809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i="1" dirty="0" smtClean="0"/>
              <a:t>p &lt; .05</a:t>
            </a:r>
            <a:endParaRPr lang="en-US" sz="1100" i="1" dirty="0"/>
          </a:p>
        </p:txBody>
      </p:sp>
      <p:cxnSp>
        <p:nvCxnSpPr>
          <p:cNvPr id="11" name="Gewinkelter Verbinder 10"/>
          <p:cNvCxnSpPr/>
          <p:nvPr/>
        </p:nvCxnSpPr>
        <p:spPr>
          <a:xfrm rot="16200000" flipH="1">
            <a:off x="3120242" y="1913312"/>
            <a:ext cx="1062445" cy="649580"/>
          </a:xfrm>
          <a:prstGeom prst="bentConnector3">
            <a:avLst>
              <a:gd name="adj1" fmla="val -11475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30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We</a:t>
            </a:r>
            <a:r>
              <a:rPr lang="de-DE" dirty="0" smtClean="0"/>
              <a:t> do 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significant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r>
              <a:rPr lang="de-DE" dirty="0" smtClean="0"/>
              <a:t> on </a:t>
            </a:r>
            <a:r>
              <a:rPr lang="de-DE" dirty="0" err="1" smtClean="0"/>
              <a:t>attitudes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13816985"/>
              </p:ext>
            </p:extLst>
          </p:nvPr>
        </p:nvGraphicFramePr>
        <p:xfrm>
          <a:off x="2201506" y="1162523"/>
          <a:ext cx="4742576" cy="3118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7"/>
          <p:cNvSpPr txBox="1"/>
          <p:nvPr/>
        </p:nvSpPr>
        <p:spPr>
          <a:xfrm>
            <a:off x="4063340" y="1962198"/>
            <a:ext cx="9809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i="1" dirty="0" smtClean="0"/>
              <a:t>p &lt; .05</a:t>
            </a:r>
            <a:endParaRPr lang="en-US" sz="1100" i="1" dirty="0"/>
          </a:p>
        </p:txBody>
      </p:sp>
      <p:cxnSp>
        <p:nvCxnSpPr>
          <p:cNvPr id="7" name="Gewinkelter Verbinder 6"/>
          <p:cNvCxnSpPr/>
          <p:nvPr/>
        </p:nvCxnSpPr>
        <p:spPr>
          <a:xfrm rot="16200000" flipH="1">
            <a:off x="3229099" y="1804455"/>
            <a:ext cx="844735" cy="649582"/>
          </a:xfrm>
          <a:prstGeom prst="bentConnector3">
            <a:avLst>
              <a:gd name="adj1" fmla="val -1597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33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Study 1: Summary</a:t>
            </a:r>
            <a:endParaRPr lang="en-US" dirty="0"/>
          </a:p>
        </p:txBody>
      </p:sp>
      <p:sp>
        <p:nvSpPr>
          <p:cNvPr id="3" name="Inhaltsplatzhalter 6"/>
          <p:cNvSpPr txBox="1">
            <a:spLocks/>
          </p:cNvSpPr>
          <p:nvPr/>
        </p:nvSpPr>
        <p:spPr>
          <a:xfrm>
            <a:off x="1589063" y="1210152"/>
            <a:ext cx="5819733" cy="34685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 dirty="0" smtClean="0"/>
              <a:t>Campaign goal: Brand awareness</a:t>
            </a:r>
          </a:p>
          <a:p>
            <a:r>
              <a:rPr lang="en-US" dirty="0" smtClean="0"/>
              <a:t>Context does </a:t>
            </a:r>
            <a:r>
              <a:rPr lang="en-US" b="1" dirty="0" smtClean="0"/>
              <a:t>not</a:t>
            </a:r>
            <a:r>
              <a:rPr lang="en-US" dirty="0" smtClean="0"/>
              <a:t> seem to matter!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="1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="1" dirty="0" smtClean="0"/>
              <a:t>Campaign goal: Attitudes</a:t>
            </a:r>
          </a:p>
          <a:p>
            <a:r>
              <a:rPr lang="en-US" b="1" dirty="0" smtClean="0"/>
              <a:t>Premium brands: Ignoring website quality</a:t>
            </a:r>
            <a:r>
              <a:rPr lang="en-US" dirty="0" smtClean="0"/>
              <a:t> in brand advertising leads to lower attitudes</a:t>
            </a:r>
          </a:p>
          <a:p>
            <a:r>
              <a:rPr lang="en-US" b="1" dirty="0" smtClean="0"/>
              <a:t>Non-premium brands: </a:t>
            </a:r>
            <a:r>
              <a:rPr lang="en-US" dirty="0" smtClean="0"/>
              <a:t>Do </a:t>
            </a:r>
            <a:r>
              <a:rPr lang="en-US" b="1" dirty="0" smtClean="0"/>
              <a:t>not benefit </a:t>
            </a:r>
            <a:r>
              <a:rPr lang="en-US" dirty="0" smtClean="0"/>
              <a:t>from advertising on premium websites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78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Study 2 </a:t>
            </a:r>
            <a:endParaRPr lang="en-US" dirty="0"/>
          </a:p>
        </p:txBody>
      </p:sp>
      <p:sp>
        <p:nvSpPr>
          <p:cNvPr id="3" name="Inhaltsplatzhalter 4"/>
          <p:cNvSpPr txBox="1">
            <a:spLocks/>
          </p:cNvSpPr>
          <p:nvPr/>
        </p:nvSpPr>
        <p:spPr>
          <a:xfrm>
            <a:off x="917575" y="1254204"/>
            <a:ext cx="3960000" cy="347329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/>
              <a:t>Data </a:t>
            </a:r>
            <a:r>
              <a:rPr lang="en-US" b="1" dirty="0" smtClean="0"/>
              <a:t>source</a:t>
            </a:r>
            <a:r>
              <a:rPr lang="de-DE" b="1" dirty="0" smtClean="0"/>
              <a:t>: </a:t>
            </a:r>
            <a:r>
              <a:rPr lang="en-US" dirty="0" smtClean="0"/>
              <a:t>One of the largest ad exchanges in Europe</a:t>
            </a:r>
          </a:p>
          <a:p>
            <a:r>
              <a:rPr lang="en-US" b="1" dirty="0" smtClean="0"/>
              <a:t>Brands:</a:t>
            </a:r>
          </a:p>
          <a:p>
            <a:pPr lvl="1"/>
            <a:r>
              <a:rPr lang="en-US" sz="1300" dirty="0" smtClean="0"/>
              <a:t>7 premium, 7 non-premium</a:t>
            </a:r>
          </a:p>
          <a:p>
            <a:pPr lvl="1"/>
            <a:r>
              <a:rPr lang="en-US" sz="1300" dirty="0" smtClean="0"/>
              <a:t>Banking, dating, fashion, lottery and betting, travel</a:t>
            </a:r>
          </a:p>
          <a:p>
            <a:r>
              <a:rPr lang="en-US" b="1" dirty="0" smtClean="0"/>
              <a:t>Websites: </a:t>
            </a:r>
            <a:r>
              <a:rPr lang="en-US" dirty="0" smtClean="0"/>
              <a:t>41 premium, 43 non-premium</a:t>
            </a:r>
          </a:p>
          <a:p>
            <a:r>
              <a:rPr lang="en-US" b="1" dirty="0" smtClean="0"/>
              <a:t>Observation period: </a:t>
            </a:r>
            <a:r>
              <a:rPr lang="en-US" dirty="0" smtClean="0"/>
              <a:t>April 4 – May 3, 2015</a:t>
            </a:r>
          </a:p>
          <a:p>
            <a:r>
              <a:rPr lang="en-US" b="1" dirty="0" smtClean="0"/>
              <a:t>Delivered impressions: </a:t>
            </a:r>
            <a:r>
              <a:rPr lang="en-US" dirty="0" smtClean="0"/>
              <a:t>379 million</a:t>
            </a:r>
          </a:p>
          <a:p>
            <a:r>
              <a:rPr lang="en-US" b="1" dirty="0"/>
              <a:t>Real </a:t>
            </a:r>
            <a:r>
              <a:rPr lang="en-US" b="1" dirty="0" smtClean="0"/>
              <a:t>campaign data</a:t>
            </a:r>
            <a:endParaRPr lang="en-US" dirty="0"/>
          </a:p>
          <a:p>
            <a:pPr lvl="1">
              <a:buClr>
                <a:srgbClr val="FF0000"/>
              </a:buClr>
            </a:pPr>
            <a:r>
              <a:rPr lang="en-US" sz="1200" dirty="0"/>
              <a:t>Potential </a:t>
            </a:r>
            <a:r>
              <a:rPr lang="en-US" sz="1200" b="1" dirty="0" err="1" smtClean="0"/>
              <a:t>endogeneity</a:t>
            </a:r>
            <a:r>
              <a:rPr lang="en-US" sz="1200" b="1" dirty="0" smtClean="0"/>
              <a:t> bias </a:t>
            </a:r>
            <a:r>
              <a:rPr lang="en-US" sz="1200" dirty="0" smtClean="0"/>
              <a:t>due to strategic advertiser behavior</a:t>
            </a:r>
            <a:endParaRPr lang="en-US" sz="12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490" y="1785254"/>
            <a:ext cx="1864179" cy="186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2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Variables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interest</a:t>
            </a:r>
            <a:r>
              <a:rPr lang="de-DE" b="1" dirty="0"/>
              <a:t>:</a:t>
            </a:r>
          </a:p>
          <a:p>
            <a:r>
              <a:rPr lang="de-DE" b="1" dirty="0" err="1"/>
              <a:t>Dependent</a:t>
            </a:r>
            <a:r>
              <a:rPr lang="de-DE" b="1" dirty="0"/>
              <a:t> variable: </a:t>
            </a:r>
          </a:p>
          <a:p>
            <a:pPr lvl="1"/>
            <a:r>
              <a:rPr lang="de-DE" sz="1200" dirty="0"/>
              <a:t>Ad </a:t>
            </a:r>
            <a:r>
              <a:rPr lang="de-DE" sz="1200" dirty="0" err="1"/>
              <a:t>performance</a:t>
            </a:r>
            <a:r>
              <a:rPr lang="de-DE" sz="1200" dirty="0"/>
              <a:t>: </a:t>
            </a:r>
            <a:br>
              <a:rPr lang="de-DE" sz="1200" dirty="0"/>
            </a:br>
            <a:r>
              <a:rPr lang="de-DE" sz="1200" dirty="0" err="1"/>
              <a:t>Number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clicks</a:t>
            </a:r>
            <a:endParaRPr lang="de-DE" sz="1200" dirty="0"/>
          </a:p>
          <a:p>
            <a:endParaRPr lang="de-DE" dirty="0"/>
          </a:p>
          <a:p>
            <a:r>
              <a:rPr lang="de-DE" b="1" dirty="0"/>
              <a:t>Independent variables: </a:t>
            </a:r>
          </a:p>
          <a:p>
            <a:pPr lvl="1"/>
            <a:r>
              <a:rPr lang="de-DE" sz="1200" dirty="0"/>
              <a:t>Website </a:t>
            </a:r>
            <a:r>
              <a:rPr lang="de-DE" sz="1200" dirty="0" err="1"/>
              <a:t>quality</a:t>
            </a:r>
            <a:r>
              <a:rPr lang="de-DE" sz="1200" dirty="0"/>
              <a:t>:</a:t>
            </a:r>
            <a:br>
              <a:rPr lang="de-DE" sz="1200" dirty="0"/>
            </a:br>
            <a:r>
              <a:rPr lang="de-DE" sz="1200" dirty="0"/>
              <a:t>Premium vs. non-premium</a:t>
            </a:r>
          </a:p>
          <a:p>
            <a:pPr lvl="1"/>
            <a:r>
              <a:rPr lang="de-DE" sz="1200" dirty="0"/>
              <a:t>Brand </a:t>
            </a:r>
            <a:r>
              <a:rPr lang="de-DE" sz="1200" dirty="0" err="1"/>
              <a:t>image</a:t>
            </a:r>
            <a:r>
              <a:rPr lang="de-DE" sz="1200" dirty="0"/>
              <a:t>:</a:t>
            </a:r>
            <a:br>
              <a:rPr lang="de-DE" sz="1200" dirty="0"/>
            </a:br>
            <a:r>
              <a:rPr lang="de-DE" sz="1200" dirty="0"/>
              <a:t>Premium vs. non-premium</a:t>
            </a:r>
            <a:endParaRPr lang="en-US" sz="1200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Control variables:</a:t>
            </a:r>
            <a:endParaRPr lang="en-US" b="1" dirty="0"/>
          </a:p>
          <a:p>
            <a:r>
              <a:rPr lang="en-US" b="1" dirty="0"/>
              <a:t>Brand-level intercepts: </a:t>
            </a:r>
            <a:r>
              <a:rPr lang="en-US" dirty="0"/>
              <a:t/>
            </a:r>
            <a:br>
              <a:rPr lang="en-US" dirty="0"/>
            </a:br>
            <a:r>
              <a:rPr lang="en-US" sz="1300" dirty="0"/>
              <a:t>Capture differences in media buying behavior across brands</a:t>
            </a:r>
          </a:p>
          <a:p>
            <a:r>
              <a:rPr lang="en-US" b="1" dirty="0"/>
              <a:t>Impressions:</a:t>
            </a:r>
            <a:r>
              <a:rPr lang="en-US" dirty="0"/>
              <a:t/>
            </a:r>
            <a:br>
              <a:rPr lang="en-US" dirty="0"/>
            </a:br>
            <a:r>
              <a:rPr lang="en-US" sz="1300" dirty="0"/>
              <a:t>Decision variable of the online marketer</a:t>
            </a:r>
          </a:p>
          <a:p>
            <a:r>
              <a:rPr lang="en-US" b="1" dirty="0"/>
              <a:t>Banner format: </a:t>
            </a:r>
            <a:br>
              <a:rPr lang="en-US" b="1" dirty="0"/>
            </a:br>
            <a:r>
              <a:rPr lang="en-US" sz="1200" dirty="0"/>
              <a:t>120 x 600: skyscraper, 160 x 600: wide skyscraper, 200 x 600: wide skyscraper alternative, 300 x 250: medium rectangle, 728 x 90: leaderboard</a:t>
            </a:r>
          </a:p>
          <a:p>
            <a:r>
              <a:rPr lang="en-US" b="1" dirty="0"/>
              <a:t>Week + day-of-week fixed effects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Setting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2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Reverse </a:t>
            </a:r>
            <a:r>
              <a:rPr lang="en-US" b="1" dirty="0"/>
              <a:t>causal effect</a:t>
            </a:r>
            <a:r>
              <a:rPr lang="en-US" dirty="0"/>
              <a:t> of clicks on website </a:t>
            </a:r>
            <a:r>
              <a:rPr lang="en-US" dirty="0" smtClean="0"/>
              <a:t>quality as advertisers </a:t>
            </a:r>
            <a:r>
              <a:rPr lang="en-US" dirty="0"/>
              <a:t>may decide to place their most promising </a:t>
            </a:r>
            <a:r>
              <a:rPr lang="en-US" dirty="0" smtClean="0"/>
              <a:t>ads </a:t>
            </a:r>
            <a:r>
              <a:rPr lang="en-US" dirty="0"/>
              <a:t>on premium </a:t>
            </a:r>
            <a:r>
              <a:rPr lang="en-US" dirty="0" smtClean="0"/>
              <a:t>websites</a:t>
            </a:r>
          </a:p>
          <a:p>
            <a:r>
              <a:rPr lang="de-DE" b="1" dirty="0" smtClean="0"/>
              <a:t>Control </a:t>
            </a:r>
            <a:r>
              <a:rPr lang="de-DE" b="1" dirty="0" err="1" smtClean="0"/>
              <a:t>function</a:t>
            </a:r>
            <a:r>
              <a:rPr lang="de-DE" b="1" dirty="0" smtClean="0"/>
              <a:t> </a:t>
            </a:r>
            <a:r>
              <a:rPr lang="de-DE" b="1" dirty="0" err="1" smtClean="0"/>
              <a:t>approach</a:t>
            </a:r>
            <a:r>
              <a:rPr lang="de-DE" b="1" dirty="0" smtClean="0"/>
              <a:t> </a:t>
            </a:r>
          </a:p>
          <a:p>
            <a:pPr lvl="1"/>
            <a:r>
              <a:rPr lang="en-US" b="1" dirty="0" smtClean="0"/>
              <a:t>1. Step: </a:t>
            </a:r>
            <a:r>
              <a:rPr lang="en-US" dirty="0" smtClean="0"/>
              <a:t>Auxiliary </a:t>
            </a:r>
            <a:r>
              <a:rPr lang="en-US" dirty="0" err="1"/>
              <a:t>probit</a:t>
            </a:r>
            <a:r>
              <a:rPr lang="en-US" dirty="0"/>
              <a:t> model with website quality </a:t>
            </a:r>
            <a:r>
              <a:rPr lang="en-US" dirty="0" smtClean="0"/>
              <a:t>as </a:t>
            </a:r>
            <a:r>
              <a:rPr lang="en-US" dirty="0"/>
              <a:t>dependent variable</a:t>
            </a:r>
            <a:endParaRPr lang="de-DE" dirty="0" smtClean="0"/>
          </a:p>
          <a:p>
            <a:pPr lvl="1"/>
            <a:r>
              <a:rPr lang="de-DE" b="1" dirty="0" smtClean="0"/>
              <a:t>Instrument: </a:t>
            </a:r>
            <a:r>
              <a:rPr lang="en-US" dirty="0" smtClean="0"/>
              <a:t>For </a:t>
            </a:r>
            <a:r>
              <a:rPr lang="en-US" dirty="0"/>
              <a:t>each brand, </a:t>
            </a:r>
            <a:r>
              <a:rPr lang="en-US" dirty="0" smtClean="0"/>
              <a:t>number </a:t>
            </a:r>
            <a:r>
              <a:rPr lang="en-US" dirty="0"/>
              <a:t>of ads of all other brands displayed on premium websites on a specific day </a:t>
            </a:r>
            <a:r>
              <a:rPr lang="en-US" i="1" dirty="0"/>
              <a:t>t</a:t>
            </a:r>
            <a:r>
              <a:rPr lang="en-US" dirty="0"/>
              <a:t> excluding ads by the brand </a:t>
            </a:r>
            <a:r>
              <a:rPr lang="en-US" dirty="0" smtClean="0"/>
              <a:t>itself</a:t>
            </a:r>
            <a:endParaRPr lang="en-US" dirty="0"/>
          </a:p>
          <a:p>
            <a:pPr lvl="1"/>
            <a:r>
              <a:rPr lang="en-US" b="1" dirty="0" smtClean="0"/>
              <a:t>2. Step:</a:t>
            </a:r>
            <a:r>
              <a:rPr lang="en-US" dirty="0" smtClean="0"/>
              <a:t> Include residuals from Step 1 in main model with number of clicks as dependent variable</a:t>
            </a:r>
          </a:p>
          <a:p>
            <a:pPr lvl="1"/>
            <a:endParaRPr lang="de-DE" dirty="0"/>
          </a:p>
          <a:p>
            <a:r>
              <a:rPr lang="en-US" dirty="0" smtClean="0"/>
              <a:t>More details can be found in the paper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 smtClean="0"/>
              <a:t>Dealing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potential </a:t>
            </a:r>
            <a:r>
              <a:rPr lang="de-DE" dirty="0" err="1" smtClean="0"/>
              <a:t>endogeneity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8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Effect of nonpremium websites on click behavior for </a:t>
            </a:r>
            <a:r>
              <a:rPr lang="en-US" cap="all" dirty="0"/>
              <a:t>premium</a:t>
            </a:r>
            <a:r>
              <a:rPr lang="en-US" dirty="0"/>
              <a:t> </a:t>
            </a:r>
            <a:r>
              <a:rPr lang="en-US" dirty="0" smtClean="0"/>
              <a:t>brands</a:t>
            </a:r>
            <a:endParaRPr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277278" y="1434136"/>
            <a:ext cx="6595270" cy="2886771"/>
            <a:chOff x="2444227" y="1268671"/>
            <a:chExt cx="6595270" cy="2886771"/>
          </a:xfrm>
        </p:grpSpPr>
        <p:grpSp>
          <p:nvGrpSpPr>
            <p:cNvPr id="3" name="Group 2"/>
            <p:cNvGrpSpPr/>
            <p:nvPr/>
          </p:nvGrpSpPr>
          <p:grpSpPr>
            <a:xfrm>
              <a:off x="2444227" y="1268671"/>
              <a:ext cx="4257134" cy="2886771"/>
              <a:chOff x="0" y="0"/>
              <a:chExt cx="5277993" cy="366293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5026914" cy="3662934"/>
              </a:xfrm>
              <a:prstGeom prst="rect">
                <a:avLst/>
              </a:prstGeom>
            </p:spPr>
          </p:pic>
          <p:sp>
            <p:nvSpPr>
              <p:cNvPr id="5" name="TextBox 5"/>
              <p:cNvSpPr txBox="1"/>
              <p:nvPr/>
            </p:nvSpPr>
            <p:spPr>
              <a:xfrm>
                <a:off x="641985" y="231267"/>
                <a:ext cx="896112" cy="24622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2.926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641985" y="1264539"/>
                <a:ext cx="896112" cy="24622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1.727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4381881" y="1510760"/>
                <a:ext cx="896112" cy="24622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1.193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4369689" y="2251424"/>
                <a:ext cx="896112" cy="24622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1.060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>
              <a:off x="2925543" y="1519246"/>
              <a:ext cx="4279036" cy="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315413" y="2907322"/>
              <a:ext cx="889166" cy="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ight Brace 13"/>
            <p:cNvSpPr/>
            <p:nvPr/>
          </p:nvSpPr>
          <p:spPr>
            <a:xfrm>
              <a:off x="7185424" y="1519246"/>
              <a:ext cx="249881" cy="1388076"/>
            </a:xfrm>
            <a:prstGeom prst="rightBrace">
              <a:avLst>
                <a:gd name="adj1" fmla="val 8333"/>
                <a:gd name="adj2" fmla="val 49291"/>
              </a:avLst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62335" y="1757950"/>
              <a:ext cx="147716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64% fewer clicks when on nonpremium websites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6066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Effect of nonpremium websites on click behavior </a:t>
            </a:r>
            <a:r>
              <a:rPr lang="en-US" dirty="0" smtClean="0"/>
              <a:t>for </a:t>
            </a:r>
            <a:r>
              <a:rPr lang="en-US" cap="all" dirty="0" smtClean="0"/>
              <a:t>nonpremium</a:t>
            </a:r>
            <a:r>
              <a:rPr lang="en-US" dirty="0" smtClean="0"/>
              <a:t> </a:t>
            </a:r>
            <a:r>
              <a:rPr lang="en-US" dirty="0"/>
              <a:t>brands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1268569" y="1435266"/>
            <a:ext cx="6595270" cy="2886771"/>
            <a:chOff x="2444227" y="1269801"/>
            <a:chExt cx="6595270" cy="2886771"/>
          </a:xfrm>
        </p:grpSpPr>
        <p:grpSp>
          <p:nvGrpSpPr>
            <p:cNvPr id="3" name="Group 2"/>
            <p:cNvGrpSpPr/>
            <p:nvPr/>
          </p:nvGrpSpPr>
          <p:grpSpPr>
            <a:xfrm>
              <a:off x="2444227" y="1269801"/>
              <a:ext cx="4257134" cy="2886771"/>
              <a:chOff x="0" y="0"/>
              <a:chExt cx="5277993" cy="366293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5026914" cy="3662934"/>
              </a:xfrm>
              <a:prstGeom prst="rect">
                <a:avLst/>
              </a:prstGeom>
            </p:spPr>
          </p:pic>
          <p:sp>
            <p:nvSpPr>
              <p:cNvPr id="5" name="TextBox 5"/>
              <p:cNvSpPr txBox="1"/>
              <p:nvPr/>
            </p:nvSpPr>
            <p:spPr>
              <a:xfrm>
                <a:off x="641985" y="231267"/>
                <a:ext cx="896112" cy="24622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2.926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641985" y="1264539"/>
                <a:ext cx="896112" cy="24622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1.727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4381881" y="1510760"/>
                <a:ext cx="896112" cy="24622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1.193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4369689" y="2251424"/>
                <a:ext cx="896112" cy="24622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1.060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>
              <a:off x="2925546" y="2461660"/>
              <a:ext cx="4279036" cy="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315416" y="2869427"/>
              <a:ext cx="889166" cy="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ight Brace 13"/>
            <p:cNvSpPr/>
            <p:nvPr/>
          </p:nvSpPr>
          <p:spPr>
            <a:xfrm>
              <a:off x="7185427" y="2461660"/>
              <a:ext cx="249881" cy="407768"/>
            </a:xfrm>
            <a:prstGeom prst="rightBrace">
              <a:avLst>
                <a:gd name="adj1" fmla="val 8333"/>
                <a:gd name="adj2" fmla="val 49291"/>
              </a:avLst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TextBox 14"/>
            <p:cNvSpPr txBox="1"/>
            <p:nvPr/>
          </p:nvSpPr>
          <p:spPr>
            <a:xfrm>
              <a:off x="7562335" y="2184673"/>
              <a:ext cx="147716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31% fewer clicks when on nonpremium websites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1491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Study 2: Summary</a:t>
            </a:r>
            <a:endParaRPr lang="en-US" dirty="0"/>
          </a:p>
        </p:txBody>
      </p:sp>
      <p:sp>
        <p:nvSpPr>
          <p:cNvPr id="3" name="Inhaltsplatzhalter 6"/>
          <p:cNvSpPr txBox="1">
            <a:spLocks/>
          </p:cNvSpPr>
          <p:nvPr/>
        </p:nvSpPr>
        <p:spPr>
          <a:xfrm>
            <a:off x="1589063" y="1210152"/>
            <a:ext cx="5819733" cy="34685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 dirty="0" smtClean="0"/>
              <a:t>Campaign goal: Clicks &amp; performance</a:t>
            </a:r>
          </a:p>
          <a:p>
            <a:r>
              <a:rPr lang="en-US" dirty="0" smtClean="0"/>
              <a:t>Context matters for both, </a:t>
            </a:r>
            <a:r>
              <a:rPr lang="en-US" b="1" dirty="0" smtClean="0"/>
              <a:t>premium</a:t>
            </a:r>
            <a:r>
              <a:rPr lang="en-US" dirty="0" smtClean="0"/>
              <a:t> and </a:t>
            </a:r>
            <a:r>
              <a:rPr lang="en-US" b="1" dirty="0" smtClean="0"/>
              <a:t>non-premium</a:t>
            </a:r>
            <a:r>
              <a:rPr lang="en-US" dirty="0" smtClean="0"/>
              <a:t> brands</a:t>
            </a:r>
          </a:p>
          <a:p>
            <a:r>
              <a:rPr lang="en-US" dirty="0" smtClean="0"/>
              <a:t>Negative effects are stronger for </a:t>
            </a:r>
            <a:r>
              <a:rPr lang="en-US" b="1" dirty="0" smtClean="0"/>
              <a:t>premium</a:t>
            </a:r>
            <a:r>
              <a:rPr lang="en-US" dirty="0" smtClean="0"/>
              <a:t> brands</a:t>
            </a:r>
          </a:p>
        </p:txBody>
      </p:sp>
    </p:spTree>
    <p:extLst>
      <p:ext uri="{BB962C8B-B14F-4D97-AF65-F5344CB8AC3E}">
        <p14:creationId xmlns:p14="http://schemas.microsoft.com/office/powerpoint/2010/main" val="6717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72281" y="1804086"/>
            <a:ext cx="5914768" cy="1606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1777" y="1872101"/>
            <a:ext cx="65820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More than 60% of worldwide digital ad spend in 2019 ($</a:t>
            </a:r>
            <a:r>
              <a:rPr lang="en-US" sz="2800" dirty="0"/>
              <a:t>333.25 </a:t>
            </a:r>
            <a:r>
              <a:rPr lang="en-US" sz="2800" dirty="0" smtClean="0"/>
              <a:t>billion) spent </a:t>
            </a:r>
            <a:r>
              <a:rPr lang="en-US" sz="2800" dirty="0"/>
              <a:t>on programmatic advertising</a:t>
            </a:r>
          </a:p>
        </p:txBody>
      </p:sp>
    </p:spTree>
    <p:extLst>
      <p:ext uri="{BB962C8B-B14F-4D97-AF65-F5344CB8AC3E}">
        <p14:creationId xmlns:p14="http://schemas.microsoft.com/office/powerpoint/2010/main" val="7755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Grp="1" noChangeAspect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615905087"/>
              </p:ext>
            </p:extLst>
          </p:nvPr>
        </p:nvGraphicFramePr>
        <p:xfrm>
          <a:off x="1708150" y="1144587"/>
          <a:ext cx="5729288" cy="313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Document" r:id="rId3" imgW="5728906" imgH="3131083" progId="Word.Document.12">
                  <p:embed/>
                </p:oleObj>
              </mc:Choice>
              <mc:Fallback>
                <p:oleObj name="Document" r:id="rId3" imgW="5728906" imgH="3131083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8150" y="1144587"/>
                        <a:ext cx="5729288" cy="313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74075" y="1415737"/>
            <a:ext cx="1874111" cy="1335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48188" y="2763563"/>
            <a:ext cx="1887661" cy="1335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3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you have any questions regarding this material, you can contact us at </a:t>
            </a:r>
            <a:r>
              <a:rPr lang="en-US" dirty="0" smtClean="0">
                <a:hlinkClick r:id="rId2"/>
              </a:rPr>
              <a:t>nadia.abounabout@wu.ac.at</a:t>
            </a:r>
            <a:r>
              <a:rPr lang="en-US" dirty="0" smtClean="0"/>
              <a:t>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Inhaltsplatzhalte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75" y="1949049"/>
            <a:ext cx="7310438" cy="2584077"/>
          </a:xfrm>
          <a:prstGeom prst="rect">
            <a:avLst/>
          </a:prstGeom>
        </p:spPr>
      </p:pic>
      <p:sp>
        <p:nvSpPr>
          <p:cNvPr id="5" name="Text Placeholder 6"/>
          <p:cNvSpPr txBox="1">
            <a:spLocks/>
          </p:cNvSpPr>
          <p:nvPr/>
        </p:nvSpPr>
        <p:spPr>
          <a:xfrm>
            <a:off x="1041087" y="4272717"/>
            <a:ext cx="6901134" cy="34582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200" dirty="0" smtClean="0"/>
              <a:t>Comics </a:t>
            </a:r>
            <a:r>
              <a:rPr lang="de-DE" sz="1200" dirty="0" err="1" smtClean="0"/>
              <a:t>by</a:t>
            </a:r>
            <a:r>
              <a:rPr lang="de-DE" sz="1200" dirty="0" smtClean="0"/>
              <a:t> Lana Lauren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69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err="1" smtClean="0"/>
              <a:t>Programmatic</a:t>
            </a:r>
            <a:r>
              <a:rPr lang="de-DE" dirty="0" smtClean="0"/>
              <a:t> </a:t>
            </a:r>
            <a:r>
              <a:rPr lang="de-DE" dirty="0" err="1" smtClean="0"/>
              <a:t>advertising</a:t>
            </a:r>
            <a:r>
              <a:rPr lang="de-DE" dirty="0" smtClean="0"/>
              <a:t> </a:t>
            </a:r>
            <a:r>
              <a:rPr lang="de-DE" dirty="0" err="1" smtClean="0"/>
              <a:t>gives</a:t>
            </a:r>
            <a:r>
              <a:rPr lang="de-DE" dirty="0" smtClean="0"/>
              <a:t> </a:t>
            </a:r>
            <a:r>
              <a:rPr lang="de-DE" dirty="0" err="1" smtClean="0"/>
              <a:t>marketers</a:t>
            </a:r>
            <a:r>
              <a:rPr lang="de-DE" dirty="0" smtClean="0"/>
              <a:t> limited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i="1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ads</a:t>
            </a:r>
            <a:r>
              <a:rPr lang="de-DE" dirty="0" smtClean="0"/>
              <a:t> </a:t>
            </a:r>
            <a:r>
              <a:rPr lang="de-DE" dirty="0" err="1" smtClean="0"/>
              <a:t>appear</a:t>
            </a:r>
            <a:endParaRPr lang="en-US" dirty="0"/>
          </a:p>
        </p:txBody>
      </p:sp>
      <p:pic>
        <p:nvPicPr>
          <p:cNvPr id="8" name="Picture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2819" t="11873" r="27975" b="42340"/>
          <a:stretch/>
        </p:blipFill>
        <p:spPr>
          <a:xfrm>
            <a:off x="4805363" y="1586702"/>
            <a:ext cx="3419475" cy="2246320"/>
          </a:xfrm>
          <a:prstGeom prst="rect">
            <a:avLst/>
          </a:prstGeom>
        </p:spPr>
      </p:pic>
      <p:pic>
        <p:nvPicPr>
          <p:cNvPr id="9" name="Picture 4"/>
          <p:cNvPicPr>
            <a:picLocks noGrp="1" noChangeAspect="1" noChangeArrowheads="1"/>
          </p:cNvPicPr>
          <p:nvPr>
            <p:ph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3553" y="1853300"/>
            <a:ext cx="3127519" cy="171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79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Premium </a:t>
            </a:r>
            <a:r>
              <a:rPr lang="de-DE" b="1" dirty="0" err="1" smtClean="0"/>
              <a:t>websites</a:t>
            </a:r>
            <a:r>
              <a:rPr lang="de-DE" b="1" dirty="0" smtClean="0"/>
              <a:t>:</a:t>
            </a:r>
            <a:endParaRPr lang="de-AT" b="1" dirty="0"/>
          </a:p>
          <a:p>
            <a:r>
              <a:rPr lang="en-US" dirty="0"/>
              <a:t>reputable </a:t>
            </a:r>
            <a:r>
              <a:rPr lang="en-US" dirty="0" smtClean="0"/>
              <a:t>publishers</a:t>
            </a:r>
          </a:p>
          <a:p>
            <a:r>
              <a:rPr lang="en-US" dirty="0" smtClean="0"/>
              <a:t>high-quality </a:t>
            </a:r>
            <a:r>
              <a:rPr lang="en-US" dirty="0"/>
              <a:t>editorial </a:t>
            </a:r>
            <a:r>
              <a:rPr lang="en-US" dirty="0" smtClean="0"/>
              <a:t>content</a:t>
            </a:r>
          </a:p>
          <a:p>
            <a:r>
              <a:rPr lang="en-US" dirty="0" smtClean="0"/>
              <a:t>superior </a:t>
            </a:r>
            <a:r>
              <a:rPr lang="en-US" dirty="0"/>
              <a:t>website </a:t>
            </a:r>
            <a:r>
              <a:rPr lang="en-US" dirty="0" smtClean="0"/>
              <a:t>design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Examples:</a:t>
            </a:r>
            <a:endParaRPr lang="en-US" b="1" dirty="0"/>
          </a:p>
          <a:p>
            <a:r>
              <a:rPr lang="en-US" dirty="0" smtClean="0"/>
              <a:t>nytimes.com</a:t>
            </a:r>
          </a:p>
          <a:p>
            <a:r>
              <a:rPr lang="en-US" dirty="0" smtClean="0"/>
              <a:t>espn.com</a:t>
            </a:r>
          </a:p>
          <a:p>
            <a:r>
              <a:rPr lang="en-US" dirty="0" smtClean="0"/>
              <a:t>vogue.com</a:t>
            </a:r>
          </a:p>
          <a:p>
            <a:r>
              <a:rPr lang="en-US" dirty="0" smtClean="0"/>
              <a:t>nationalgeographic.com</a:t>
            </a:r>
            <a:endParaRPr lang="en-US" dirty="0"/>
          </a:p>
          <a:p>
            <a:endParaRPr lang="de-AT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Nonpremium </a:t>
            </a:r>
            <a:r>
              <a:rPr lang="de-DE" b="1" dirty="0" err="1" smtClean="0"/>
              <a:t>websites</a:t>
            </a:r>
            <a:r>
              <a:rPr lang="de-DE" b="1" dirty="0" smtClean="0"/>
              <a:t>:</a:t>
            </a:r>
          </a:p>
          <a:p>
            <a:r>
              <a:rPr lang="en-US" dirty="0" smtClean="0"/>
              <a:t>user-generated content</a:t>
            </a:r>
          </a:p>
          <a:p>
            <a:r>
              <a:rPr lang="en-US" dirty="0" smtClean="0"/>
              <a:t>content aggregators</a:t>
            </a:r>
          </a:p>
          <a:p>
            <a:r>
              <a:rPr lang="en-US" dirty="0" smtClean="0"/>
              <a:t>gaming platforms</a:t>
            </a:r>
          </a:p>
          <a:p>
            <a:r>
              <a:rPr lang="en-US" dirty="0" smtClean="0"/>
              <a:t>user forums</a:t>
            </a:r>
          </a:p>
          <a:p>
            <a:pPr marL="0" indent="0">
              <a:buNone/>
            </a:pPr>
            <a:r>
              <a:rPr lang="en-US" b="1" dirty="0" smtClean="0"/>
              <a:t>Examples: </a:t>
            </a:r>
          </a:p>
          <a:p>
            <a:r>
              <a:rPr lang="de-AT" dirty="0" smtClean="0"/>
              <a:t>allrecipes.com</a:t>
            </a:r>
          </a:p>
          <a:p>
            <a:r>
              <a:rPr lang="de-AT" dirty="0" smtClean="0"/>
              <a:t>lifehacker.com</a:t>
            </a:r>
          </a:p>
          <a:p>
            <a:r>
              <a:rPr lang="de-AT" dirty="0" smtClean="0"/>
              <a:t>chegg.com</a:t>
            </a:r>
          </a:p>
          <a:p>
            <a:r>
              <a:rPr lang="de-DE" dirty="0"/>
              <a:t>t</a:t>
            </a:r>
            <a:r>
              <a:rPr lang="de-DE" dirty="0" smtClean="0"/>
              <a:t>mz.com</a:t>
            </a:r>
            <a:endParaRPr lang="de-AT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Advertisers differentiate between premium and nonpremium websites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99" y="1139997"/>
            <a:ext cx="7270414" cy="250659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Current practice relies on gut feeling: </a:t>
            </a:r>
            <a:r>
              <a:rPr lang="en-US" cap="all" dirty="0" smtClean="0"/>
              <a:t>Premium brands</a:t>
            </a:r>
            <a:r>
              <a:rPr lang="en-US" dirty="0" smtClean="0"/>
              <a:t> advertise on premium websites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57598" y="3641913"/>
            <a:ext cx="7534583" cy="140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Notes: </a:t>
            </a:r>
            <a:br>
              <a:rPr lang="en-US" sz="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P=premium, NP=</a:t>
            </a:r>
            <a:r>
              <a:rPr lang="en-US" sz="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nonpremium</a:t>
            </a:r>
            <a:endParaRPr lang="en-US" sz="7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1: Which goals do you pursue in case of branding campaigns?</a:t>
            </a:r>
            <a:endParaRPr lang="en-US" sz="7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2: Which goals do you pursue in case of performance campaigns?</a:t>
            </a:r>
            <a:endParaRPr lang="en-US" sz="7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3: What categorization do you use to differentiate between websites of different quality?</a:t>
            </a:r>
            <a:endParaRPr lang="en-US" sz="7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4: Where would you run the following campaigns (premium or </a:t>
            </a:r>
            <a:r>
              <a:rPr lang="en-US" sz="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nonpremium</a:t>
            </a:r>
            <a:r>
              <a:rPr lang="en-US" sz="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website)?</a:t>
            </a:r>
            <a:endParaRPr lang="en-US" sz="7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00" dirty="0">
                <a:latin typeface="Times New Roman" panose="02020603050405020304" pitchFamily="18" charset="0"/>
                <a:ea typeface="Yu Gothic Light" panose="020B0300000000000000" pitchFamily="34" charset="-128"/>
                <a:cs typeface="Arial" panose="020B0604020202020204" pitchFamily="34" charset="0"/>
              </a:rPr>
              <a:t>Branding campaign of BMW</a:t>
            </a:r>
            <a:endParaRPr lang="en-US" sz="700" dirty="0">
              <a:latin typeface="Arial" panose="020B0604020202020204" pitchFamily="34" charset="0"/>
              <a:ea typeface="Yu Gothic Light" panose="020B0300000000000000" pitchFamily="34" charset="-128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00" dirty="0">
                <a:latin typeface="Times New Roman" panose="02020603050405020304" pitchFamily="18" charset="0"/>
                <a:ea typeface="Yu Gothic Light" panose="020B0300000000000000" pitchFamily="34" charset="-128"/>
                <a:cs typeface="Arial" panose="020B0604020202020204" pitchFamily="34" charset="0"/>
              </a:rPr>
              <a:t>Branding campaign of Dacia</a:t>
            </a:r>
            <a:endParaRPr lang="en-US" sz="700" dirty="0">
              <a:latin typeface="Arial" panose="020B0604020202020204" pitchFamily="34" charset="0"/>
              <a:ea typeface="Yu Gothic Light" panose="020B0300000000000000" pitchFamily="34" charset="-128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00" dirty="0">
                <a:latin typeface="Times New Roman" panose="02020603050405020304" pitchFamily="18" charset="0"/>
                <a:ea typeface="Yu Gothic Light" panose="020B0300000000000000" pitchFamily="34" charset="-128"/>
                <a:cs typeface="Arial" panose="020B0604020202020204" pitchFamily="34" charset="0"/>
              </a:rPr>
              <a:t>Performance campaign of BMW</a:t>
            </a:r>
            <a:endParaRPr lang="en-US" sz="700" dirty="0">
              <a:latin typeface="Arial" panose="020B0604020202020204" pitchFamily="34" charset="0"/>
              <a:ea typeface="Yu Gothic Light" panose="020B0300000000000000" pitchFamily="34" charset="-128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00" dirty="0">
                <a:latin typeface="Times New Roman" panose="02020603050405020304" pitchFamily="18" charset="0"/>
                <a:ea typeface="Yu Gothic Light" panose="020B0300000000000000" pitchFamily="34" charset="-128"/>
                <a:cs typeface="Arial" panose="020B0604020202020204" pitchFamily="34" charset="0"/>
              </a:rPr>
              <a:t>Performance campaign of Dacia</a:t>
            </a:r>
            <a:endParaRPr lang="en-US" sz="700" dirty="0">
              <a:latin typeface="Arial" panose="020B0604020202020204" pitchFamily="34" charset="0"/>
              <a:ea typeface="Yu Gothic Light" panose="020B0300000000000000" pitchFamily="34" charset="-128"/>
            </a:endParaRPr>
          </a:p>
          <a:p>
            <a:r>
              <a:rPr lang="en-US" sz="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7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If advertiser is willing to carry the additional costs. </a:t>
            </a:r>
            <a:endParaRPr lang="en-US" sz="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7575" y="1901999"/>
            <a:ext cx="7293962" cy="3094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7575" y="2866809"/>
            <a:ext cx="7293962" cy="642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Current practice relies on gut feeling: </a:t>
            </a:r>
            <a:r>
              <a:rPr lang="en-US" cap="all" dirty="0" smtClean="0"/>
              <a:t>Branding campaigns</a:t>
            </a:r>
            <a:r>
              <a:rPr lang="en-US" dirty="0" smtClean="0"/>
              <a:t> advertise on premium websites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7575" y="2217432"/>
            <a:ext cx="7293962" cy="642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4"/>
          <p:cNvSpPr/>
          <p:nvPr/>
        </p:nvSpPr>
        <p:spPr>
          <a:xfrm>
            <a:off x="957598" y="3641913"/>
            <a:ext cx="7534583" cy="140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Notes: </a:t>
            </a:r>
            <a:br>
              <a:rPr lang="en-US" sz="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P=premium, NP=</a:t>
            </a:r>
            <a:r>
              <a:rPr lang="en-US" sz="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nonpremium</a:t>
            </a:r>
            <a:endParaRPr lang="en-US" sz="7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1: Which goals do you pursue in case of branding campaigns?</a:t>
            </a:r>
            <a:endParaRPr lang="en-US" sz="7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2: Which goals do you pursue in case of performance campaigns?</a:t>
            </a:r>
            <a:endParaRPr lang="en-US" sz="7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3: What categorization do you use to differentiate between websites of different quality?</a:t>
            </a:r>
            <a:endParaRPr lang="en-US" sz="7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 4: Where would you run the following campaigns (premium or </a:t>
            </a:r>
            <a:r>
              <a:rPr lang="en-US" sz="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nonpremium</a:t>
            </a:r>
            <a:r>
              <a:rPr lang="en-US" sz="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website)?</a:t>
            </a:r>
            <a:endParaRPr lang="en-US" sz="7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00" dirty="0">
                <a:latin typeface="Times New Roman" panose="02020603050405020304" pitchFamily="18" charset="0"/>
                <a:ea typeface="Yu Gothic Light" panose="020B0300000000000000" pitchFamily="34" charset="-128"/>
                <a:cs typeface="Arial" panose="020B0604020202020204" pitchFamily="34" charset="0"/>
              </a:rPr>
              <a:t>Branding campaign of BMW</a:t>
            </a:r>
            <a:endParaRPr lang="en-US" sz="700" dirty="0">
              <a:latin typeface="Arial" panose="020B0604020202020204" pitchFamily="34" charset="0"/>
              <a:ea typeface="Yu Gothic Light" panose="020B0300000000000000" pitchFamily="34" charset="-128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00" dirty="0">
                <a:latin typeface="Times New Roman" panose="02020603050405020304" pitchFamily="18" charset="0"/>
                <a:ea typeface="Yu Gothic Light" panose="020B0300000000000000" pitchFamily="34" charset="-128"/>
                <a:cs typeface="Arial" panose="020B0604020202020204" pitchFamily="34" charset="0"/>
              </a:rPr>
              <a:t>Branding campaign of Dacia</a:t>
            </a:r>
            <a:endParaRPr lang="en-US" sz="700" dirty="0">
              <a:latin typeface="Arial" panose="020B0604020202020204" pitchFamily="34" charset="0"/>
              <a:ea typeface="Yu Gothic Light" panose="020B0300000000000000" pitchFamily="34" charset="-128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00" dirty="0">
                <a:latin typeface="Times New Roman" panose="02020603050405020304" pitchFamily="18" charset="0"/>
                <a:ea typeface="Yu Gothic Light" panose="020B0300000000000000" pitchFamily="34" charset="-128"/>
                <a:cs typeface="Arial" panose="020B0604020202020204" pitchFamily="34" charset="0"/>
              </a:rPr>
              <a:t>Performance campaign of BMW</a:t>
            </a:r>
            <a:endParaRPr lang="en-US" sz="700" dirty="0">
              <a:latin typeface="Arial" panose="020B0604020202020204" pitchFamily="34" charset="0"/>
              <a:ea typeface="Yu Gothic Light" panose="020B0300000000000000" pitchFamily="34" charset="-128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00" dirty="0">
                <a:latin typeface="Times New Roman" panose="02020603050405020304" pitchFamily="18" charset="0"/>
                <a:ea typeface="Yu Gothic Light" panose="020B0300000000000000" pitchFamily="34" charset="-128"/>
                <a:cs typeface="Arial" panose="020B0604020202020204" pitchFamily="34" charset="0"/>
              </a:rPr>
              <a:t>Performance campaign of Dacia</a:t>
            </a:r>
            <a:endParaRPr lang="en-US" sz="700" dirty="0">
              <a:latin typeface="Arial" panose="020B0604020202020204" pitchFamily="34" charset="0"/>
              <a:ea typeface="Yu Gothic Light" panose="020B0300000000000000" pitchFamily="34" charset="-128"/>
            </a:endParaRPr>
          </a:p>
          <a:p>
            <a:r>
              <a:rPr lang="en-US" sz="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7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If advertiser is willing to carry the additional costs. </a:t>
            </a:r>
            <a:endParaRPr lang="en-US" sz="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99" y="1139997"/>
            <a:ext cx="7270414" cy="250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7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does advertising on nonpremium websites affect advertising effectiveness?</a:t>
            </a:r>
            <a:endParaRPr lang="en-US" dirty="0"/>
          </a:p>
        </p:txBody>
      </p:sp>
      <p:pic>
        <p:nvPicPr>
          <p:cNvPr id="4" name="Grafik 1" descr="C:\Users\nabounab\Dropbox\Wien\01-Projekte\07-Longtail\01-Paper\05-IJRM\2nd round\Longtail\R1\framework_05202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073150"/>
            <a:ext cx="5283200" cy="299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ight Brace 2"/>
          <p:cNvSpPr/>
          <p:nvPr/>
        </p:nvSpPr>
        <p:spPr>
          <a:xfrm>
            <a:off x="7241059" y="1515762"/>
            <a:ext cx="249881" cy="1161535"/>
          </a:xfrm>
          <a:prstGeom prst="rightBrace">
            <a:avLst>
              <a:gd name="adj1" fmla="val 8333"/>
              <a:gd name="adj2" fmla="val 49291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7241059" y="3501081"/>
            <a:ext cx="249881" cy="569269"/>
          </a:xfrm>
          <a:prstGeom prst="rightBrace">
            <a:avLst>
              <a:gd name="adj1" fmla="val 8333"/>
              <a:gd name="adj2" fmla="val 49291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7245" y="1960605"/>
            <a:ext cx="1161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Study 1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647245" y="3597473"/>
            <a:ext cx="1161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Study 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4342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Study 1: Setting</a:t>
            </a:r>
            <a:endParaRPr lang="en-US" dirty="0"/>
          </a:p>
        </p:txBody>
      </p:sp>
      <p:sp>
        <p:nvSpPr>
          <p:cNvPr id="3" name="Inhaltsplatzhalter 4"/>
          <p:cNvSpPr txBox="1">
            <a:spLocks/>
          </p:cNvSpPr>
          <p:nvPr/>
        </p:nvSpPr>
        <p:spPr>
          <a:xfrm>
            <a:off x="1489804" y="1253014"/>
            <a:ext cx="3510821" cy="347329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b="1" dirty="0" smtClean="0"/>
              <a:t>Global</a:t>
            </a:r>
            <a:r>
              <a:rPr lang="en-US" sz="1350" dirty="0" smtClean="0"/>
              <a:t> video sharing platform</a:t>
            </a:r>
          </a:p>
          <a:p>
            <a:r>
              <a:rPr lang="en-US" sz="1350" dirty="0" smtClean="0"/>
              <a:t>Definition of </a:t>
            </a:r>
            <a:r>
              <a:rPr lang="en-US" sz="1350" b="1" dirty="0" smtClean="0"/>
              <a:t>premium vs. non-premium channel </a:t>
            </a:r>
            <a:r>
              <a:rPr lang="en-US" sz="1350" dirty="0" smtClean="0"/>
              <a:t>provided by video sharing platform</a:t>
            </a:r>
          </a:p>
          <a:p>
            <a:r>
              <a:rPr lang="en-US" sz="1350" dirty="0" smtClean="0"/>
              <a:t>Panelists recruited from </a:t>
            </a:r>
            <a:r>
              <a:rPr lang="en-US" sz="1350" b="1" dirty="0" err="1" smtClean="0"/>
              <a:t>GfK</a:t>
            </a:r>
            <a:r>
              <a:rPr lang="en-US" sz="1350" b="1" dirty="0" smtClean="0"/>
              <a:t> Media Efficiency Panel</a:t>
            </a:r>
          </a:p>
          <a:p>
            <a:r>
              <a:rPr lang="en-US" sz="1350" b="1" dirty="0" smtClean="0"/>
              <a:t>Randomization of ads </a:t>
            </a:r>
            <a:r>
              <a:rPr lang="en-US" sz="1350" dirty="0" smtClean="0"/>
              <a:t>to 5,305 respondents (no targeting)</a:t>
            </a:r>
          </a:p>
          <a:p>
            <a:r>
              <a:rPr lang="en-US" sz="1350" b="1" dirty="0" smtClean="0"/>
              <a:t>18 premium &amp; non-premium brands</a:t>
            </a:r>
            <a:endParaRPr lang="en-US" sz="1350" dirty="0" smtClean="0"/>
          </a:p>
          <a:p>
            <a:r>
              <a:rPr lang="en-US" sz="1350" b="1" dirty="0" smtClean="0"/>
              <a:t>Real search queries</a:t>
            </a:r>
            <a:endParaRPr lang="en-US" sz="1350" dirty="0" smtClean="0"/>
          </a:p>
          <a:p>
            <a:pPr lvl="1">
              <a:buClr>
                <a:srgbClr val="FF0000"/>
              </a:buClr>
            </a:pPr>
            <a:r>
              <a:rPr lang="en-US" sz="1200" dirty="0" smtClean="0"/>
              <a:t>Potential </a:t>
            </a:r>
            <a:r>
              <a:rPr lang="en-US" sz="1200" b="1" dirty="0" smtClean="0"/>
              <a:t>self-selection bias</a:t>
            </a:r>
            <a:r>
              <a:rPr lang="en-US" sz="1200" dirty="0" smtClean="0"/>
              <a:t> of respondents’ assignment to premium/non-premium channels based on their real searching behavior</a:t>
            </a:r>
            <a:endParaRPr lang="en-US" sz="1200" dirty="0"/>
          </a:p>
        </p:txBody>
      </p:sp>
      <p:pic>
        <p:nvPicPr>
          <p:cNvPr id="4" name="Picture 2" descr="http://www.insidefacebook.com/wp-content/uploads/2013/07/shutterstock_1105952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02" y="2312521"/>
            <a:ext cx="2606036" cy="139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2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Propensity-score matching (PSM) </a:t>
            </a:r>
            <a:r>
              <a:rPr lang="en-US" b="1" dirty="0"/>
              <a:t>using nearest neighbor </a:t>
            </a:r>
            <a:r>
              <a:rPr lang="en-US" b="1" dirty="0" smtClean="0"/>
              <a:t>algorithm</a:t>
            </a:r>
          </a:p>
          <a:p>
            <a:r>
              <a:rPr lang="en-US" b="1" dirty="0" smtClean="0"/>
              <a:t>Variables included in PSM:</a:t>
            </a:r>
          </a:p>
          <a:p>
            <a:pPr lvl="1"/>
            <a:r>
              <a:rPr lang="en-US" dirty="0" smtClean="0"/>
              <a:t>sociodemographic </a:t>
            </a:r>
            <a:r>
              <a:rPr lang="en-US" dirty="0"/>
              <a:t>characteristics (age, education, and household </a:t>
            </a:r>
            <a:r>
              <a:rPr lang="en-US" dirty="0" smtClean="0"/>
              <a:t>status)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sage </a:t>
            </a:r>
            <a:r>
              <a:rPr lang="en-US" dirty="0"/>
              <a:t>characteristics on the video platform during the month prior to our </a:t>
            </a:r>
            <a:r>
              <a:rPr lang="en-US" dirty="0" smtClean="0"/>
              <a:t>study (time spent online and on </a:t>
            </a:r>
            <a:r>
              <a:rPr lang="en-US" dirty="0"/>
              <a:t>the video </a:t>
            </a:r>
            <a:r>
              <a:rPr lang="en-US" dirty="0" smtClean="0"/>
              <a:t>platform)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nterest </a:t>
            </a:r>
            <a:r>
              <a:rPr lang="en-US" dirty="0"/>
              <a:t>in the advertised product </a:t>
            </a:r>
            <a:r>
              <a:rPr lang="en-US" dirty="0" smtClean="0"/>
              <a:t>category</a:t>
            </a:r>
          </a:p>
          <a:p>
            <a:pPr lvl="1"/>
            <a:r>
              <a:rPr lang="en-US" dirty="0"/>
              <a:t>number of total video ad impressions before completing the </a:t>
            </a:r>
            <a:r>
              <a:rPr lang="en-US" dirty="0" smtClean="0"/>
              <a:t>survey</a:t>
            </a:r>
          </a:p>
          <a:p>
            <a:endParaRPr lang="de-DE" dirty="0" smtClean="0"/>
          </a:p>
          <a:p>
            <a:r>
              <a:rPr lang="en-US" dirty="0" smtClean="0"/>
              <a:t>Various robustness checks regarding the PSM can be found in the paper</a:t>
            </a:r>
          </a:p>
          <a:p>
            <a:pPr lvl="1"/>
            <a:endParaRPr lang="en-US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 smtClean="0"/>
              <a:t>Dealing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potential </a:t>
            </a:r>
            <a:r>
              <a:rPr lang="de-DE" dirty="0" err="1" smtClean="0"/>
              <a:t>self-selection</a:t>
            </a:r>
            <a:r>
              <a:rPr lang="de-DE" dirty="0" smtClean="0"/>
              <a:t> </a:t>
            </a:r>
            <a:r>
              <a:rPr lang="de-DE" dirty="0" err="1" smtClean="0"/>
              <a:t>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7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s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921</Words>
  <Application>Microsoft Office PowerPoint</Application>
  <PresentationFormat>Bildschirmpräsentation (16:9)</PresentationFormat>
  <Paragraphs>144</Paragraphs>
  <Slides>21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30" baseType="lpstr">
      <vt:lpstr>Yu Gothic Light</vt:lpstr>
      <vt:lpstr>Arial</vt:lpstr>
      <vt:lpstr>Calibri</vt:lpstr>
      <vt:lpstr>Symbol</vt:lpstr>
      <vt:lpstr>Times New Roman</vt:lpstr>
      <vt:lpstr>Wingdings</vt:lpstr>
      <vt:lpstr>Title Slides</vt:lpstr>
      <vt:lpstr>Content Slides</vt:lpstr>
      <vt:lpstr>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CBS EA</dc:creator>
  <cp:lastModifiedBy>Jeremic, Olivera</cp:lastModifiedBy>
  <cp:revision>591</cp:revision>
  <cp:lastPrinted>2019-04-29T06:35:30Z</cp:lastPrinted>
  <dcterms:created xsi:type="dcterms:W3CDTF">2013-11-09T16:46:18Z</dcterms:created>
  <dcterms:modified xsi:type="dcterms:W3CDTF">2021-03-24T13:26:36Z</dcterms:modified>
</cp:coreProperties>
</file>