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-114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1889-F017-4949-997D-A66A760AF24E}" type="datetimeFigureOut">
              <a:rPr lang="de-AT" smtClean="0"/>
              <a:t>06.02.2018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51242-C521-4A6D-AD13-6581CD034F3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98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1889-F017-4949-997D-A66A760AF24E}" type="datetimeFigureOut">
              <a:rPr lang="de-AT" smtClean="0"/>
              <a:t>06.02.2018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51242-C521-4A6D-AD13-6581CD034F3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97227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1889-F017-4949-997D-A66A760AF24E}" type="datetimeFigureOut">
              <a:rPr lang="de-AT" smtClean="0"/>
              <a:t>06.02.2018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51242-C521-4A6D-AD13-6581CD034F3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05650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1889-F017-4949-997D-A66A760AF24E}" type="datetimeFigureOut">
              <a:rPr lang="de-AT" smtClean="0"/>
              <a:t>06.02.2018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51242-C521-4A6D-AD13-6581CD034F3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1154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1889-F017-4949-997D-A66A760AF24E}" type="datetimeFigureOut">
              <a:rPr lang="de-AT" smtClean="0"/>
              <a:t>06.02.2018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51242-C521-4A6D-AD13-6581CD034F3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03756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1889-F017-4949-997D-A66A760AF24E}" type="datetimeFigureOut">
              <a:rPr lang="de-AT" smtClean="0"/>
              <a:t>06.02.2018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51242-C521-4A6D-AD13-6581CD034F3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0610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1889-F017-4949-997D-A66A760AF24E}" type="datetimeFigureOut">
              <a:rPr lang="de-AT" smtClean="0"/>
              <a:t>06.02.2018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51242-C521-4A6D-AD13-6581CD034F3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6477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1889-F017-4949-997D-A66A760AF24E}" type="datetimeFigureOut">
              <a:rPr lang="de-AT" smtClean="0"/>
              <a:t>06.02.2018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51242-C521-4A6D-AD13-6581CD034F3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8129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1889-F017-4949-997D-A66A760AF24E}" type="datetimeFigureOut">
              <a:rPr lang="de-AT" smtClean="0"/>
              <a:t>06.02.2018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51242-C521-4A6D-AD13-6581CD034F3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89634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1889-F017-4949-997D-A66A760AF24E}" type="datetimeFigureOut">
              <a:rPr lang="de-AT" smtClean="0"/>
              <a:t>06.02.2018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51242-C521-4A6D-AD13-6581CD034F3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4756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1889-F017-4949-997D-A66A760AF24E}" type="datetimeFigureOut">
              <a:rPr lang="de-AT" smtClean="0"/>
              <a:t>06.02.2018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51242-C521-4A6D-AD13-6581CD034F3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794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31889-F017-4949-997D-A66A760AF24E}" type="datetimeFigureOut">
              <a:rPr lang="de-AT" smtClean="0"/>
              <a:t>06.02.2018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51242-C521-4A6D-AD13-6581CD034F3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227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36542" y="1434904"/>
            <a:ext cx="7394917" cy="1849975"/>
          </a:xfrm>
        </p:spPr>
        <p:txBody>
          <a:bodyPr>
            <a:noAutofit/>
          </a:bodyPr>
          <a:lstStyle/>
          <a:p>
            <a:pPr algn="l"/>
            <a:r>
              <a:rPr lang="de-DE" sz="6600" dirty="0" smtClean="0"/>
              <a:t>Institutionelle Ökonomik</a:t>
            </a:r>
            <a:endParaRPr lang="de-DE" sz="6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7458221" cy="1655762"/>
          </a:xfrm>
        </p:spPr>
        <p:txBody>
          <a:bodyPr>
            <a:normAutofit/>
          </a:bodyPr>
          <a:lstStyle/>
          <a:p>
            <a:pPr algn="l"/>
            <a:endParaRPr lang="de-AT" dirty="0" smtClean="0"/>
          </a:p>
          <a:p>
            <a:pPr algn="l"/>
            <a:r>
              <a:rPr lang="de-AT" dirty="0" smtClean="0"/>
              <a:t>Koen SMET</a:t>
            </a:r>
          </a:p>
          <a:p>
            <a:pPr algn="l"/>
            <a:r>
              <a:rPr lang="de-AT" dirty="0" smtClean="0"/>
              <a:t>Spezialisierungsmesse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2221" y="4080634"/>
            <a:ext cx="2602523" cy="117716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2221" y="1434904"/>
            <a:ext cx="2602523" cy="195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429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263597" cy="1325563"/>
          </a:xfrm>
        </p:spPr>
        <p:txBody>
          <a:bodyPr>
            <a:normAutofit/>
          </a:bodyPr>
          <a:lstStyle/>
          <a:p>
            <a:r>
              <a:rPr lang="de-DE" dirty="0" smtClean="0"/>
              <a:t>Eine heterodoxe Perspektive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“[E]</a:t>
            </a:r>
            <a:r>
              <a:rPr lang="en-GB" dirty="0" err="1" smtClean="0"/>
              <a:t>conomics</a:t>
            </a:r>
            <a:r>
              <a:rPr lang="en-GB" dirty="0" smtClean="0"/>
              <a:t> is best characterised as the division of social theory or science primarily concerned with studying all social structures and processes bearing upon the material conditions of well-being.”</a:t>
            </a:r>
          </a:p>
          <a:p>
            <a:pPr marL="0" indent="0" algn="ctr">
              <a:buNone/>
            </a:pPr>
            <a:r>
              <a:rPr lang="en-GB" dirty="0" smtClean="0"/>
              <a:t>Lawson (2006: 500)</a:t>
            </a:r>
            <a:endParaRPr lang="en-GB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015" y="365125"/>
            <a:ext cx="1391785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630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263597" cy="1325563"/>
          </a:xfrm>
        </p:spPr>
        <p:txBody>
          <a:bodyPr>
            <a:normAutofit/>
          </a:bodyPr>
          <a:lstStyle/>
          <a:p>
            <a:r>
              <a:rPr lang="de-DE" dirty="0" smtClean="0"/>
              <a:t>Originäre Institutionelle Ökonomik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Soziale Strukturen und Prozessen</a:t>
            </a:r>
          </a:p>
          <a:p>
            <a:pPr lvl="1"/>
            <a:r>
              <a:rPr lang="de-DE" dirty="0"/>
              <a:t>Wie entstehen sie?</a:t>
            </a:r>
          </a:p>
          <a:p>
            <a:pPr lvl="1"/>
            <a:r>
              <a:rPr lang="de-DE" dirty="0"/>
              <a:t>Wie wirken sie?</a:t>
            </a:r>
          </a:p>
          <a:p>
            <a:pPr lvl="1"/>
            <a:r>
              <a:rPr lang="de-DE" dirty="0"/>
              <a:t>Wie ändern sie sich?</a:t>
            </a:r>
          </a:p>
          <a:p>
            <a:endParaRPr lang="en-GB" dirty="0" smtClean="0"/>
          </a:p>
          <a:p>
            <a:r>
              <a:rPr lang="en-GB" dirty="0" smtClean="0"/>
              <a:t>„[W]e may define </a:t>
            </a:r>
            <a:r>
              <a:rPr lang="en-GB" i="1" dirty="0" smtClean="0"/>
              <a:t>institutions</a:t>
            </a:r>
            <a:r>
              <a:rPr lang="en-GB" dirty="0" smtClean="0"/>
              <a:t> as systems of established and prevalent social rules that structure social interactions.” Hodgson (2006: 2)</a:t>
            </a:r>
          </a:p>
          <a:p>
            <a:pPr lvl="1"/>
            <a:r>
              <a:rPr lang="de-DE" dirty="0" smtClean="0"/>
              <a:t>Regel (normativ und sozial)</a:t>
            </a:r>
          </a:p>
          <a:p>
            <a:pPr lvl="1"/>
            <a:r>
              <a:rPr lang="de-DE" dirty="0" smtClean="0"/>
              <a:t>Verhalten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015" y="365125"/>
            <a:ext cx="1391785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95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263597" cy="1325563"/>
          </a:xfrm>
        </p:spPr>
        <p:txBody>
          <a:bodyPr>
            <a:normAutofit/>
          </a:bodyPr>
          <a:lstStyle/>
          <a:p>
            <a:r>
              <a:rPr lang="de-DE" dirty="0" smtClean="0"/>
              <a:t>Lernziele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Selbständige Vertiefung der Institutionellen </a:t>
            </a:r>
            <a:r>
              <a:rPr lang="de-DE" dirty="0" smtClean="0"/>
              <a:t>Ökonomik</a:t>
            </a:r>
            <a:endParaRPr lang="de-AT" dirty="0"/>
          </a:p>
          <a:p>
            <a:pPr lvl="0"/>
            <a:r>
              <a:rPr lang="de-DE" dirty="0"/>
              <a:t>Lesen und Verstehen von (englischsprachiger) Originalliteratur</a:t>
            </a:r>
            <a:endParaRPr lang="de-AT" dirty="0"/>
          </a:p>
          <a:p>
            <a:pPr lvl="0"/>
            <a:r>
              <a:rPr lang="de-DE" dirty="0"/>
              <a:t>Kontextualisierung und kritische Diskussion der Institutionellen Ökonomie</a:t>
            </a:r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015" y="365125"/>
            <a:ext cx="1391785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332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263597" cy="1325563"/>
          </a:xfrm>
        </p:spPr>
        <p:txBody>
          <a:bodyPr>
            <a:normAutofit/>
          </a:bodyPr>
          <a:lstStyle/>
          <a:p>
            <a:r>
              <a:rPr lang="de-DE" dirty="0" smtClean="0"/>
              <a:t>Inhalt der Lehrveranstaltung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Theorie der Firma</a:t>
            </a:r>
          </a:p>
          <a:p>
            <a:r>
              <a:rPr lang="de-DE" dirty="0" smtClean="0"/>
              <a:t>Institutionen-Begriff</a:t>
            </a:r>
          </a:p>
          <a:p>
            <a:r>
              <a:rPr lang="de-DE" dirty="0" smtClean="0"/>
              <a:t>Markt-Begriff</a:t>
            </a:r>
          </a:p>
          <a:p>
            <a:r>
              <a:rPr lang="de-DE" dirty="0" smtClean="0"/>
              <a:t>Demonstrativer Konsum</a:t>
            </a:r>
          </a:p>
          <a:p>
            <a:r>
              <a:rPr lang="de-DE" dirty="0" smtClean="0"/>
              <a:t>Produzentensouveränität</a:t>
            </a:r>
          </a:p>
          <a:p>
            <a:r>
              <a:rPr lang="de-DE" dirty="0" smtClean="0"/>
              <a:t>Konsumtheorie</a:t>
            </a:r>
          </a:p>
          <a:p>
            <a:r>
              <a:rPr lang="de-DE" dirty="0" smtClean="0"/>
              <a:t>Soziale und Kulturelle Aspekten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015" y="365125"/>
            <a:ext cx="1391785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131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263597" cy="1325563"/>
          </a:xfrm>
        </p:spPr>
        <p:txBody>
          <a:bodyPr>
            <a:normAutofit/>
          </a:bodyPr>
          <a:lstStyle/>
          <a:p>
            <a:r>
              <a:rPr lang="de-DE" dirty="0" smtClean="0"/>
              <a:t>Anforderungen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Aktive Beteiligung bei Textdiskussionen</a:t>
            </a:r>
          </a:p>
          <a:p>
            <a:r>
              <a:rPr lang="de-DE" dirty="0" smtClean="0"/>
              <a:t>Diskussionsvorbereitungen</a:t>
            </a:r>
          </a:p>
          <a:p>
            <a:r>
              <a:rPr lang="de-DE" dirty="0" smtClean="0"/>
              <a:t>Essay</a:t>
            </a:r>
          </a:p>
          <a:p>
            <a:r>
              <a:rPr lang="de-DE" dirty="0" smtClean="0"/>
              <a:t>Prüfung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015" y="365125"/>
            <a:ext cx="1391785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432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Feedback Sommersemester 2017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„Sehr spannende Inhalte; endlich eine tiefgehende Auseinandersetzung mit diesem Bereich der Ökonomie; </a:t>
            </a:r>
            <a:r>
              <a:rPr lang="de-AT" dirty="0" err="1" smtClean="0"/>
              <a:t>Workload</a:t>
            </a:r>
            <a:r>
              <a:rPr lang="de-AT" dirty="0" smtClean="0"/>
              <a:t> war sehr hoch“</a:t>
            </a:r>
          </a:p>
          <a:p>
            <a:r>
              <a:rPr lang="de-AT" dirty="0" smtClean="0"/>
              <a:t>„Vermutlich wichtigste LV auf dieser Uni“</a:t>
            </a:r>
          </a:p>
          <a:p>
            <a:r>
              <a:rPr lang="de-AT" dirty="0" smtClean="0"/>
              <a:t>„Hass gegen anders denkende (NK); Keine Theorie nur heiße Luft </a:t>
            </a:r>
            <a:r>
              <a:rPr lang="de-AT" dirty="0" smtClean="0">
                <a:sym typeface="Wingdings" panose="05000000000000000000" pitchFamily="2" charset="2"/>
              </a:rPr>
              <a:t> Sinnhaftigkeit sehr zu hinterfragen; </a:t>
            </a:r>
            <a:r>
              <a:rPr lang="de-AT" dirty="0" smtClean="0"/>
              <a:t>Allgemein </a:t>
            </a:r>
            <a:r>
              <a:rPr lang="de-AT" u="sng" dirty="0" smtClean="0"/>
              <a:t>nichts</a:t>
            </a:r>
            <a:r>
              <a:rPr lang="de-AT" dirty="0" smtClean="0"/>
              <a:t> mitgenommen </a:t>
            </a:r>
            <a:r>
              <a:rPr lang="de-AT" dirty="0" smtClean="0">
                <a:sym typeface="Wingdings" panose="05000000000000000000" pitchFamily="2" charset="2"/>
              </a:rPr>
              <a:t> Außer ideologisches BLA </a:t>
            </a:r>
            <a:r>
              <a:rPr lang="de-AT" dirty="0" err="1" smtClean="0">
                <a:sym typeface="Wingdings" panose="05000000000000000000" pitchFamily="2" charset="2"/>
              </a:rPr>
              <a:t>BLA</a:t>
            </a:r>
            <a:r>
              <a:rPr lang="de-AT" dirty="0" smtClean="0">
                <a:sym typeface="Wingdings" panose="05000000000000000000" pitchFamily="2" charset="2"/>
              </a:rPr>
              <a:t>“</a:t>
            </a:r>
          </a:p>
          <a:p>
            <a:r>
              <a:rPr lang="de-AT" dirty="0" smtClean="0">
                <a:sym typeface="Wingdings" panose="05000000000000000000" pitchFamily="2" charset="2"/>
              </a:rPr>
              <a:t>„die offenen Diskussionen wobei man sehr viel mitnimmt und das die Studierende sehr aktiv an denen beteiligen; einige Texte zu lang, man muss nicht den ganzen lesen um den Inhalt zu verstehen“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87920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Office PowerPoint</Application>
  <PresentationFormat>Benutzerdefiniert</PresentationFormat>
  <Paragraphs>40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Office Theme</vt:lpstr>
      <vt:lpstr>Institutionelle Ökonomik</vt:lpstr>
      <vt:lpstr>Eine heterodoxe Perspektive</vt:lpstr>
      <vt:lpstr>Originäre Institutionelle Ökonomik</vt:lpstr>
      <vt:lpstr>Lernziele</vt:lpstr>
      <vt:lpstr>Inhalt der Lehrveranstaltung</vt:lpstr>
      <vt:lpstr>Anforderungen</vt:lpstr>
      <vt:lpstr>Feedback Sommersemester 2017</vt:lpstr>
    </vt:vector>
  </TitlesOfParts>
  <Company>WU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Economic Perspective on Cities</dc:title>
  <dc:creator>Smet, Koen</dc:creator>
  <cp:lastModifiedBy>Banabak, Selim</cp:lastModifiedBy>
  <cp:revision>44</cp:revision>
  <dcterms:created xsi:type="dcterms:W3CDTF">2017-05-10T11:44:11Z</dcterms:created>
  <dcterms:modified xsi:type="dcterms:W3CDTF">2018-02-06T11:36:19Z</dcterms:modified>
</cp:coreProperties>
</file>