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10"/>
  </p:notesMasterIdLst>
  <p:handoutMasterIdLst>
    <p:handoutMasterId r:id="rId11"/>
  </p:handoutMasterIdLst>
  <p:sldIdLst>
    <p:sldId id="293" r:id="rId2"/>
    <p:sldId id="305" r:id="rId3"/>
    <p:sldId id="306" r:id="rId4"/>
    <p:sldId id="307" r:id="rId5"/>
    <p:sldId id="304" r:id="rId6"/>
    <p:sldId id="292" r:id="rId7"/>
    <p:sldId id="308" r:id="rId8"/>
    <p:sldId id="309" r:id="rId9"/>
  </p:sldIdLst>
  <p:sldSz cx="9144000" cy="6858000" type="screen4x3"/>
  <p:notesSz cx="6669088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1770" y="-78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37903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6DF038A-AB58-4327-BB8D-C842178242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27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89515"/>
            <a:ext cx="4890665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37903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3285DA6-460D-4B1B-9E86-F041FE0EEA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968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2406" y="3654044"/>
            <a:ext cx="7133782" cy="1141422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Titel der Präsentation eingeben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2406" y="4804610"/>
            <a:ext cx="7133782" cy="11412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Hier Untertitel der Präsentation eingeben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8312" y="2357430"/>
            <a:ext cx="510382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8975" y="2552695"/>
            <a:ext cx="488281" cy="2233627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28818" y="3071811"/>
            <a:ext cx="3260322" cy="21735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354557" y="6341555"/>
            <a:ext cx="2895600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62407" y="6341555"/>
            <a:ext cx="892150" cy="365125"/>
          </a:xfrm>
        </p:spPr>
        <p:txBody>
          <a:bodyPr/>
          <a:lstStyle/>
          <a:p>
            <a:fld id="{2E030490-4A63-42D1-8FBD-D49EEF385D7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0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6CD76A6-2C2A-4BC4-8B56-6A14E9B63FBB}" type="datetimeFigureOut">
              <a:rPr lang="de-DE" smtClean="0"/>
              <a:pPr/>
              <a:t>06.02.2018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9591-1393-478C-B2B6-66EA3EB90758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A008-6A35-49A6-A73D-A85ECD8E1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87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kurzem Titel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5547" y="3661602"/>
            <a:ext cx="8210141" cy="828000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Titelfolie kurzer Titel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5547" y="4517126"/>
            <a:ext cx="8210141" cy="828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 lIns="0" rIns="0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44675"/>
            <a:ext cx="7669156" cy="4382571"/>
          </a:xfrm>
        </p:spPr>
        <p:txBody>
          <a:bodyPr lIns="0" rIns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0490-4A63-42D1-8FBD-D49EEF385D7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6CD76A6-2C2A-4BC4-8B56-6A14E9B63FBB}" type="datetimeFigureOut">
              <a:rPr lang="de-DE" smtClean="0"/>
              <a:pPr/>
              <a:t>06.02.2018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2" y="430318"/>
            <a:ext cx="6280165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3" y="1844675"/>
            <a:ext cx="8485187" cy="481012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überschrift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2009384"/>
            <a:ext cx="7668769" cy="113215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Hier Kapitelüberschrift eingeben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6" y="3161536"/>
            <a:ext cx="7668769" cy="10001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Hier optional Untertitel für Kapitel eingeben 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folie mit kurzem Text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7" y="1956234"/>
            <a:ext cx="8213282" cy="82800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10000"/>
              </a:lnSpc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Kapitel kurzer Titel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7" y="2786058"/>
            <a:ext cx="8213282" cy="82800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4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dirty="0" smtClean="0"/>
              <a:t>Folienlayout für zwei Inhalte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0490-4A63-42D1-8FBD-D49EEF385D7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13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6CD76A6-2C2A-4BC4-8B56-6A14E9B63FBB}" type="datetimeFigureOut">
              <a:rPr lang="de-DE" smtClean="0"/>
              <a:pPr/>
              <a:t>06.02.2018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dirty="0" smtClean="0"/>
              <a:t>Folienlayout für zwei Inhalte (Vergleich)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0490-4A63-42D1-8FBD-D49EEF385D7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468313" y="1844675"/>
            <a:ext cx="3960811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tabLst/>
              <a:defRPr sz="2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12284" y="1844675"/>
            <a:ext cx="3960000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10" name="Datumsplatzhalter 6"/>
          <p:cNvSpPr>
            <a:spLocks noGrp="1"/>
          </p:cNvSpPr>
          <p:nvPr>
            <p:ph type="dt" sz="half" idx="14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6CD76A6-2C2A-4BC4-8B56-6A14E9B63FBB}" type="datetimeFigureOut">
              <a:rPr lang="de-DE" smtClean="0"/>
              <a:pPr/>
              <a:t>06.02.2018</a:t>
            </a:fld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e 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2406" y="1844675"/>
            <a:ext cx="7668769" cy="439153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556" y="6341555"/>
            <a:ext cx="32174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2407" y="6341555"/>
            <a:ext cx="892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0490-4A63-42D1-8FBD-D49EEF385D7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5" name="Titelplatzhalter 14"/>
          <p:cNvSpPr>
            <a:spLocks noGrp="1"/>
          </p:cNvSpPr>
          <p:nvPr>
            <p:ph type="title"/>
          </p:nvPr>
        </p:nvSpPr>
        <p:spPr bwMode="gray">
          <a:xfrm>
            <a:off x="462406" y="432000"/>
            <a:ext cx="628016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6CD76A6-2C2A-4BC4-8B56-6A14E9B63FBB}" type="datetimeFigureOut">
              <a:rPr lang="de-DE" smtClean="0"/>
              <a:pPr/>
              <a:t>06.02.2018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fade/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5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Industrial Economics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5547" y="4661142"/>
            <a:ext cx="8210141" cy="1720186"/>
          </a:xfrm>
        </p:spPr>
        <p:txBody>
          <a:bodyPr/>
          <a:lstStyle/>
          <a:p>
            <a:r>
              <a:rPr lang="de-AT" sz="2800" dirty="0" smtClean="0"/>
              <a:t>Biliana Yontcheva, </a:t>
            </a:r>
            <a:r>
              <a:rPr lang="de-AT" sz="2800" dirty="0" err="1" smtClean="0"/>
              <a:t>PhD</a:t>
            </a:r>
            <a:endParaRPr lang="de-AT" sz="2800" dirty="0" smtClean="0"/>
          </a:p>
          <a:p>
            <a:r>
              <a:rPr lang="de-DE" sz="1600" dirty="0" smtClean="0"/>
              <a:t>Tel.: 01 31336 4501</a:t>
            </a:r>
          </a:p>
          <a:p>
            <a:r>
              <a:rPr lang="de-DE" sz="1600" dirty="0" err="1" smtClean="0"/>
              <a:t>e-mail</a:t>
            </a:r>
            <a:r>
              <a:rPr lang="de-DE" sz="1600" dirty="0" smtClean="0"/>
              <a:t>: biliana.yontcheva@wu.ac.at</a:t>
            </a:r>
          </a:p>
          <a:p>
            <a:r>
              <a:rPr lang="de-DE" sz="1600" dirty="0" smtClean="0"/>
              <a:t>Office </a:t>
            </a:r>
            <a:r>
              <a:rPr lang="de-DE" sz="1600" dirty="0" err="1" smtClean="0"/>
              <a:t>hours</a:t>
            </a:r>
            <a:r>
              <a:rPr lang="de-DE" sz="1600" dirty="0" smtClean="0"/>
              <a:t>: Mo, 10.00 </a:t>
            </a:r>
            <a:r>
              <a:rPr lang="de-DE" sz="1600" dirty="0" err="1" smtClean="0"/>
              <a:t>to</a:t>
            </a:r>
            <a:r>
              <a:rPr lang="de-DE" sz="1600" dirty="0" smtClean="0"/>
              <a:t> 11.00</a:t>
            </a:r>
          </a:p>
          <a:p>
            <a:endParaRPr lang="de-AT" sz="2800" dirty="0" smtClean="0"/>
          </a:p>
          <a:p>
            <a:endParaRPr lang="de-AT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de-DE"/>
              <a:t>Introduction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62019" y="1844675"/>
            <a:ext cx="8070421" cy="4752677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tr-TR" altLang="de-DE" sz="2000" dirty="0" smtClean="0"/>
              <a:t>In </a:t>
            </a:r>
            <a:r>
              <a:rPr lang="de-AT" altLang="de-DE" sz="2000" dirty="0" err="1" smtClean="0"/>
              <a:t>introductory</a:t>
            </a:r>
            <a:r>
              <a:rPr lang="de-AT" altLang="de-DE" sz="2000" dirty="0" smtClean="0"/>
              <a:t> </a:t>
            </a:r>
            <a:r>
              <a:rPr lang="tr-TR" altLang="de-DE" sz="2000" dirty="0" smtClean="0"/>
              <a:t>microeconomics</a:t>
            </a:r>
            <a:r>
              <a:rPr lang="tr-TR" altLang="de-DE" sz="2000" dirty="0"/>
              <a:t>, idealized models of firms and markets are analyzed.</a:t>
            </a:r>
          </a:p>
          <a:p>
            <a:pPr algn="just">
              <a:spcBef>
                <a:spcPts val="1200"/>
              </a:spcBef>
            </a:pPr>
            <a:r>
              <a:rPr lang="tr-TR" altLang="de-DE" sz="2000" dirty="0"/>
              <a:t>IO takes a more realistic look at them</a:t>
            </a:r>
            <a:r>
              <a:rPr lang="tr-TR" altLang="de-DE" sz="2000" dirty="0" smtClean="0"/>
              <a:t>.</a:t>
            </a:r>
            <a:endParaRPr lang="de-AT" altLang="de-DE" sz="2000" dirty="0" smtClean="0"/>
          </a:p>
          <a:p>
            <a:pPr algn="just">
              <a:spcBef>
                <a:spcPts val="1200"/>
              </a:spcBef>
            </a:pPr>
            <a:r>
              <a:rPr lang="en-US" sz="2000" b="1" dirty="0"/>
              <a:t>Industrial </a:t>
            </a:r>
            <a:r>
              <a:rPr lang="en-US" sz="2000" b="1" dirty="0" smtClean="0"/>
              <a:t>organization </a:t>
            </a:r>
            <a:r>
              <a:rPr lang="en-US" sz="2000" b="1" dirty="0"/>
              <a:t>is concerned </a:t>
            </a:r>
            <a:r>
              <a:rPr lang="en-US" sz="2000" dirty="0"/>
              <a:t>with the behavior of firms on markets </a:t>
            </a:r>
            <a:r>
              <a:rPr lang="en-US" sz="2000" b="1" dirty="0"/>
              <a:t>with imperfect </a:t>
            </a:r>
            <a:r>
              <a:rPr lang="en-US" sz="2000" b="1" dirty="0" smtClean="0"/>
              <a:t>competition.</a:t>
            </a:r>
          </a:p>
          <a:p>
            <a:pPr algn="just">
              <a:spcBef>
                <a:spcPts val="1200"/>
              </a:spcBef>
            </a:pPr>
            <a:r>
              <a:rPr lang="tr-TR" altLang="de-DE" sz="2000" dirty="0" smtClean="0"/>
              <a:t>It </a:t>
            </a:r>
            <a:r>
              <a:rPr lang="tr-TR" altLang="de-DE" sz="2000" dirty="0"/>
              <a:t>adds to the perfectly competitive model the real world frictions: </a:t>
            </a:r>
            <a:r>
              <a:rPr lang="tr-TR" altLang="de-DE" sz="2000" b="1" dirty="0"/>
              <a:t>limited information, transaction costs, barriers to entry</a:t>
            </a:r>
            <a:r>
              <a:rPr lang="tr-TR" altLang="de-DE" sz="2000" dirty="0"/>
              <a:t>, etc. </a:t>
            </a:r>
          </a:p>
          <a:p>
            <a:pPr algn="just">
              <a:spcBef>
                <a:spcPts val="1200"/>
              </a:spcBef>
            </a:pPr>
            <a:r>
              <a:rPr lang="tr-TR" altLang="de-DE" sz="2000" dirty="0"/>
              <a:t>IO considers how firms are organized  and how they compete in such a </a:t>
            </a:r>
            <a:r>
              <a:rPr lang="tr-TR" altLang="de-DE" sz="2000" dirty="0" smtClean="0"/>
              <a:t>world</a:t>
            </a:r>
            <a:r>
              <a:rPr lang="de-AT" altLang="de-DE" sz="2000" dirty="0" smtClean="0"/>
              <a:t>, </a:t>
            </a:r>
            <a:r>
              <a:rPr lang="de-AT" altLang="de-DE" sz="2000" dirty="0" err="1" smtClean="0"/>
              <a:t>their</a:t>
            </a:r>
            <a:r>
              <a:rPr lang="de-AT" altLang="de-DE" sz="2000" dirty="0" smtClean="0"/>
              <a:t> </a:t>
            </a:r>
            <a:r>
              <a:rPr lang="de-AT" altLang="de-DE" sz="2000" b="1" dirty="0" err="1" smtClean="0"/>
              <a:t>strategic</a:t>
            </a:r>
            <a:r>
              <a:rPr lang="de-AT" altLang="de-DE" sz="2000" b="1" dirty="0" smtClean="0"/>
              <a:t> </a:t>
            </a:r>
            <a:r>
              <a:rPr lang="de-AT" altLang="de-DE" sz="2000" b="1" dirty="0" err="1" smtClean="0"/>
              <a:t>behavior</a:t>
            </a:r>
            <a:r>
              <a:rPr lang="tr-TR" altLang="de-DE" sz="2000" dirty="0" smtClean="0"/>
              <a:t>.</a:t>
            </a:r>
            <a:endParaRPr lang="tr-TR" altLang="de-DE" sz="2000" dirty="0"/>
          </a:p>
          <a:p>
            <a:endParaRPr lang="tr-TR" altLang="de-DE" sz="1800" dirty="0"/>
          </a:p>
        </p:txBody>
      </p:sp>
    </p:spTree>
    <p:extLst>
      <p:ext uri="{BB962C8B-B14F-4D97-AF65-F5344CB8AC3E}">
        <p14:creationId xmlns:p14="http://schemas.microsoft.com/office/powerpoint/2010/main" val="3221827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Course </a:t>
            </a:r>
            <a:r>
              <a:rPr lang="de-AT" dirty="0" err="1" smtClean="0"/>
              <a:t>content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8" y="1844675"/>
            <a:ext cx="7998413" cy="4896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Prerequisites</a:t>
            </a:r>
          </a:p>
          <a:p>
            <a:pPr marL="0" indent="0">
              <a:buNone/>
            </a:pPr>
            <a:r>
              <a:rPr lang="en-US" dirty="0" smtClean="0"/>
              <a:t>Completed course in applied </a:t>
            </a:r>
            <a:r>
              <a:rPr lang="en-US" b="1" dirty="0" smtClean="0"/>
              <a:t>microeconomics</a:t>
            </a:r>
            <a:r>
              <a:rPr lang="en-US" dirty="0" smtClean="0"/>
              <a:t>, understanding of competitive and monopoly markets, basics of profit-maximization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Part 1: Static oligopoly models</a:t>
            </a:r>
          </a:p>
          <a:p>
            <a:pPr marL="457200" indent="-457200">
              <a:buAutoNum type="arabicPeriod"/>
            </a:pPr>
            <a:r>
              <a:rPr lang="en-US" dirty="0" smtClean="0"/>
              <a:t>Cournot (quantity) competition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Bertrand (price) competition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Game theory</a:t>
            </a:r>
          </a:p>
          <a:p>
            <a:pPr marL="0" indent="0">
              <a:buNone/>
            </a:pPr>
            <a:endParaRPr lang="en-US" dirty="0" smtClean="0"/>
          </a:p>
          <a:p>
            <a:pPr marL="733425" lvl="1" indent="-457200">
              <a:buAutoNum type="arabicPeriod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298792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Course </a:t>
            </a:r>
            <a:r>
              <a:rPr lang="de-AT" dirty="0" err="1" smtClean="0"/>
              <a:t>content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8" y="1844675"/>
            <a:ext cx="8430461" cy="50133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Part 2: Sources of market power and dynamic models of competition</a:t>
            </a:r>
          </a:p>
          <a:p>
            <a:pPr marL="457200" indent="-457200">
              <a:buAutoNum type="arabicPeriod"/>
            </a:pPr>
            <a:r>
              <a:rPr lang="en-US" sz="2200" dirty="0"/>
              <a:t>Natural monopolies (network externalities, economies of scale or scope, innovations)</a:t>
            </a:r>
          </a:p>
          <a:p>
            <a:pPr marL="457200" indent="-457200">
              <a:buAutoNum type="arabicPeriod"/>
            </a:pPr>
            <a:r>
              <a:rPr lang="en-US" sz="2200" dirty="0"/>
              <a:t>Local market power/differentiation</a:t>
            </a:r>
          </a:p>
          <a:p>
            <a:pPr marL="457200" indent="-457200">
              <a:buAutoNum type="arabicPeriod"/>
            </a:pPr>
            <a:r>
              <a:rPr lang="en-US" sz="2200" dirty="0"/>
              <a:t>Imperfect information and switching costs</a:t>
            </a:r>
          </a:p>
          <a:p>
            <a:pPr marL="457200" indent="-457200">
              <a:buAutoNum type="arabicPeriod"/>
            </a:pPr>
            <a:r>
              <a:rPr lang="en-US" sz="2200" dirty="0"/>
              <a:t>Cartels and entry deterrence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en-US" b="1" dirty="0" smtClean="0"/>
              <a:t>Part 3: Chosen topics and industries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2200" dirty="0" smtClean="0"/>
              <a:t>Industry case-studies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Network industries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Two-sided markets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Experience and credence goods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Vertically integrated industries</a:t>
            </a:r>
          </a:p>
        </p:txBody>
      </p:sp>
    </p:spTree>
    <p:extLst>
      <p:ext uri="{BB962C8B-B14F-4D97-AF65-F5344CB8AC3E}">
        <p14:creationId xmlns:p14="http://schemas.microsoft.com/office/powerpoint/2010/main" val="135640992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772" y="3314032"/>
            <a:ext cx="2777238" cy="351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23528" y="1709420"/>
            <a:ext cx="896448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altLang="de-DE" sz="2000" dirty="0" err="1" smtClean="0">
                <a:latin typeface="+mj-lt"/>
              </a:rPr>
              <a:t>Belleflamme</a:t>
            </a:r>
            <a:r>
              <a:rPr lang="de-DE" altLang="de-DE" sz="2000" dirty="0" smtClean="0">
                <a:latin typeface="+mj-lt"/>
              </a:rPr>
              <a:t> P., Peitz, M. (2015), Industrial </a:t>
            </a:r>
            <a:r>
              <a:rPr lang="de-DE" altLang="de-DE" sz="2000" dirty="0" err="1" smtClean="0">
                <a:latin typeface="+mj-lt"/>
              </a:rPr>
              <a:t>Organization</a:t>
            </a:r>
            <a:r>
              <a:rPr lang="de-DE" altLang="de-DE" sz="2000" dirty="0" smtClean="0">
                <a:latin typeface="+mj-lt"/>
              </a:rPr>
              <a:t>, 2nd. Ed., Cambridge University Press.</a:t>
            </a:r>
          </a:p>
          <a:p>
            <a:pPr marL="0" lvl="1"/>
            <a:endParaRPr lang="de-DE" altLang="de-DE" sz="1400" dirty="0" smtClean="0">
              <a:latin typeface="+mj-lt"/>
            </a:endParaRPr>
          </a:p>
          <a:p>
            <a:pPr marL="0" lvl="1"/>
            <a:r>
              <a:rPr lang="de-DE" altLang="de-DE" sz="2000" dirty="0" smtClean="0">
                <a:latin typeface="+mj-lt"/>
              </a:rPr>
              <a:t>Carlton</a:t>
            </a:r>
            <a:r>
              <a:rPr lang="de-DE" altLang="de-DE" sz="2000" dirty="0">
                <a:latin typeface="+mj-lt"/>
              </a:rPr>
              <a:t>, D., </a:t>
            </a:r>
            <a:r>
              <a:rPr lang="de-DE" altLang="de-DE" sz="2000" dirty="0" err="1">
                <a:latin typeface="+mj-lt"/>
              </a:rPr>
              <a:t>Perloff</a:t>
            </a:r>
            <a:r>
              <a:rPr lang="de-DE" altLang="de-DE" sz="2000" dirty="0">
                <a:latin typeface="+mj-lt"/>
              </a:rPr>
              <a:t>, J., (2005), Modern Industrial </a:t>
            </a:r>
            <a:r>
              <a:rPr lang="de-DE" altLang="de-DE" sz="2000" dirty="0" smtClean="0">
                <a:latin typeface="+mj-lt"/>
              </a:rPr>
              <a:t/>
            </a:r>
            <a:br>
              <a:rPr lang="de-DE" altLang="de-DE" sz="2000" dirty="0" smtClean="0">
                <a:latin typeface="+mj-lt"/>
              </a:rPr>
            </a:br>
            <a:r>
              <a:rPr lang="de-DE" altLang="de-DE" sz="2000" dirty="0" err="1" smtClean="0">
                <a:latin typeface="+mj-lt"/>
              </a:rPr>
              <a:t>Organization</a:t>
            </a:r>
            <a:r>
              <a:rPr lang="de-DE" altLang="de-DE" sz="2000" dirty="0">
                <a:latin typeface="+mj-lt"/>
              </a:rPr>
              <a:t>, </a:t>
            </a:r>
            <a:r>
              <a:rPr lang="de-DE" altLang="de-DE" sz="2000" dirty="0" smtClean="0">
                <a:latin typeface="+mj-lt"/>
              </a:rPr>
              <a:t>4th</a:t>
            </a:r>
            <a:r>
              <a:rPr lang="de-DE" altLang="de-DE" sz="2000" dirty="0">
                <a:latin typeface="+mj-lt"/>
              </a:rPr>
              <a:t>. Ed., Addison-Wesley. </a:t>
            </a:r>
            <a:endParaRPr lang="de-DE" sz="1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764704"/>
            <a:ext cx="6270227" cy="76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dirty="0" err="1" smtClean="0"/>
              <a:t>Literature</a:t>
            </a:r>
            <a:endParaRPr lang="de-DE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14032"/>
            <a:ext cx="2627784" cy="34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Literature</a:t>
            </a:r>
            <a:endParaRPr lang="de-DE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675"/>
            <a:ext cx="8820472" cy="5256733"/>
          </a:xfrm>
        </p:spPr>
        <p:txBody>
          <a:bodyPr>
            <a:normAutofit fontScale="77500" lnSpcReduction="20000"/>
          </a:bodyPr>
          <a:lstStyle/>
          <a:p>
            <a:pPr lvl="1" algn="just">
              <a:lnSpc>
                <a:spcPct val="120000"/>
              </a:lnSpc>
            </a:pPr>
            <a:r>
              <a:rPr lang="de-DE" sz="2600" dirty="0" err="1"/>
              <a:t>Pepall</a:t>
            </a:r>
            <a:r>
              <a:rPr lang="de-DE" sz="2600" dirty="0"/>
              <a:t>, L., Richards, D., Norman, G., (2014). </a:t>
            </a:r>
            <a:r>
              <a:rPr lang="de-DE" sz="2600" b="1" dirty="0"/>
              <a:t>Industrial </a:t>
            </a:r>
            <a:r>
              <a:rPr lang="de-DE" sz="2600" b="1" dirty="0" err="1"/>
              <a:t>Organization</a:t>
            </a:r>
            <a:r>
              <a:rPr lang="de-DE" sz="2600" b="1" dirty="0"/>
              <a:t>: Contemporary </a:t>
            </a:r>
            <a:r>
              <a:rPr lang="de-DE" sz="2600" b="1" dirty="0" err="1"/>
              <a:t>Theory</a:t>
            </a:r>
            <a:r>
              <a:rPr lang="de-DE" sz="2600" b="1" dirty="0"/>
              <a:t> </a:t>
            </a:r>
            <a:r>
              <a:rPr lang="de-DE" sz="2600" b="1" dirty="0" err="1"/>
              <a:t>and</a:t>
            </a:r>
            <a:r>
              <a:rPr lang="de-DE" sz="2600" b="1" dirty="0"/>
              <a:t> </a:t>
            </a:r>
            <a:r>
              <a:rPr lang="de-DE" sz="2600" b="1" dirty="0" err="1"/>
              <a:t>Empirical</a:t>
            </a:r>
            <a:r>
              <a:rPr lang="de-DE" sz="2600" b="1" dirty="0"/>
              <a:t> </a:t>
            </a:r>
            <a:r>
              <a:rPr lang="de-DE" sz="2600" b="1" dirty="0" err="1"/>
              <a:t>Applications</a:t>
            </a:r>
            <a:r>
              <a:rPr lang="de-DE" sz="2600" dirty="0"/>
              <a:t>. Blackwell Publishing. 5th Ed</a:t>
            </a:r>
            <a:r>
              <a:rPr lang="de-DE" sz="2600" dirty="0" smtClean="0"/>
              <a:t>.</a:t>
            </a:r>
          </a:p>
          <a:p>
            <a:pPr lvl="1" algn="just">
              <a:lnSpc>
                <a:spcPct val="120000"/>
              </a:lnSpc>
            </a:pPr>
            <a:endParaRPr lang="de-DE" sz="2100" dirty="0"/>
          </a:p>
          <a:p>
            <a:pPr lvl="1" algn="just">
              <a:lnSpc>
                <a:spcPct val="120000"/>
              </a:lnSpc>
            </a:pPr>
            <a:r>
              <a:rPr lang="en-US" sz="2600" dirty="0"/>
              <a:t>Motta, M., (2004), </a:t>
            </a:r>
            <a:r>
              <a:rPr lang="en-US" sz="2600" b="1" dirty="0"/>
              <a:t>Competition Policy: Theory and Practice</a:t>
            </a:r>
            <a:r>
              <a:rPr lang="en-US" sz="2600" dirty="0"/>
              <a:t>; Cambridge University </a:t>
            </a:r>
            <a:r>
              <a:rPr lang="en-US" sz="2600" dirty="0" smtClean="0"/>
              <a:t>Press</a:t>
            </a:r>
          </a:p>
          <a:p>
            <a:pPr lvl="1" algn="just">
              <a:lnSpc>
                <a:spcPct val="120000"/>
              </a:lnSpc>
            </a:pPr>
            <a:endParaRPr lang="de-DE" sz="2100" dirty="0"/>
          </a:p>
          <a:p>
            <a:pPr lvl="1" algn="just" eaLnBrk="1" hangingPunct="1">
              <a:lnSpc>
                <a:spcPct val="120000"/>
              </a:lnSpc>
            </a:pPr>
            <a:r>
              <a:rPr lang="de-DE" sz="2600" dirty="0" smtClean="0"/>
              <a:t>Church, J., and Ware, R., (1999), </a:t>
            </a:r>
            <a:r>
              <a:rPr lang="de-DE" sz="2600" b="1" dirty="0" smtClean="0"/>
              <a:t>Industrial </a:t>
            </a:r>
            <a:r>
              <a:rPr lang="de-DE" sz="2600" b="1" dirty="0" err="1" smtClean="0"/>
              <a:t>Organization</a:t>
            </a:r>
            <a:r>
              <a:rPr lang="de-DE" sz="2600" dirty="0" smtClean="0"/>
              <a:t>; McGraw-Hill</a:t>
            </a:r>
          </a:p>
          <a:p>
            <a:pPr lvl="1" algn="just" eaLnBrk="1" hangingPunct="1">
              <a:lnSpc>
                <a:spcPct val="120000"/>
              </a:lnSpc>
            </a:pPr>
            <a:endParaRPr lang="de-DE" sz="2100" dirty="0" smtClean="0"/>
          </a:p>
          <a:p>
            <a:pPr lvl="1" algn="just" eaLnBrk="1" hangingPunct="1">
              <a:lnSpc>
                <a:spcPct val="120000"/>
              </a:lnSpc>
            </a:pPr>
            <a:r>
              <a:rPr lang="de-DE" sz="2600" dirty="0" smtClean="0"/>
              <a:t>Bester, H., (2004), </a:t>
            </a:r>
            <a:r>
              <a:rPr lang="de-DE" sz="2600" b="1" dirty="0" smtClean="0"/>
              <a:t>Theorie der Industrieökonomik</a:t>
            </a:r>
            <a:r>
              <a:rPr lang="de-DE" sz="2600" dirty="0" smtClean="0"/>
              <a:t>, Springer.</a:t>
            </a:r>
          </a:p>
          <a:p>
            <a:pPr lvl="1" algn="just" eaLnBrk="1" hangingPunct="1">
              <a:lnSpc>
                <a:spcPct val="120000"/>
              </a:lnSpc>
            </a:pPr>
            <a:endParaRPr lang="de-DE" sz="2100" dirty="0" smtClean="0"/>
          </a:p>
          <a:p>
            <a:pPr lvl="1" algn="just" eaLnBrk="1" hangingPunct="1">
              <a:lnSpc>
                <a:spcPct val="120000"/>
              </a:lnSpc>
            </a:pPr>
            <a:r>
              <a:rPr lang="de-DE" sz="2600" dirty="0" smtClean="0"/>
              <a:t>Martin, S, (1993), </a:t>
            </a:r>
            <a:r>
              <a:rPr lang="de-DE" sz="2600" b="1" dirty="0" err="1" smtClean="0"/>
              <a:t>Advanced</a:t>
            </a:r>
            <a:r>
              <a:rPr lang="de-DE" sz="2600" b="1" dirty="0" smtClean="0"/>
              <a:t> Industrial Economics</a:t>
            </a:r>
            <a:r>
              <a:rPr lang="de-DE" sz="2600" dirty="0" smtClean="0"/>
              <a:t>, Blackwell.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7669156" cy="1143000"/>
          </a:xfrm>
        </p:spPr>
        <p:txBody>
          <a:bodyPr/>
          <a:lstStyle/>
          <a:p>
            <a:r>
              <a:rPr lang="en-US" dirty="0" smtClean="0"/>
              <a:t>Course schedule and grading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844824"/>
            <a:ext cx="8964488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Grading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Written exams </a:t>
            </a:r>
            <a:r>
              <a:rPr lang="en-US" dirty="0" smtClean="0"/>
              <a:t>with open questions (</a:t>
            </a:r>
            <a:r>
              <a:rPr lang="en-US" b="1" dirty="0" smtClean="0"/>
              <a:t>70%</a:t>
            </a:r>
            <a:r>
              <a:rPr lang="en-US" dirty="0" smtClean="0"/>
              <a:t>):</a:t>
            </a:r>
          </a:p>
          <a:p>
            <a:pPr lvl="1"/>
            <a:r>
              <a:rPr lang="en-US" dirty="0"/>
              <a:t>Mid-term exam (35</a:t>
            </a:r>
            <a:r>
              <a:rPr lang="en-US" dirty="0" smtClean="0"/>
              <a:t>%) (April)</a:t>
            </a:r>
            <a:endParaRPr lang="en-US" dirty="0"/>
          </a:p>
          <a:p>
            <a:pPr lvl="1"/>
            <a:r>
              <a:rPr lang="en-US" dirty="0"/>
              <a:t>Final exam (35</a:t>
            </a:r>
            <a:r>
              <a:rPr lang="en-US" dirty="0" smtClean="0"/>
              <a:t>%) (May)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Participation</a:t>
            </a:r>
            <a:r>
              <a:rPr lang="en-US" dirty="0" smtClean="0"/>
              <a:t> in class (</a:t>
            </a:r>
            <a:r>
              <a:rPr lang="en-US" b="1" dirty="0" smtClean="0"/>
              <a:t>20%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 smtClean="0"/>
              <a:t>Presentation (15%) (April - June)</a:t>
            </a:r>
          </a:p>
          <a:p>
            <a:pPr lvl="1"/>
            <a:r>
              <a:rPr lang="en-US" dirty="0" smtClean="0"/>
              <a:t>Participation in discussion (5%)</a:t>
            </a:r>
          </a:p>
          <a:p>
            <a:pPr marL="255588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Homework</a:t>
            </a:r>
            <a:r>
              <a:rPr lang="en-US" dirty="0" smtClean="0"/>
              <a:t> </a:t>
            </a:r>
            <a:r>
              <a:rPr lang="en-US" dirty="0"/>
              <a:t>assignments (</a:t>
            </a:r>
            <a:r>
              <a:rPr lang="en-US" b="1" dirty="0"/>
              <a:t>10</a:t>
            </a:r>
            <a:r>
              <a:rPr lang="en-US" b="1" dirty="0" smtClean="0"/>
              <a:t>%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b="1" dirty="0"/>
              <a:t>Schedule</a:t>
            </a:r>
          </a:p>
          <a:p>
            <a:pPr lvl="1"/>
            <a:r>
              <a:rPr lang="en-US" sz="2100" dirty="0"/>
              <a:t>14 sessions on </a:t>
            </a:r>
            <a:r>
              <a:rPr lang="en-US" sz="2100" b="1" dirty="0"/>
              <a:t>Wednesdays (from 1pm to 4.15pm)</a:t>
            </a:r>
          </a:p>
          <a:p>
            <a:pPr lvl="1"/>
            <a:r>
              <a:rPr lang="en-US" sz="2100" dirty="0"/>
              <a:t>Extra sessions: 25.05 and 08.06 (from 9am to 12.15pm)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9900724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5547" y="3661602"/>
            <a:ext cx="8354925" cy="828000"/>
          </a:xfrm>
        </p:spPr>
        <p:txBody>
          <a:bodyPr/>
          <a:lstStyle/>
          <a:p>
            <a:r>
              <a:rPr lang="de-AT" dirty="0" err="1" smtClean="0"/>
              <a:t>Questions</a:t>
            </a:r>
            <a:r>
              <a:rPr lang="de-AT" dirty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welcome</a:t>
            </a:r>
            <a:r>
              <a:rPr lang="de-AT" dirty="0" smtClean="0"/>
              <a:t>!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5547" y="4661142"/>
            <a:ext cx="8210141" cy="1720186"/>
          </a:xfrm>
        </p:spPr>
        <p:txBody>
          <a:bodyPr/>
          <a:lstStyle/>
          <a:p>
            <a:r>
              <a:rPr lang="de-AT" sz="2800" dirty="0" smtClean="0"/>
              <a:t>Biliana Yontcheva, </a:t>
            </a:r>
            <a:r>
              <a:rPr lang="de-AT" sz="2800" dirty="0" err="1" smtClean="0"/>
              <a:t>PhD</a:t>
            </a:r>
            <a:endParaRPr lang="de-AT" sz="2800" dirty="0" smtClean="0"/>
          </a:p>
          <a:p>
            <a:r>
              <a:rPr lang="de-DE" sz="1600" dirty="0" smtClean="0"/>
              <a:t>Tel.: 01 31336 4501</a:t>
            </a:r>
          </a:p>
          <a:p>
            <a:r>
              <a:rPr lang="de-DE" sz="1600" dirty="0" err="1" smtClean="0"/>
              <a:t>e-mail</a:t>
            </a:r>
            <a:r>
              <a:rPr lang="de-DE" sz="1600" dirty="0" smtClean="0"/>
              <a:t>: biliana.yontcheva@wu.ac.at</a:t>
            </a:r>
          </a:p>
          <a:p>
            <a:r>
              <a:rPr lang="de-DE" sz="1600" dirty="0" smtClean="0"/>
              <a:t>Office </a:t>
            </a:r>
            <a:r>
              <a:rPr lang="de-DE" sz="1600" dirty="0" err="1" smtClean="0"/>
              <a:t>hours</a:t>
            </a:r>
            <a:r>
              <a:rPr lang="de-DE" sz="1600" dirty="0" smtClean="0"/>
              <a:t>: Mo, 10.00 </a:t>
            </a:r>
            <a:r>
              <a:rPr lang="de-DE" sz="1600" dirty="0" err="1" smtClean="0"/>
              <a:t>to</a:t>
            </a:r>
            <a:r>
              <a:rPr lang="de-DE" sz="1600" dirty="0" smtClean="0"/>
              <a:t> 11.00</a:t>
            </a:r>
          </a:p>
          <a:p>
            <a:endParaRPr lang="de-AT" sz="2800" dirty="0" smtClean="0"/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914439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_praes.vorlage_neu_inkl._basisformen_v1.1-1">
  <a:themeElements>
    <a:clrScheme name="WU Wien neu2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532481"/>
      </a:accent3>
      <a:accent4>
        <a:srgbClr val="457AA0"/>
      </a:accent4>
      <a:accent5>
        <a:srgbClr val="A991C0"/>
      </a:accent5>
      <a:accent6>
        <a:srgbClr val="7FCAE9"/>
      </a:accent6>
      <a:hlink>
        <a:srgbClr val="406288"/>
      </a:hlink>
      <a:folHlink>
        <a:srgbClr val="008FA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433</Words>
  <Application>Microsoft Office PowerPoint</Application>
  <PresentationFormat>Bildschirmpräsentation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wu_praes.vorlage_neu_inkl._basisformen_v1.1-1</vt:lpstr>
      <vt:lpstr>Industrial Economics</vt:lpstr>
      <vt:lpstr>Introduction</vt:lpstr>
      <vt:lpstr>Course content</vt:lpstr>
      <vt:lpstr>Course content</vt:lpstr>
      <vt:lpstr>PowerPoint-Präsentation</vt:lpstr>
      <vt:lpstr>Literature</vt:lpstr>
      <vt:lpstr>Course schedule and grading</vt:lpstr>
      <vt:lpstr>Questions are welcome!</vt:lpstr>
    </vt:vector>
  </TitlesOfParts>
  <Company>WU-WIEN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Standardgeraeteinstallation</dc:creator>
  <cp:lastModifiedBy>Banabak, Selim</cp:lastModifiedBy>
  <cp:revision>144</cp:revision>
  <cp:lastPrinted>2018-01-10T10:31:31Z</cp:lastPrinted>
  <dcterms:created xsi:type="dcterms:W3CDTF">2003-04-01T11:41:04Z</dcterms:created>
  <dcterms:modified xsi:type="dcterms:W3CDTF">2018-02-06T11:36:35Z</dcterms:modified>
</cp:coreProperties>
</file>