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473" r:id="rId3"/>
    <p:sldId id="474" r:id="rId4"/>
    <p:sldId id="487" r:id="rId5"/>
    <p:sldId id="488" r:id="rId6"/>
    <p:sldId id="477" r:id="rId7"/>
    <p:sldId id="489" r:id="rId8"/>
    <p:sldId id="478" r:id="rId9"/>
    <p:sldId id="479" r:id="rId10"/>
    <p:sldId id="257" r:id="rId11"/>
    <p:sldId id="427" r:id="rId12"/>
    <p:sldId id="480" r:id="rId13"/>
    <p:sldId id="481" r:id="rId14"/>
    <p:sldId id="482" r:id="rId15"/>
    <p:sldId id="483" r:id="rId16"/>
    <p:sldId id="484" r:id="rId17"/>
    <p:sldId id="485" r:id="rId18"/>
    <p:sldId id="264" r:id="rId19"/>
    <p:sldId id="432" r:id="rId20"/>
    <p:sldId id="486" r:id="rId21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662" autoAdjust="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2FA32-CFAD-4BD4-AB51-C30968C367AA}" type="datetimeFigureOut">
              <a:rPr lang="de-AT" smtClean="0"/>
              <a:t>06.02.2018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28CB8-AB7E-4F39-BDF6-986EAE5ED53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86531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8690F-0D93-48CC-ADDD-C11D61973CEE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7120D-E726-48C5-82A4-FFDF6B15922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980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7120D-E726-48C5-82A4-FFDF6B15922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822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7120D-E726-48C5-82A4-FFDF6B15922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735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94A60-4115-4232-8D8F-999FE9806DA6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84C6-BC80-4B85-A9D6-8767CB0AFE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54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94A60-4115-4232-8D8F-999FE9806DA6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84C6-BC80-4B85-A9D6-8767CB0AFE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596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94A60-4115-4232-8D8F-999FE9806DA6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84C6-BC80-4B85-A9D6-8767CB0AFE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072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94A60-4115-4232-8D8F-999FE9806DA6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84C6-BC80-4B85-A9D6-8767CB0AFE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944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94A60-4115-4232-8D8F-999FE9806DA6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84C6-BC80-4B85-A9D6-8767CB0AFE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208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94A60-4115-4232-8D8F-999FE9806DA6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84C6-BC80-4B85-A9D6-8767CB0AFE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054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94A60-4115-4232-8D8F-999FE9806DA6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84C6-BC80-4B85-A9D6-8767CB0AFE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149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94A60-4115-4232-8D8F-999FE9806DA6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84C6-BC80-4B85-A9D6-8767CB0AFE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449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94A60-4115-4232-8D8F-999FE9806DA6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84C6-BC80-4B85-A9D6-8767CB0AFE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48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94A60-4115-4232-8D8F-999FE9806DA6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84C6-BC80-4B85-A9D6-8767CB0AFE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59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94A60-4115-4232-8D8F-999FE9806DA6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84C6-BC80-4B85-A9D6-8767CB0AFE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347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94A60-4115-4232-8D8F-999FE9806DA6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784C6-BC80-4B85-A9D6-8767CB0AFE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38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juergen.essletzbichler@wu.ac.a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/>
          <a:lstStyle/>
          <a:p>
            <a:r>
              <a:rPr lang="en-GB" dirty="0" smtClean="0"/>
              <a:t>Applied Economic Geography and case studies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653135"/>
            <a:ext cx="6400800" cy="1752600"/>
          </a:xfrm>
        </p:spPr>
        <p:txBody>
          <a:bodyPr>
            <a:normAutofit/>
          </a:bodyPr>
          <a:lstStyle/>
          <a:p>
            <a:r>
              <a:rPr lang="en-GB" dirty="0" smtClean="0"/>
              <a:t>Jürgen Essletzbichler</a:t>
            </a:r>
          </a:p>
          <a:p>
            <a:r>
              <a:rPr lang="en-GB" dirty="0">
                <a:hlinkClick r:id="rId2"/>
              </a:rPr>
              <a:t>j</a:t>
            </a:r>
            <a:r>
              <a:rPr lang="en-GB" dirty="0" smtClean="0">
                <a:hlinkClick r:id="rId2"/>
              </a:rPr>
              <a:t>uergen.essletzbichler@wu.ac.at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Picture 2" descr="https://img0.etsystatic.com/049/0/5695102/il_570xN.714885896_6b3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83684"/>
            <a:ext cx="1816423" cy="226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encrypted-tbn2.gstatic.com/images?q=tbn:ANd9GcRiiS63Bb5TdmPHhzXvveeMNQe8hNFGdjneJURSpBlL_mnyFxg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062962"/>
            <a:ext cx="3463079" cy="230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62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To appreciate why economists should think about the space economy</a:t>
            </a:r>
          </a:p>
          <a:p>
            <a:r>
              <a:rPr lang="en-GB" dirty="0"/>
              <a:t>To understand how geographers think about and address economic </a:t>
            </a:r>
            <a:r>
              <a:rPr lang="en-GB" dirty="0" smtClean="0"/>
              <a:t>problems/questions</a:t>
            </a:r>
          </a:p>
          <a:p>
            <a:r>
              <a:rPr lang="en-GB" dirty="0" smtClean="0"/>
              <a:t>To get a grounding in theories of regional/urban economic development</a:t>
            </a:r>
          </a:p>
          <a:p>
            <a:r>
              <a:rPr lang="en-GB" dirty="0" smtClean="0"/>
              <a:t>To learn how to read, interpret and critically analyse scientific papers</a:t>
            </a:r>
          </a:p>
          <a:p>
            <a:r>
              <a:rPr lang="en-GB" dirty="0" smtClean="0"/>
              <a:t>To work empirically with spatially referenced data and use some basic spatial exploratory and econometric techniques</a:t>
            </a:r>
          </a:p>
          <a:p>
            <a:r>
              <a:rPr lang="en-GB" dirty="0" smtClean="0"/>
              <a:t>To learn how to use a simple exploratory spatial data analysis tool (</a:t>
            </a:r>
            <a:r>
              <a:rPr lang="en-GB" dirty="0" err="1" smtClean="0"/>
              <a:t>GeoDA</a:t>
            </a:r>
            <a:r>
              <a:rPr lang="en-GB" dirty="0" smtClean="0"/>
              <a:t>)</a:t>
            </a:r>
          </a:p>
          <a:p>
            <a:r>
              <a:rPr lang="en-GB" dirty="0" smtClean="0"/>
              <a:t>To gain experience with writing a scientific report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571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structure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Lectures and discussions: introduction to theories of economic development</a:t>
            </a:r>
          </a:p>
          <a:p>
            <a:pPr lvl="1"/>
            <a:r>
              <a:rPr lang="en-US" dirty="0" smtClean="0"/>
              <a:t>Each week there will be an assigned reading to which you will write short response papers and that serve as basis for the class discussions</a:t>
            </a:r>
          </a:p>
          <a:p>
            <a:r>
              <a:rPr lang="en-US" dirty="0" smtClean="0"/>
              <a:t>Computer seminars: Finding and working with spatial data; mapping, describing and explaining spatial patterns; </a:t>
            </a:r>
          </a:p>
          <a:p>
            <a:r>
              <a:rPr lang="en-US" dirty="0" smtClean="0"/>
              <a:t>Presentations: Presentations of project proposals and final project results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3895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Computer </a:t>
            </a:r>
            <a:r>
              <a:rPr lang="de-AT" dirty="0" err="1" smtClean="0"/>
              <a:t>seminars</a:t>
            </a:r>
            <a:endParaRPr lang="de-A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000086"/>
            <a:ext cx="4038600" cy="372619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AT" dirty="0" err="1" smtClean="0"/>
              <a:t>Learn</a:t>
            </a:r>
            <a:r>
              <a:rPr lang="de-AT" dirty="0" smtClean="0"/>
              <a:t> </a:t>
            </a:r>
            <a:r>
              <a:rPr lang="de-AT" dirty="0" err="1" smtClean="0"/>
              <a:t>how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find </a:t>
            </a:r>
            <a:r>
              <a:rPr lang="de-AT" dirty="0" err="1" smtClean="0"/>
              <a:t>spatial</a:t>
            </a:r>
            <a:r>
              <a:rPr lang="de-AT" dirty="0" smtClean="0"/>
              <a:t> </a:t>
            </a:r>
            <a:r>
              <a:rPr lang="de-AT" dirty="0" err="1" smtClean="0"/>
              <a:t>boundary</a:t>
            </a:r>
            <a:r>
              <a:rPr lang="de-AT" dirty="0" smtClean="0"/>
              <a:t> </a:t>
            </a:r>
            <a:r>
              <a:rPr lang="de-AT" dirty="0" err="1" smtClean="0"/>
              <a:t>data</a:t>
            </a:r>
            <a:endParaRPr lang="de-AT" dirty="0" smtClean="0"/>
          </a:p>
          <a:p>
            <a:r>
              <a:rPr lang="de-AT" dirty="0" err="1" smtClean="0"/>
              <a:t>Manipulate</a:t>
            </a:r>
            <a:r>
              <a:rPr lang="de-AT" dirty="0" smtClean="0"/>
              <a:t> </a:t>
            </a:r>
            <a:r>
              <a:rPr lang="de-AT" dirty="0" err="1" smtClean="0"/>
              <a:t>them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make</a:t>
            </a:r>
            <a:r>
              <a:rPr lang="de-AT" dirty="0" smtClean="0"/>
              <a:t> </a:t>
            </a:r>
            <a:r>
              <a:rPr lang="de-AT" dirty="0" err="1" smtClean="0"/>
              <a:t>maps</a:t>
            </a:r>
            <a:endParaRPr lang="de-AT" dirty="0" smtClean="0"/>
          </a:p>
          <a:p>
            <a:r>
              <a:rPr lang="de-AT" dirty="0" smtClean="0"/>
              <a:t>Find </a:t>
            </a:r>
            <a:r>
              <a:rPr lang="de-AT" dirty="0" err="1" smtClean="0"/>
              <a:t>economic</a:t>
            </a:r>
            <a:r>
              <a:rPr lang="de-AT" dirty="0" smtClean="0"/>
              <a:t> </a:t>
            </a:r>
            <a:r>
              <a:rPr lang="de-AT" dirty="0" err="1" smtClean="0"/>
              <a:t>data</a:t>
            </a:r>
            <a:r>
              <a:rPr lang="de-AT" dirty="0" smtClean="0"/>
              <a:t> on EU </a:t>
            </a:r>
            <a:r>
              <a:rPr lang="de-AT" dirty="0" err="1" smtClean="0"/>
              <a:t>regions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</a:t>
            </a:r>
            <a:r>
              <a:rPr lang="de-AT" dirty="0" err="1" smtClean="0"/>
              <a:t>Eurostat</a:t>
            </a:r>
            <a:r>
              <a:rPr lang="de-AT" dirty="0" smtClean="0"/>
              <a:t>, OECD </a:t>
            </a:r>
            <a:r>
              <a:rPr lang="de-AT" dirty="0" err="1" smtClean="0"/>
              <a:t>and</a:t>
            </a:r>
            <a:r>
              <a:rPr lang="de-AT" dirty="0" smtClean="0"/>
              <a:t> Cambridge </a:t>
            </a:r>
            <a:r>
              <a:rPr lang="de-AT" dirty="0" err="1" smtClean="0"/>
              <a:t>Econometrics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19449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Computer </a:t>
            </a:r>
            <a:r>
              <a:rPr lang="de-AT" dirty="0" err="1" smtClean="0"/>
              <a:t>seminars</a:t>
            </a:r>
            <a:endParaRPr lang="de-AT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07787"/>
            <a:ext cx="4258816" cy="37022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AT" dirty="0" err="1" smtClean="0"/>
              <a:t>Learn</a:t>
            </a:r>
            <a:r>
              <a:rPr lang="de-AT" dirty="0" smtClean="0"/>
              <a:t> </a:t>
            </a:r>
            <a:r>
              <a:rPr lang="de-AT" dirty="0" err="1" smtClean="0"/>
              <a:t>how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explore</a:t>
            </a:r>
            <a:r>
              <a:rPr lang="de-AT" dirty="0" smtClean="0"/>
              <a:t> </a:t>
            </a:r>
            <a:r>
              <a:rPr lang="de-AT" dirty="0" err="1" smtClean="0"/>
              <a:t>spatial</a:t>
            </a:r>
            <a:r>
              <a:rPr lang="de-AT" dirty="0" smtClean="0"/>
              <a:t> </a:t>
            </a:r>
            <a:r>
              <a:rPr lang="de-AT" dirty="0" err="1" smtClean="0"/>
              <a:t>data</a:t>
            </a:r>
            <a:r>
              <a:rPr lang="de-AT" dirty="0" smtClean="0"/>
              <a:t> (</a:t>
            </a:r>
            <a:r>
              <a:rPr lang="de-AT" dirty="0" err="1" smtClean="0"/>
              <a:t>mapping</a:t>
            </a:r>
            <a:r>
              <a:rPr lang="de-AT" dirty="0" smtClean="0"/>
              <a:t>, </a:t>
            </a:r>
            <a:r>
              <a:rPr lang="de-AT" dirty="0" err="1" smtClean="0"/>
              <a:t>describing</a:t>
            </a:r>
            <a:r>
              <a:rPr lang="de-AT" dirty="0" smtClean="0"/>
              <a:t>,…)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GeoDa</a:t>
            </a:r>
            <a:endParaRPr lang="de-AT" dirty="0" smtClean="0"/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43311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Computer </a:t>
            </a:r>
            <a:r>
              <a:rPr lang="de-AT" dirty="0" err="1" smtClean="0"/>
              <a:t>seminars</a:t>
            </a:r>
            <a:endParaRPr lang="de-AT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517379"/>
            <a:ext cx="4038600" cy="269160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AT" dirty="0" err="1"/>
              <a:t>Define</a:t>
            </a:r>
            <a:r>
              <a:rPr lang="de-AT" dirty="0"/>
              <a:t> </a:t>
            </a:r>
            <a:r>
              <a:rPr lang="de-AT" dirty="0" err="1"/>
              <a:t>geographic</a:t>
            </a:r>
            <a:r>
              <a:rPr lang="de-AT" dirty="0"/>
              <a:t> </a:t>
            </a:r>
            <a:r>
              <a:rPr lang="de-AT" dirty="0" err="1"/>
              <a:t>neighbours</a:t>
            </a:r>
            <a:r>
              <a:rPr lang="de-AT" dirty="0"/>
              <a:t> </a:t>
            </a:r>
          </a:p>
          <a:p>
            <a:pPr marL="0" indent="0">
              <a:buNone/>
            </a:pPr>
            <a:endParaRPr lang="de-AT" dirty="0" smtClean="0"/>
          </a:p>
          <a:p>
            <a:r>
              <a:rPr lang="de-AT" dirty="0" smtClean="0"/>
              <a:t>Look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spatial</a:t>
            </a:r>
            <a:r>
              <a:rPr lang="de-AT" dirty="0" smtClean="0"/>
              <a:t> </a:t>
            </a:r>
            <a:r>
              <a:rPr lang="de-AT" dirty="0" err="1" smtClean="0"/>
              <a:t>clusters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outliers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3371269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Computer </a:t>
            </a:r>
            <a:r>
              <a:rPr lang="de-AT" dirty="0" err="1" smtClean="0"/>
              <a:t>seminars</a:t>
            </a:r>
            <a:endParaRPr lang="de-AT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560" y="1410071"/>
            <a:ext cx="3312368" cy="4525963"/>
          </a:xfrm>
        </p:spPr>
        <p:txBody>
          <a:bodyPr>
            <a:normAutofit fontScale="92500" lnSpcReduction="10000"/>
          </a:bodyPr>
          <a:lstStyle/>
          <a:p>
            <a:endParaRPr lang="de-AT" dirty="0"/>
          </a:p>
          <a:p>
            <a:r>
              <a:rPr lang="de-AT" dirty="0" smtClean="0"/>
              <a:t>Carry out OLS </a:t>
            </a:r>
            <a:r>
              <a:rPr lang="de-AT" dirty="0" err="1" smtClean="0"/>
              <a:t>regressions</a:t>
            </a:r>
            <a:endParaRPr lang="de-AT" dirty="0" smtClean="0"/>
          </a:p>
          <a:p>
            <a:r>
              <a:rPr lang="de-AT" dirty="0" err="1" smtClean="0"/>
              <a:t>Develop</a:t>
            </a:r>
            <a:r>
              <a:rPr lang="de-AT" dirty="0" smtClean="0"/>
              <a:t> </a:t>
            </a:r>
            <a:r>
              <a:rPr lang="de-AT" dirty="0" err="1" smtClean="0"/>
              <a:t>spatial</a:t>
            </a:r>
            <a:r>
              <a:rPr lang="de-AT" dirty="0" smtClean="0"/>
              <a:t> lag, </a:t>
            </a:r>
            <a:r>
              <a:rPr lang="de-AT" dirty="0" err="1" smtClean="0"/>
              <a:t>error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spatial</a:t>
            </a:r>
            <a:r>
              <a:rPr lang="de-AT" dirty="0" smtClean="0"/>
              <a:t> lag </a:t>
            </a:r>
            <a:r>
              <a:rPr lang="de-AT" dirty="0" err="1" smtClean="0"/>
              <a:t>of</a:t>
            </a:r>
            <a:r>
              <a:rPr lang="de-AT" dirty="0" smtClean="0"/>
              <a:t> X </a:t>
            </a:r>
            <a:r>
              <a:rPr lang="de-AT" dirty="0" err="1" smtClean="0"/>
              <a:t>models</a:t>
            </a:r>
            <a:endParaRPr lang="de-AT" dirty="0" smtClean="0"/>
          </a:p>
          <a:p>
            <a:r>
              <a:rPr lang="de-AT" dirty="0" smtClean="0"/>
              <a:t>Learning </a:t>
            </a:r>
            <a:r>
              <a:rPr lang="de-AT" dirty="0" err="1" smtClean="0"/>
              <a:t>how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choose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evaluate</a:t>
            </a:r>
            <a:r>
              <a:rPr lang="de-AT" dirty="0" smtClean="0"/>
              <a:t> </a:t>
            </a:r>
            <a:r>
              <a:rPr lang="de-AT" dirty="0" err="1" smtClean="0"/>
              <a:t>models</a:t>
            </a:r>
            <a:endParaRPr lang="de-A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593" y="2132856"/>
            <a:ext cx="5355859" cy="349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01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Purpose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seminars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Learn</a:t>
            </a:r>
            <a:r>
              <a:rPr lang="de-AT" dirty="0" smtClean="0"/>
              <a:t> </a:t>
            </a:r>
            <a:r>
              <a:rPr lang="de-AT" dirty="0" err="1" smtClean="0"/>
              <a:t>how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work</a:t>
            </a:r>
            <a:r>
              <a:rPr lang="de-AT" dirty="0" smtClean="0"/>
              <a:t>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actual</a:t>
            </a:r>
            <a:r>
              <a:rPr lang="de-AT" dirty="0" smtClean="0"/>
              <a:t> </a:t>
            </a:r>
            <a:r>
              <a:rPr lang="de-AT" dirty="0" err="1" smtClean="0"/>
              <a:t>data</a:t>
            </a:r>
            <a:endParaRPr lang="de-AT" dirty="0" smtClean="0"/>
          </a:p>
          <a:p>
            <a:pPr lvl="1"/>
            <a:r>
              <a:rPr lang="de-AT" dirty="0" err="1" smtClean="0"/>
              <a:t>Where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find </a:t>
            </a:r>
            <a:r>
              <a:rPr lang="de-AT" dirty="0" err="1" smtClean="0"/>
              <a:t>them</a:t>
            </a:r>
            <a:endParaRPr lang="de-AT" dirty="0" smtClean="0"/>
          </a:p>
          <a:p>
            <a:pPr lvl="1"/>
            <a:r>
              <a:rPr lang="de-AT" dirty="0" err="1" smtClean="0"/>
              <a:t>How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manipulate</a:t>
            </a:r>
            <a:r>
              <a:rPr lang="de-AT" dirty="0" smtClean="0"/>
              <a:t> </a:t>
            </a:r>
            <a:r>
              <a:rPr lang="de-AT" dirty="0" err="1" smtClean="0"/>
              <a:t>them</a:t>
            </a:r>
            <a:endParaRPr lang="de-AT" dirty="0"/>
          </a:p>
          <a:p>
            <a:pPr lvl="1"/>
            <a:r>
              <a:rPr lang="de-AT" dirty="0" err="1" smtClean="0"/>
              <a:t>How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use</a:t>
            </a:r>
            <a:r>
              <a:rPr lang="de-AT" dirty="0" smtClean="0"/>
              <a:t> </a:t>
            </a:r>
            <a:r>
              <a:rPr lang="de-AT" dirty="0" err="1" smtClean="0"/>
              <a:t>spatial</a:t>
            </a:r>
            <a:r>
              <a:rPr lang="de-AT" dirty="0" smtClean="0"/>
              <a:t> </a:t>
            </a:r>
            <a:r>
              <a:rPr lang="de-AT" dirty="0" err="1" smtClean="0"/>
              <a:t>exploratory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spatial</a:t>
            </a:r>
            <a:r>
              <a:rPr lang="de-AT" dirty="0" smtClean="0"/>
              <a:t> </a:t>
            </a:r>
            <a:r>
              <a:rPr lang="de-AT" dirty="0" err="1" smtClean="0"/>
              <a:t>econometric</a:t>
            </a:r>
            <a:r>
              <a:rPr lang="de-AT" dirty="0" smtClean="0"/>
              <a:t> </a:t>
            </a:r>
            <a:r>
              <a:rPr lang="de-AT" dirty="0" err="1" smtClean="0"/>
              <a:t>tools</a:t>
            </a:r>
            <a:endParaRPr lang="de-AT" dirty="0" smtClean="0"/>
          </a:p>
          <a:p>
            <a:r>
              <a:rPr lang="de-AT" dirty="0" err="1" smtClean="0"/>
              <a:t>Define</a:t>
            </a:r>
            <a:r>
              <a:rPr lang="de-AT" dirty="0" smtClean="0"/>
              <a:t> </a:t>
            </a:r>
            <a:r>
              <a:rPr lang="de-AT" dirty="0" err="1" smtClean="0"/>
              <a:t>research</a:t>
            </a:r>
            <a:r>
              <a:rPr lang="de-AT" dirty="0" smtClean="0"/>
              <a:t> </a:t>
            </a:r>
            <a:r>
              <a:rPr lang="de-AT" dirty="0" err="1" smtClean="0"/>
              <a:t>questions</a:t>
            </a:r>
            <a:r>
              <a:rPr lang="de-AT" dirty="0" smtClean="0"/>
              <a:t> </a:t>
            </a:r>
            <a:r>
              <a:rPr lang="de-AT" dirty="0" err="1" smtClean="0"/>
              <a:t>that</a:t>
            </a:r>
            <a:r>
              <a:rPr lang="de-AT" dirty="0" smtClean="0"/>
              <a:t> </a:t>
            </a:r>
            <a:r>
              <a:rPr lang="de-AT" dirty="0" err="1" smtClean="0"/>
              <a:t>can</a:t>
            </a:r>
            <a:r>
              <a:rPr lang="de-AT" dirty="0" smtClean="0"/>
              <a:t> </a:t>
            </a:r>
            <a:r>
              <a:rPr lang="de-AT" dirty="0" err="1" smtClean="0"/>
              <a:t>be</a:t>
            </a:r>
            <a:r>
              <a:rPr lang="de-AT" dirty="0" smtClean="0"/>
              <a:t> </a:t>
            </a:r>
            <a:r>
              <a:rPr lang="de-AT" dirty="0" err="1" smtClean="0"/>
              <a:t>examined</a:t>
            </a:r>
            <a:r>
              <a:rPr lang="de-AT" dirty="0" smtClean="0"/>
              <a:t>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methods</a:t>
            </a:r>
            <a:endParaRPr lang="de-AT" dirty="0" smtClean="0"/>
          </a:p>
          <a:p>
            <a:r>
              <a:rPr lang="de-AT" dirty="0" smtClean="0"/>
              <a:t>Work in a </a:t>
            </a:r>
            <a:r>
              <a:rPr lang="de-AT" dirty="0" err="1" smtClean="0"/>
              <a:t>group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develop</a:t>
            </a:r>
            <a:r>
              <a:rPr lang="de-AT" dirty="0" smtClean="0"/>
              <a:t> a </a:t>
            </a:r>
            <a:r>
              <a:rPr lang="de-AT" dirty="0" err="1" smtClean="0"/>
              <a:t>research</a:t>
            </a:r>
            <a:r>
              <a:rPr lang="de-AT" dirty="0" smtClean="0"/>
              <a:t> </a:t>
            </a:r>
            <a:r>
              <a:rPr lang="de-AT" dirty="0" err="1" smtClean="0"/>
              <a:t>report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3063042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What</a:t>
            </a:r>
            <a:r>
              <a:rPr lang="de-AT" dirty="0" smtClean="0"/>
              <a:t> </a:t>
            </a:r>
            <a:r>
              <a:rPr lang="de-AT" dirty="0" err="1" smtClean="0"/>
              <a:t>kinds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projects</a:t>
            </a:r>
            <a:r>
              <a:rPr lang="de-AT" dirty="0" smtClean="0"/>
              <a:t>?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 err="1" smtClean="0"/>
              <a:t>What</a:t>
            </a:r>
            <a:r>
              <a:rPr lang="de-AT" dirty="0" smtClean="0"/>
              <a:t> </a:t>
            </a:r>
            <a:r>
              <a:rPr lang="de-AT" dirty="0" err="1" smtClean="0"/>
              <a:t>explains</a:t>
            </a:r>
            <a:r>
              <a:rPr lang="de-AT" dirty="0" smtClean="0"/>
              <a:t> East West Migration in Europe?</a:t>
            </a:r>
          </a:p>
          <a:p>
            <a:r>
              <a:rPr lang="de-AT" dirty="0" err="1" smtClean="0"/>
              <a:t>Does</a:t>
            </a:r>
            <a:r>
              <a:rPr lang="de-AT" dirty="0" smtClean="0"/>
              <a:t> </a:t>
            </a:r>
            <a:r>
              <a:rPr lang="de-AT" dirty="0" err="1" smtClean="0"/>
              <a:t>geographic</a:t>
            </a:r>
            <a:r>
              <a:rPr lang="de-AT" dirty="0" smtClean="0"/>
              <a:t> </a:t>
            </a:r>
            <a:r>
              <a:rPr lang="de-AT" dirty="0" err="1" smtClean="0"/>
              <a:t>proxmity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Germany </a:t>
            </a:r>
            <a:r>
              <a:rPr lang="de-AT" dirty="0" err="1" smtClean="0"/>
              <a:t>help</a:t>
            </a:r>
            <a:r>
              <a:rPr lang="de-AT" dirty="0" smtClean="0"/>
              <a:t> </a:t>
            </a:r>
            <a:r>
              <a:rPr lang="de-AT" dirty="0" err="1" smtClean="0"/>
              <a:t>explain</a:t>
            </a:r>
            <a:r>
              <a:rPr lang="de-AT" dirty="0" smtClean="0"/>
              <a:t> regional </a:t>
            </a:r>
            <a:r>
              <a:rPr lang="de-AT" dirty="0" err="1" smtClean="0"/>
              <a:t>economic</a:t>
            </a:r>
            <a:r>
              <a:rPr lang="de-AT" dirty="0" smtClean="0"/>
              <a:t> </a:t>
            </a:r>
            <a:r>
              <a:rPr lang="de-AT" dirty="0" err="1" smtClean="0"/>
              <a:t>growth</a:t>
            </a:r>
            <a:r>
              <a:rPr lang="de-AT" dirty="0" smtClean="0"/>
              <a:t> in </a:t>
            </a:r>
            <a:r>
              <a:rPr lang="de-AT" dirty="0" err="1" smtClean="0"/>
              <a:t>Polish</a:t>
            </a:r>
            <a:r>
              <a:rPr lang="de-AT" dirty="0" smtClean="0"/>
              <a:t> </a:t>
            </a:r>
            <a:r>
              <a:rPr lang="de-AT" dirty="0" err="1" smtClean="0"/>
              <a:t>regions</a:t>
            </a:r>
            <a:r>
              <a:rPr lang="de-AT" dirty="0" smtClean="0"/>
              <a:t>?</a:t>
            </a:r>
          </a:p>
          <a:p>
            <a:r>
              <a:rPr lang="de-AT" dirty="0" err="1" smtClean="0"/>
              <a:t>What</a:t>
            </a:r>
            <a:r>
              <a:rPr lang="de-AT" dirty="0" smtClean="0"/>
              <a:t> </a:t>
            </a:r>
            <a:r>
              <a:rPr lang="de-AT" dirty="0" err="1" smtClean="0"/>
              <a:t>explains</a:t>
            </a:r>
            <a:r>
              <a:rPr lang="de-AT" dirty="0" smtClean="0"/>
              <a:t> </a:t>
            </a:r>
            <a:r>
              <a:rPr lang="de-AT" dirty="0" err="1" smtClean="0"/>
              <a:t>spatial</a:t>
            </a:r>
            <a:r>
              <a:rPr lang="de-AT" dirty="0" smtClean="0"/>
              <a:t> </a:t>
            </a:r>
            <a:r>
              <a:rPr lang="de-AT" dirty="0" err="1" smtClean="0"/>
              <a:t>differences</a:t>
            </a:r>
            <a:r>
              <a:rPr lang="de-AT" dirty="0" smtClean="0"/>
              <a:t> in Austrian </a:t>
            </a:r>
            <a:r>
              <a:rPr lang="de-AT" dirty="0" err="1" smtClean="0"/>
              <a:t>unemployment</a:t>
            </a:r>
            <a:r>
              <a:rPr lang="de-AT" dirty="0" smtClean="0"/>
              <a:t> </a:t>
            </a:r>
            <a:r>
              <a:rPr lang="de-AT" dirty="0" err="1" smtClean="0"/>
              <a:t>rates</a:t>
            </a:r>
            <a:r>
              <a:rPr lang="de-AT" dirty="0" smtClean="0"/>
              <a:t>?</a:t>
            </a:r>
          </a:p>
          <a:p>
            <a:r>
              <a:rPr lang="de-AT" dirty="0" err="1" smtClean="0"/>
              <a:t>What</a:t>
            </a:r>
            <a:r>
              <a:rPr lang="de-AT" dirty="0" smtClean="0"/>
              <a:t> </a:t>
            </a:r>
            <a:r>
              <a:rPr lang="de-AT" dirty="0" err="1" smtClean="0"/>
              <a:t>impact</a:t>
            </a:r>
            <a:r>
              <a:rPr lang="de-AT" dirty="0" smtClean="0"/>
              <a:t> </a:t>
            </a:r>
            <a:r>
              <a:rPr lang="de-AT" dirty="0" err="1" smtClean="0"/>
              <a:t>does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recession</a:t>
            </a:r>
            <a:r>
              <a:rPr lang="de-AT" dirty="0" smtClean="0"/>
              <a:t> </a:t>
            </a:r>
            <a:r>
              <a:rPr lang="de-AT" dirty="0" err="1" smtClean="0"/>
              <a:t>have</a:t>
            </a:r>
            <a:r>
              <a:rPr lang="de-AT" dirty="0" smtClean="0"/>
              <a:t> on regional </a:t>
            </a:r>
            <a:r>
              <a:rPr lang="de-AT" dirty="0" err="1" smtClean="0"/>
              <a:t>poverty</a:t>
            </a:r>
            <a:r>
              <a:rPr lang="de-AT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31848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Class participation based on readings: (15%)</a:t>
            </a:r>
          </a:p>
          <a:p>
            <a:r>
              <a:rPr lang="en-GB" dirty="0" smtClean="0"/>
              <a:t>Five short response papers (10-15 lines) (25%)</a:t>
            </a:r>
          </a:p>
          <a:p>
            <a:r>
              <a:rPr lang="en-GB" dirty="0" smtClean="0"/>
              <a:t>Two page summary of group research proposals (10%)</a:t>
            </a:r>
          </a:p>
          <a:p>
            <a:r>
              <a:rPr lang="en-GB" dirty="0" smtClean="0"/>
              <a:t>Presentation (10%)</a:t>
            </a:r>
          </a:p>
          <a:p>
            <a:r>
              <a:rPr lang="en-GB" dirty="0" smtClean="0"/>
              <a:t>Final project (40%)</a:t>
            </a:r>
          </a:p>
          <a:p>
            <a:pPr lvl="1"/>
            <a:r>
              <a:rPr lang="en-GB" dirty="0" smtClean="0"/>
              <a:t>Use of theory to identify questions; use of methods to examine them; Analysis/interpretation.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51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Summary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AT" dirty="0" smtClean="0"/>
              <a:t>This </a:t>
            </a:r>
            <a:r>
              <a:rPr lang="de-AT" dirty="0" err="1" smtClean="0"/>
              <a:t>is</a:t>
            </a:r>
            <a:r>
              <a:rPr lang="de-AT" dirty="0" smtClean="0"/>
              <a:t> a </a:t>
            </a:r>
            <a:r>
              <a:rPr lang="de-AT" dirty="0" err="1" smtClean="0"/>
              <a:t>hands</a:t>
            </a:r>
            <a:r>
              <a:rPr lang="de-AT" dirty="0" smtClean="0"/>
              <a:t> on </a:t>
            </a:r>
            <a:r>
              <a:rPr lang="de-AT" dirty="0" err="1" smtClean="0"/>
              <a:t>practical</a:t>
            </a:r>
            <a:r>
              <a:rPr lang="de-AT" dirty="0" smtClean="0"/>
              <a:t> </a:t>
            </a:r>
            <a:r>
              <a:rPr lang="de-AT" dirty="0" err="1" smtClean="0"/>
              <a:t>course</a:t>
            </a:r>
            <a:endParaRPr lang="de-AT" dirty="0"/>
          </a:p>
          <a:p>
            <a:r>
              <a:rPr lang="de-AT" dirty="0" smtClean="0"/>
              <a:t>At </a:t>
            </a:r>
            <a:r>
              <a:rPr lang="de-AT" dirty="0" err="1" smtClean="0"/>
              <a:t>the</a:t>
            </a:r>
            <a:r>
              <a:rPr lang="de-AT" dirty="0" smtClean="0"/>
              <a:t> end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course</a:t>
            </a:r>
            <a:r>
              <a:rPr lang="de-AT" dirty="0" smtClean="0"/>
              <a:t> </a:t>
            </a:r>
            <a:r>
              <a:rPr lang="de-AT" dirty="0" err="1" smtClean="0"/>
              <a:t>you</a:t>
            </a:r>
            <a:r>
              <a:rPr lang="de-AT" dirty="0" smtClean="0"/>
              <a:t> will </a:t>
            </a:r>
            <a:r>
              <a:rPr lang="de-AT" dirty="0" err="1" smtClean="0"/>
              <a:t>be</a:t>
            </a:r>
            <a:r>
              <a:rPr lang="de-AT" dirty="0" smtClean="0"/>
              <a:t> </a:t>
            </a:r>
            <a:r>
              <a:rPr lang="de-AT" dirty="0" err="1" smtClean="0"/>
              <a:t>able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endParaRPr lang="de-AT" dirty="0" smtClean="0"/>
          </a:p>
          <a:p>
            <a:pPr lvl="1"/>
            <a:r>
              <a:rPr lang="de-AT" dirty="0" err="1" smtClean="0"/>
              <a:t>differentiate</a:t>
            </a:r>
            <a:r>
              <a:rPr lang="de-AT" dirty="0" smtClean="0"/>
              <a:t> </a:t>
            </a:r>
            <a:r>
              <a:rPr lang="de-AT" dirty="0" err="1" smtClean="0"/>
              <a:t>between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evaluate</a:t>
            </a:r>
            <a:r>
              <a:rPr lang="de-AT" dirty="0" smtClean="0"/>
              <a:t> different </a:t>
            </a:r>
            <a:r>
              <a:rPr lang="de-AT" dirty="0" err="1" smtClean="0"/>
              <a:t>theoretical</a:t>
            </a:r>
            <a:r>
              <a:rPr lang="de-AT" dirty="0" smtClean="0"/>
              <a:t> </a:t>
            </a:r>
            <a:r>
              <a:rPr lang="de-AT" dirty="0" err="1" smtClean="0"/>
              <a:t>frameworks</a:t>
            </a:r>
            <a:r>
              <a:rPr lang="de-AT" dirty="0" smtClean="0"/>
              <a:t> on regional </a:t>
            </a:r>
            <a:r>
              <a:rPr lang="de-AT" dirty="0" err="1" smtClean="0"/>
              <a:t>economic</a:t>
            </a:r>
            <a:r>
              <a:rPr lang="de-AT" dirty="0" smtClean="0"/>
              <a:t> </a:t>
            </a:r>
            <a:r>
              <a:rPr lang="de-AT" dirty="0" err="1" smtClean="0"/>
              <a:t>development</a:t>
            </a:r>
            <a:endParaRPr lang="de-AT" dirty="0" smtClean="0"/>
          </a:p>
          <a:p>
            <a:pPr lvl="1"/>
            <a:r>
              <a:rPr lang="de-AT" dirty="0" err="1"/>
              <a:t>r</a:t>
            </a:r>
            <a:r>
              <a:rPr lang="de-AT" dirty="0" err="1" smtClean="0"/>
              <a:t>ead</a:t>
            </a:r>
            <a:r>
              <a:rPr lang="de-AT" dirty="0" smtClean="0"/>
              <a:t>, </a:t>
            </a:r>
            <a:r>
              <a:rPr lang="de-AT" dirty="0" err="1" smtClean="0"/>
              <a:t>interpret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critically</a:t>
            </a:r>
            <a:r>
              <a:rPr lang="de-AT" dirty="0" smtClean="0"/>
              <a:t> </a:t>
            </a:r>
            <a:r>
              <a:rPr lang="de-AT" dirty="0" err="1" smtClean="0"/>
              <a:t>analyze</a:t>
            </a:r>
            <a:r>
              <a:rPr lang="de-AT" dirty="0" smtClean="0"/>
              <a:t> </a:t>
            </a:r>
            <a:r>
              <a:rPr lang="de-AT" dirty="0" err="1" smtClean="0"/>
              <a:t>research</a:t>
            </a:r>
            <a:r>
              <a:rPr lang="de-AT" dirty="0" smtClean="0"/>
              <a:t> </a:t>
            </a:r>
            <a:r>
              <a:rPr lang="de-AT" dirty="0" err="1" smtClean="0"/>
              <a:t>papers</a:t>
            </a:r>
            <a:endParaRPr lang="de-AT" dirty="0" smtClean="0"/>
          </a:p>
          <a:p>
            <a:pPr lvl="1"/>
            <a:r>
              <a:rPr lang="de-AT" dirty="0" err="1" smtClean="0"/>
              <a:t>develop</a:t>
            </a:r>
            <a:r>
              <a:rPr lang="de-AT" dirty="0" smtClean="0"/>
              <a:t> </a:t>
            </a:r>
            <a:r>
              <a:rPr lang="de-AT" dirty="0" err="1" smtClean="0"/>
              <a:t>research</a:t>
            </a:r>
            <a:r>
              <a:rPr lang="de-AT" dirty="0" smtClean="0"/>
              <a:t> </a:t>
            </a:r>
            <a:r>
              <a:rPr lang="de-AT" dirty="0" err="1" smtClean="0"/>
              <a:t>questions</a:t>
            </a:r>
            <a:endParaRPr lang="de-AT" dirty="0" smtClean="0"/>
          </a:p>
          <a:p>
            <a:pPr lvl="1"/>
            <a:r>
              <a:rPr lang="de-AT" dirty="0" smtClean="0"/>
              <a:t>find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work</a:t>
            </a:r>
            <a:r>
              <a:rPr lang="de-AT" dirty="0" smtClean="0"/>
              <a:t>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empirical</a:t>
            </a:r>
            <a:r>
              <a:rPr lang="de-AT" dirty="0" smtClean="0"/>
              <a:t> </a:t>
            </a:r>
            <a:r>
              <a:rPr lang="de-AT" dirty="0" err="1" smtClean="0"/>
              <a:t>data</a:t>
            </a:r>
            <a:endParaRPr lang="de-AT" dirty="0" smtClean="0"/>
          </a:p>
          <a:p>
            <a:pPr lvl="1"/>
            <a:r>
              <a:rPr lang="de-AT" dirty="0" err="1" smtClean="0"/>
              <a:t>make</a:t>
            </a:r>
            <a:r>
              <a:rPr lang="de-AT" dirty="0" smtClean="0"/>
              <a:t> </a:t>
            </a:r>
            <a:r>
              <a:rPr lang="de-AT" dirty="0" err="1" smtClean="0"/>
              <a:t>maps</a:t>
            </a:r>
            <a:endParaRPr lang="de-AT" dirty="0" smtClean="0"/>
          </a:p>
          <a:p>
            <a:pPr lvl="1"/>
            <a:r>
              <a:rPr lang="de-AT" dirty="0" err="1" smtClean="0"/>
              <a:t>apply</a:t>
            </a:r>
            <a:r>
              <a:rPr lang="de-AT" dirty="0" smtClean="0"/>
              <a:t> </a:t>
            </a:r>
            <a:r>
              <a:rPr lang="de-AT" dirty="0" err="1" smtClean="0"/>
              <a:t>spatial</a:t>
            </a:r>
            <a:r>
              <a:rPr lang="de-AT" dirty="0" smtClean="0"/>
              <a:t> </a:t>
            </a:r>
            <a:r>
              <a:rPr lang="de-AT" dirty="0" err="1" smtClean="0"/>
              <a:t>econometric</a:t>
            </a:r>
            <a:r>
              <a:rPr lang="de-AT" dirty="0" smtClean="0"/>
              <a:t> </a:t>
            </a:r>
            <a:r>
              <a:rPr lang="de-AT" dirty="0" err="1" smtClean="0"/>
              <a:t>tools</a:t>
            </a:r>
            <a:r>
              <a:rPr lang="de-AT" dirty="0" smtClean="0"/>
              <a:t> </a:t>
            </a:r>
          </a:p>
          <a:p>
            <a:pPr lvl="1"/>
            <a:r>
              <a:rPr lang="de-AT" dirty="0" err="1" smtClean="0"/>
              <a:t>develop</a:t>
            </a:r>
            <a:r>
              <a:rPr lang="de-AT" dirty="0" smtClean="0"/>
              <a:t>, </a:t>
            </a:r>
            <a:r>
              <a:rPr lang="de-AT" dirty="0" err="1" smtClean="0"/>
              <a:t>execute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deliver</a:t>
            </a:r>
            <a:r>
              <a:rPr lang="de-AT" dirty="0" smtClean="0"/>
              <a:t> a </a:t>
            </a:r>
            <a:r>
              <a:rPr lang="de-AT" dirty="0" err="1" smtClean="0"/>
              <a:t>research</a:t>
            </a:r>
            <a:r>
              <a:rPr lang="de-AT" dirty="0" smtClean="0"/>
              <a:t> </a:t>
            </a:r>
            <a:r>
              <a:rPr lang="de-AT" dirty="0" err="1" smtClean="0"/>
              <a:t>project</a:t>
            </a:r>
            <a:endParaRPr lang="de-AT" dirty="0" smtClean="0"/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84041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548680"/>
            <a:ext cx="8489950" cy="1296988"/>
          </a:xfrm>
        </p:spPr>
        <p:txBody>
          <a:bodyPr/>
          <a:lstStyle/>
          <a:p>
            <a:r>
              <a:rPr lang="en-GB" altLang="de-DE" dirty="0" smtClean="0"/>
              <a:t>Living in a flat world</a:t>
            </a:r>
            <a:endParaRPr lang="en-GB" altLang="de-DE" dirty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95936" y="2228850"/>
            <a:ext cx="5148064" cy="402431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80000"/>
              </a:lnSpc>
              <a:buFontTx/>
              <a:buNone/>
            </a:pPr>
            <a:r>
              <a:rPr lang="en-GB" altLang="de-DE" sz="2400" dirty="0"/>
              <a:t>Friedman’s “aha” flat moment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endParaRPr lang="en-GB" altLang="de-DE" sz="2400" dirty="0"/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en-GB" altLang="de-DE" sz="2400" dirty="0"/>
              <a:t>While playing golf in </a:t>
            </a:r>
            <a:r>
              <a:rPr lang="en-GB" altLang="de-DE" sz="2400" dirty="0" err="1"/>
              <a:t>Banglore</a:t>
            </a:r>
            <a:r>
              <a:rPr lang="en-GB" altLang="de-DE" sz="2400" dirty="0"/>
              <a:t>, India he was told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endParaRPr lang="en-GB" altLang="de-DE" sz="2400" dirty="0"/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en-GB" altLang="de-DE" sz="2400" dirty="0"/>
              <a:t>“Aim at either Microsoft or IBM” …. ‘Aha’….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endParaRPr lang="en-GB" altLang="de-DE" sz="2400" dirty="0"/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en-GB" altLang="de-DE" sz="2400" dirty="0"/>
              <a:t>“When Friedman found in Bangalore not Indians but Americans in name and speech and business practices, he “shared [his] discovery with [his] wife, and only in a whisper. ‘Honey.’ I confided, ‘I think the world is flat” (cited in </a:t>
            </a:r>
            <a:r>
              <a:rPr lang="en-GB" altLang="de-DE" sz="2400" dirty="0" err="1"/>
              <a:t>Leamer</a:t>
            </a:r>
            <a:r>
              <a:rPr lang="en-GB" altLang="de-DE" sz="2400" dirty="0"/>
              <a:t> 2007)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endParaRPr lang="en-GB" altLang="de-DE" sz="2400" dirty="0"/>
          </a:p>
        </p:txBody>
      </p:sp>
      <p:pic>
        <p:nvPicPr>
          <p:cNvPr id="4" name="Picture 4" descr="Image result for banglore 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3524411" cy="183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orldisfla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04" y="524991"/>
            <a:ext cx="17526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mage result for thomas friedman"/>
          <p:cNvSpPr>
            <a:spLocks noChangeAspect="1" noChangeArrowheads="1"/>
          </p:cNvSpPr>
          <p:nvPr/>
        </p:nvSpPr>
        <p:spPr bwMode="auto">
          <a:xfrm>
            <a:off x="155575" y="-846138"/>
            <a:ext cx="177165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1030" name="Picture 6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304" y="2228850"/>
            <a:ext cx="1744141" cy="174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132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Questions</a:t>
            </a:r>
            <a:r>
              <a:rPr lang="de-AT" dirty="0" smtClean="0"/>
              <a:t>?</a:t>
            </a:r>
            <a:endParaRPr lang="de-AT" dirty="0"/>
          </a:p>
        </p:txBody>
      </p:sp>
      <p:pic>
        <p:nvPicPr>
          <p:cNvPr id="5122" name="Picture 2" descr="Image result for lond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672408" cy="244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andalus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93096"/>
            <a:ext cx="4586486" cy="225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old industrial areas pola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348" y="1733734"/>
            <a:ext cx="3507044" cy="233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922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But (un)fortunately, …. </a:t>
            </a:r>
            <a:endParaRPr lang="en-GB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3"/>
          <a:stretch/>
        </p:blipFill>
        <p:spPr bwMode="auto">
          <a:xfrm>
            <a:off x="611560" y="1916832"/>
            <a:ext cx="7496175" cy="439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richard flori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4664"/>
            <a:ext cx="2889214" cy="119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62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What</a:t>
            </a:r>
            <a:r>
              <a:rPr lang="de-AT" dirty="0" smtClean="0"/>
              <a:t> do </a:t>
            </a:r>
            <a:r>
              <a:rPr lang="de-AT" dirty="0" err="1" smtClean="0"/>
              <a:t>we</a:t>
            </a:r>
            <a:r>
              <a:rPr lang="de-AT" dirty="0" smtClean="0"/>
              <a:t> do in </a:t>
            </a:r>
            <a:r>
              <a:rPr lang="de-AT" dirty="0" err="1" smtClean="0"/>
              <a:t>this</a:t>
            </a:r>
            <a:r>
              <a:rPr lang="de-AT" dirty="0" smtClean="0"/>
              <a:t> </a:t>
            </a:r>
            <a:r>
              <a:rPr lang="de-AT" dirty="0" err="1" smtClean="0"/>
              <a:t>course</a:t>
            </a:r>
            <a:r>
              <a:rPr lang="de-AT" dirty="0" smtClean="0"/>
              <a:t>?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We</a:t>
            </a:r>
            <a:r>
              <a:rPr lang="de-AT" dirty="0" smtClean="0"/>
              <a:t> </a:t>
            </a:r>
            <a:r>
              <a:rPr lang="de-AT" dirty="0" err="1" smtClean="0"/>
              <a:t>try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explain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spikiness</a:t>
            </a:r>
            <a:r>
              <a:rPr lang="de-AT" dirty="0" smtClean="0"/>
              <a:t> </a:t>
            </a:r>
          </a:p>
          <a:p>
            <a:r>
              <a:rPr lang="de-AT" dirty="0" err="1" smtClean="0"/>
              <a:t>How</a:t>
            </a:r>
            <a:endParaRPr lang="de-AT" dirty="0" smtClean="0"/>
          </a:p>
          <a:p>
            <a:pPr lvl="1"/>
            <a:r>
              <a:rPr lang="de-AT" dirty="0"/>
              <a:t>&gt;</a:t>
            </a:r>
            <a:r>
              <a:rPr lang="de-AT" dirty="0" smtClean="0"/>
              <a:t> </a:t>
            </a:r>
            <a:r>
              <a:rPr lang="de-AT" dirty="0" err="1" smtClean="0"/>
              <a:t>Introduce</a:t>
            </a:r>
            <a:r>
              <a:rPr lang="de-AT" dirty="0" smtClean="0"/>
              <a:t> a </a:t>
            </a:r>
            <a:r>
              <a:rPr lang="de-AT" dirty="0" err="1" smtClean="0"/>
              <a:t>set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/>
              <a:t> </a:t>
            </a:r>
            <a:r>
              <a:rPr lang="de-AT" dirty="0" err="1" smtClean="0"/>
              <a:t>theoretical</a:t>
            </a:r>
            <a:r>
              <a:rPr lang="de-AT" dirty="0" smtClean="0"/>
              <a:t> </a:t>
            </a:r>
            <a:r>
              <a:rPr lang="de-AT" dirty="0" err="1" smtClean="0"/>
              <a:t>frameworks</a:t>
            </a:r>
            <a:r>
              <a:rPr lang="de-AT" dirty="0" smtClean="0"/>
              <a:t> </a:t>
            </a:r>
            <a:r>
              <a:rPr lang="de-AT" dirty="0" err="1" smtClean="0"/>
              <a:t>that</a:t>
            </a:r>
            <a:r>
              <a:rPr lang="de-AT" dirty="0" smtClean="0"/>
              <a:t> </a:t>
            </a:r>
            <a:r>
              <a:rPr lang="de-AT" dirty="0" err="1" smtClean="0"/>
              <a:t>explain</a:t>
            </a:r>
            <a:r>
              <a:rPr lang="de-AT" dirty="0" smtClean="0"/>
              <a:t> regional </a:t>
            </a:r>
            <a:r>
              <a:rPr lang="de-AT" dirty="0" err="1" smtClean="0"/>
              <a:t>economic</a:t>
            </a:r>
            <a:r>
              <a:rPr lang="de-AT" dirty="0" smtClean="0"/>
              <a:t> </a:t>
            </a:r>
            <a:r>
              <a:rPr lang="de-AT" dirty="0" err="1" smtClean="0"/>
              <a:t>development</a:t>
            </a:r>
            <a:endParaRPr lang="de-AT" dirty="0" smtClean="0"/>
          </a:p>
          <a:p>
            <a:pPr lvl="1"/>
            <a:r>
              <a:rPr lang="de-AT" dirty="0" smtClean="0"/>
              <a:t>&gt; Work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empirical</a:t>
            </a:r>
            <a:r>
              <a:rPr lang="de-AT" dirty="0" smtClean="0"/>
              <a:t> </a:t>
            </a:r>
            <a:r>
              <a:rPr lang="de-AT" dirty="0" err="1" smtClean="0"/>
              <a:t>data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basic</a:t>
            </a:r>
            <a:r>
              <a:rPr lang="de-AT" dirty="0" smtClean="0"/>
              <a:t> </a:t>
            </a:r>
            <a:r>
              <a:rPr lang="de-AT" dirty="0" err="1" smtClean="0"/>
              <a:t>spatial</a:t>
            </a:r>
            <a:r>
              <a:rPr lang="de-AT" dirty="0" smtClean="0"/>
              <a:t> </a:t>
            </a:r>
            <a:r>
              <a:rPr lang="de-AT" dirty="0" err="1" smtClean="0"/>
              <a:t>econometric</a:t>
            </a:r>
            <a:r>
              <a:rPr lang="de-AT" dirty="0" smtClean="0"/>
              <a:t> </a:t>
            </a:r>
            <a:r>
              <a:rPr lang="de-AT" dirty="0" err="1" smtClean="0"/>
              <a:t>tools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examine</a:t>
            </a:r>
            <a:r>
              <a:rPr lang="de-AT" dirty="0"/>
              <a:t> </a:t>
            </a:r>
            <a:r>
              <a:rPr lang="de-AT" dirty="0" err="1" smtClean="0"/>
              <a:t>spatial</a:t>
            </a:r>
            <a:r>
              <a:rPr lang="de-AT" dirty="0" smtClean="0"/>
              <a:t> </a:t>
            </a:r>
            <a:r>
              <a:rPr lang="de-AT" dirty="0" err="1" smtClean="0"/>
              <a:t>economic</a:t>
            </a:r>
            <a:r>
              <a:rPr lang="de-AT" dirty="0" smtClean="0"/>
              <a:t> </a:t>
            </a:r>
            <a:r>
              <a:rPr lang="de-AT" dirty="0" err="1" smtClean="0"/>
              <a:t>questions</a:t>
            </a:r>
            <a:r>
              <a:rPr lang="de-AT" dirty="0" smtClean="0"/>
              <a:t> </a:t>
            </a:r>
          </a:p>
          <a:p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2367841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err="1" smtClean="0"/>
              <a:t>Theorizing</a:t>
            </a:r>
            <a:r>
              <a:rPr lang="de-AT" dirty="0" smtClean="0"/>
              <a:t> regional </a:t>
            </a:r>
            <a:r>
              <a:rPr lang="de-AT" dirty="0" err="1" smtClean="0"/>
              <a:t>economic</a:t>
            </a:r>
            <a:r>
              <a:rPr lang="de-AT" dirty="0" smtClean="0"/>
              <a:t> </a:t>
            </a:r>
            <a:r>
              <a:rPr lang="de-AT" dirty="0" err="1" smtClean="0"/>
              <a:t>development</a:t>
            </a:r>
            <a:endParaRPr lang="de-AT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0672" y="1600200"/>
            <a:ext cx="6042656" cy="45259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6381328"/>
            <a:ext cx="1970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Source: </a:t>
            </a:r>
            <a:r>
              <a:rPr lang="de-AT" dirty="0" err="1" smtClean="0"/>
              <a:t>Tondl</a:t>
            </a:r>
            <a:r>
              <a:rPr lang="de-AT" dirty="0" smtClean="0"/>
              <a:t> 2001</a:t>
            </a:r>
            <a:endParaRPr lang="de-AT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484784"/>
            <a:ext cx="2834943" cy="923330"/>
          </a:xfrm>
          <a:prstGeom prst="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Cluster</a:t>
            </a:r>
          </a:p>
          <a:p>
            <a:r>
              <a:rPr lang="en-US" dirty="0" smtClean="0"/>
              <a:t>Regional innovation systems</a:t>
            </a:r>
          </a:p>
          <a:p>
            <a:r>
              <a:rPr lang="en-US" dirty="0" smtClean="0"/>
              <a:t>Learning regions</a:t>
            </a:r>
            <a:endParaRPr lang="de-AT" dirty="0"/>
          </a:p>
        </p:txBody>
      </p:sp>
      <p:cxnSp>
        <p:nvCxnSpPr>
          <p:cNvPr id="5" name="Elbow Connector 4"/>
          <p:cNvCxnSpPr/>
          <p:nvPr/>
        </p:nvCxnSpPr>
        <p:spPr>
          <a:xfrm>
            <a:off x="827584" y="2492896"/>
            <a:ext cx="1152128" cy="1008112"/>
          </a:xfrm>
          <a:prstGeom prst="bentConnector3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/>
          <p:nvPr/>
        </p:nvCxnSpPr>
        <p:spPr>
          <a:xfrm>
            <a:off x="1907704" y="1556792"/>
            <a:ext cx="4320480" cy="1512168"/>
          </a:xfrm>
          <a:prstGeom prst="bentConnector3">
            <a:avLst>
              <a:gd name="adj1" fmla="val 13309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>
            <a:off x="1979712" y="1417638"/>
            <a:ext cx="4824536" cy="3451522"/>
          </a:xfrm>
          <a:prstGeom prst="bentConnector3">
            <a:avLst>
              <a:gd name="adj1" fmla="val 12637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89415" y="5753580"/>
            <a:ext cx="2830198" cy="92333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Global commodity chains</a:t>
            </a:r>
          </a:p>
          <a:p>
            <a:r>
              <a:rPr lang="en-US" dirty="0" smtClean="0"/>
              <a:t>Spatial division of labor</a:t>
            </a:r>
          </a:p>
          <a:p>
            <a:r>
              <a:rPr lang="en-US" dirty="0" smtClean="0"/>
              <a:t>Product / industry life cycles</a:t>
            </a:r>
            <a:endParaRPr lang="de-AT" dirty="0"/>
          </a:p>
        </p:txBody>
      </p:sp>
      <p:cxnSp>
        <p:nvCxnSpPr>
          <p:cNvPr id="18" name="Elbow Connector 17"/>
          <p:cNvCxnSpPr/>
          <p:nvPr/>
        </p:nvCxnSpPr>
        <p:spPr>
          <a:xfrm rot="16200000" flipV="1">
            <a:off x="6120172" y="4041068"/>
            <a:ext cx="1872208" cy="1800200"/>
          </a:xfrm>
          <a:prstGeom prst="bentConnector3">
            <a:avLst>
              <a:gd name="adj1" fmla="val 10462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9604" y="4460919"/>
            <a:ext cx="3360215" cy="1754326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Evolutionary economic geography</a:t>
            </a:r>
          </a:p>
          <a:p>
            <a:r>
              <a:rPr lang="en-US" dirty="0" smtClean="0"/>
              <a:t>Path dependence</a:t>
            </a:r>
          </a:p>
          <a:p>
            <a:r>
              <a:rPr lang="en-US" dirty="0" smtClean="0"/>
              <a:t>Lock in</a:t>
            </a:r>
          </a:p>
          <a:p>
            <a:r>
              <a:rPr lang="en-US" dirty="0" smtClean="0"/>
              <a:t>Entry and exit dynamics</a:t>
            </a:r>
          </a:p>
          <a:p>
            <a:r>
              <a:rPr lang="en-US" dirty="0" smtClean="0"/>
              <a:t>Industrial branching</a:t>
            </a:r>
          </a:p>
          <a:p>
            <a:r>
              <a:rPr lang="en-US" dirty="0" smtClean="0"/>
              <a:t>Knowledge complexity</a:t>
            </a:r>
          </a:p>
        </p:txBody>
      </p:sp>
      <p:cxnSp>
        <p:nvCxnSpPr>
          <p:cNvPr id="22" name="Elbow Connector 21"/>
          <p:cNvCxnSpPr/>
          <p:nvPr/>
        </p:nvCxnSpPr>
        <p:spPr>
          <a:xfrm rot="5400000" flipH="1" flipV="1">
            <a:off x="1967809" y="4088976"/>
            <a:ext cx="743887" cy="12700"/>
          </a:xfrm>
          <a:prstGeom prst="bentConnector3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659819" y="5523618"/>
            <a:ext cx="970072" cy="65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491880" y="3363360"/>
            <a:ext cx="1493680" cy="1097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659819" y="4912568"/>
            <a:ext cx="1707277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11560" y="2408114"/>
            <a:ext cx="0" cy="20528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813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that important</a:t>
            </a:r>
            <a:r>
              <a:rPr lang="de-AT" dirty="0" smtClean="0"/>
              <a:t>?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59216" cy="4525963"/>
          </a:xfrm>
        </p:spPr>
        <p:txBody>
          <a:bodyPr>
            <a:normAutofit/>
          </a:bodyPr>
          <a:lstStyle/>
          <a:p>
            <a:r>
              <a:rPr lang="fr-BE" altLang="en-US" b="1" dirty="0" err="1"/>
              <a:t>Preamble</a:t>
            </a:r>
            <a:r>
              <a:rPr lang="fr-BE" altLang="en-US" b="1" dirty="0"/>
              <a:t> to the </a:t>
            </a:r>
            <a:r>
              <a:rPr lang="fr-BE" altLang="en-US" b="1" dirty="0" err="1"/>
              <a:t>Treaty</a:t>
            </a:r>
            <a:r>
              <a:rPr lang="fr-BE" altLang="en-US" b="1" dirty="0"/>
              <a:t> of Rome (1957): </a:t>
            </a:r>
            <a:r>
              <a:rPr lang="fr-BE" altLang="en-US" dirty="0" err="1"/>
              <a:t>necessity</a:t>
            </a:r>
            <a:r>
              <a:rPr lang="fr-BE" altLang="en-US" dirty="0"/>
              <a:t> ‘to </a:t>
            </a:r>
            <a:r>
              <a:rPr lang="fr-BE" altLang="en-US" dirty="0" err="1"/>
              <a:t>strengthen</a:t>
            </a:r>
            <a:r>
              <a:rPr lang="fr-BE" altLang="en-US" dirty="0"/>
              <a:t> the </a:t>
            </a:r>
            <a:r>
              <a:rPr lang="fr-BE" altLang="en-US" dirty="0" err="1"/>
              <a:t>unity</a:t>
            </a:r>
            <a:r>
              <a:rPr lang="en-US" altLang="en-US" dirty="0"/>
              <a:t> </a:t>
            </a:r>
            <a:r>
              <a:rPr lang="fr-BE" altLang="en-US" dirty="0"/>
              <a:t>of </a:t>
            </a:r>
            <a:r>
              <a:rPr lang="fr-BE" altLang="en-US" dirty="0" err="1"/>
              <a:t>their</a:t>
            </a:r>
            <a:r>
              <a:rPr lang="fr-BE" altLang="en-US" dirty="0"/>
              <a:t> </a:t>
            </a:r>
            <a:r>
              <a:rPr lang="fr-BE" altLang="en-US" dirty="0" err="1"/>
              <a:t>economies</a:t>
            </a:r>
            <a:r>
              <a:rPr lang="fr-BE" altLang="en-US" dirty="0"/>
              <a:t> and to </a:t>
            </a:r>
            <a:r>
              <a:rPr lang="fr-BE" altLang="en-US" dirty="0" err="1"/>
              <a:t>ensure</a:t>
            </a:r>
            <a:r>
              <a:rPr lang="fr-BE" altLang="en-US" dirty="0"/>
              <a:t> </a:t>
            </a:r>
            <a:r>
              <a:rPr lang="fr-BE" altLang="en-US" dirty="0" err="1"/>
              <a:t>their</a:t>
            </a:r>
            <a:r>
              <a:rPr lang="fr-BE" altLang="en-US" dirty="0"/>
              <a:t> </a:t>
            </a:r>
            <a:r>
              <a:rPr lang="fr-BE" altLang="en-US" b="1" dirty="0" err="1"/>
              <a:t>harmonious</a:t>
            </a:r>
            <a:r>
              <a:rPr lang="en-US" altLang="en-US" b="1" dirty="0"/>
              <a:t> </a:t>
            </a:r>
            <a:r>
              <a:rPr lang="fr-BE" altLang="en-US" b="1" dirty="0" err="1"/>
              <a:t>development</a:t>
            </a:r>
            <a:r>
              <a:rPr lang="fr-BE" altLang="en-US" b="1" dirty="0"/>
              <a:t> by </a:t>
            </a:r>
            <a:r>
              <a:rPr lang="fr-BE" altLang="en-US" b="1" dirty="0" err="1"/>
              <a:t>reducing</a:t>
            </a:r>
            <a:r>
              <a:rPr lang="fr-BE" altLang="en-US" b="1" dirty="0"/>
              <a:t> the </a:t>
            </a:r>
            <a:r>
              <a:rPr lang="fr-BE" altLang="en-US" b="1" dirty="0" err="1"/>
              <a:t>differences</a:t>
            </a:r>
            <a:r>
              <a:rPr lang="fr-BE" altLang="en-US" b="1" dirty="0"/>
              <a:t> </a:t>
            </a:r>
            <a:r>
              <a:rPr lang="fr-BE" altLang="en-US" b="1" dirty="0" err="1"/>
              <a:t>existing</a:t>
            </a:r>
            <a:r>
              <a:rPr lang="fr-BE" altLang="en-US" b="1" dirty="0"/>
              <a:t> </a:t>
            </a:r>
            <a:r>
              <a:rPr lang="fr-BE" altLang="en-US" b="1" dirty="0" err="1"/>
              <a:t>between</a:t>
            </a:r>
            <a:r>
              <a:rPr lang="en-US" altLang="en-US" b="1" dirty="0"/>
              <a:t> </a:t>
            </a:r>
            <a:r>
              <a:rPr lang="fr-BE" altLang="en-US" b="1" dirty="0"/>
              <a:t>the </a:t>
            </a:r>
            <a:r>
              <a:rPr lang="fr-BE" altLang="en-US" b="1" dirty="0" err="1"/>
              <a:t>various</a:t>
            </a:r>
            <a:r>
              <a:rPr lang="fr-BE" altLang="en-US" b="1" dirty="0"/>
              <a:t> </a:t>
            </a:r>
            <a:r>
              <a:rPr lang="fr-BE" altLang="en-US" b="1" dirty="0" err="1"/>
              <a:t>regions</a:t>
            </a:r>
            <a:r>
              <a:rPr lang="fr-BE" altLang="en-US" b="1" dirty="0"/>
              <a:t> and the </a:t>
            </a:r>
            <a:r>
              <a:rPr lang="fr-BE" altLang="en-US" b="1" dirty="0" err="1"/>
              <a:t>backwardness</a:t>
            </a:r>
            <a:r>
              <a:rPr lang="fr-BE" altLang="en-US" b="1" dirty="0"/>
              <a:t> of the </a:t>
            </a:r>
            <a:r>
              <a:rPr lang="fr-BE" altLang="en-US" b="1" dirty="0" err="1"/>
              <a:t>less</a:t>
            </a:r>
            <a:r>
              <a:rPr lang="en-US" altLang="en-US" b="1" dirty="0"/>
              <a:t> </a:t>
            </a:r>
            <a:r>
              <a:rPr lang="fr-BE" altLang="en-US" b="1" dirty="0" err="1"/>
              <a:t>favoured</a:t>
            </a:r>
            <a:r>
              <a:rPr lang="fr-BE" altLang="en-US" b="1" dirty="0"/>
              <a:t> </a:t>
            </a:r>
            <a:r>
              <a:rPr lang="fr-BE" altLang="en-US" b="1" dirty="0" err="1"/>
              <a:t>regions</a:t>
            </a:r>
            <a:r>
              <a:rPr lang="fr-BE" altLang="en-US" b="1" dirty="0"/>
              <a:t>’. </a:t>
            </a:r>
          </a:p>
          <a:p>
            <a:endParaRPr lang="de-AT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365104"/>
            <a:ext cx="5244627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8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If</a:t>
            </a:r>
            <a:r>
              <a:rPr lang="de-AT" dirty="0" smtClean="0"/>
              <a:t> </a:t>
            </a:r>
            <a:r>
              <a:rPr lang="de-AT" dirty="0" err="1" smtClean="0"/>
              <a:t>we</a:t>
            </a:r>
            <a:r>
              <a:rPr lang="de-AT" dirty="0" smtClean="0"/>
              <a:t> do not do </a:t>
            </a:r>
            <a:r>
              <a:rPr lang="de-AT" dirty="0" err="1" smtClean="0"/>
              <a:t>that</a:t>
            </a:r>
            <a:r>
              <a:rPr lang="de-AT" dirty="0" smtClean="0"/>
              <a:t>…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AT" dirty="0" smtClean="0"/>
              <a:t> </a:t>
            </a:r>
            <a:endParaRPr lang="de-AT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389" y="1600200"/>
            <a:ext cx="3204221" cy="4525963"/>
          </a:xfr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72029"/>
            <a:ext cx="2813120" cy="478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08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err="1" smtClean="0"/>
              <a:t>Declining</a:t>
            </a:r>
            <a:r>
              <a:rPr lang="de-AT" dirty="0" smtClean="0"/>
              <a:t> </a:t>
            </a:r>
            <a:r>
              <a:rPr lang="de-AT" dirty="0" err="1" smtClean="0"/>
              <a:t>between</a:t>
            </a:r>
            <a:r>
              <a:rPr lang="de-AT" dirty="0" smtClean="0"/>
              <a:t> </a:t>
            </a:r>
            <a:r>
              <a:rPr lang="de-AT" dirty="0" err="1" smtClean="0"/>
              <a:t>country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inreasing</a:t>
            </a:r>
            <a:r>
              <a:rPr lang="de-AT" dirty="0" smtClean="0"/>
              <a:t> </a:t>
            </a:r>
            <a:r>
              <a:rPr lang="de-AT" dirty="0" err="1" smtClean="0"/>
              <a:t>within</a:t>
            </a:r>
            <a:r>
              <a:rPr lang="de-AT" dirty="0" smtClean="0"/>
              <a:t> </a:t>
            </a:r>
            <a:r>
              <a:rPr lang="de-AT" dirty="0" err="1" smtClean="0"/>
              <a:t>country</a:t>
            </a:r>
            <a:r>
              <a:rPr lang="de-AT" dirty="0" smtClean="0"/>
              <a:t> </a:t>
            </a:r>
            <a:r>
              <a:rPr lang="de-AT" dirty="0" err="1" smtClean="0"/>
              <a:t>inequality</a:t>
            </a:r>
            <a:endParaRPr lang="de-AT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54436" y="3960500"/>
            <a:ext cx="3274125" cy="2396287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49565" r="33044" b="13809"/>
          <a:stretch/>
        </p:blipFill>
        <p:spPr>
          <a:xfrm>
            <a:off x="355818" y="1556792"/>
            <a:ext cx="3096344" cy="4795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1548307"/>
            <a:ext cx="3111207" cy="22770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48497" y="4222811"/>
            <a:ext cx="827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/>
              <a:t>Poland</a:t>
            </a:r>
            <a:endParaRPr lang="de-AT" dirty="0"/>
          </a:p>
        </p:txBody>
      </p:sp>
      <p:sp>
        <p:nvSpPr>
          <p:cNvPr id="9" name="TextBox 8"/>
          <p:cNvSpPr txBox="1"/>
          <p:nvPr/>
        </p:nvSpPr>
        <p:spPr>
          <a:xfrm>
            <a:off x="5940152" y="1799700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EU</a:t>
            </a:r>
            <a:endParaRPr lang="de-AT" dirty="0"/>
          </a:p>
        </p:txBody>
      </p:sp>
      <p:pic>
        <p:nvPicPr>
          <p:cNvPr id="4098" name="Picture 2" descr="http://voxeu.org/sites/default/files/image/FromAug2010/Gill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621" y="2047729"/>
            <a:ext cx="2229738" cy="13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voxeu.org/sites/default/files/image/FromAug2010/Gill2%281%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103" y="4262834"/>
            <a:ext cx="2445805" cy="179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598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Geographic</a:t>
            </a:r>
            <a:r>
              <a:rPr lang="de-AT" dirty="0" smtClean="0"/>
              <a:t> </a:t>
            </a:r>
            <a:r>
              <a:rPr lang="de-AT" dirty="0" err="1" smtClean="0"/>
              <a:t>context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AT" dirty="0" err="1" smtClean="0"/>
              <a:t>Barca</a:t>
            </a:r>
            <a:r>
              <a:rPr lang="de-AT" dirty="0" smtClean="0"/>
              <a:t> </a:t>
            </a:r>
            <a:r>
              <a:rPr lang="de-AT" dirty="0" err="1" smtClean="0"/>
              <a:t>report</a:t>
            </a:r>
            <a:endParaRPr lang="de-AT" dirty="0" smtClean="0"/>
          </a:p>
          <a:p>
            <a:r>
              <a:rPr lang="de-AT" dirty="0" err="1" smtClean="0"/>
              <a:t>From</a:t>
            </a:r>
            <a:r>
              <a:rPr lang="de-AT" dirty="0" smtClean="0"/>
              <a:t> </a:t>
            </a:r>
            <a:r>
              <a:rPr lang="de-AT" dirty="0" err="1" smtClean="0"/>
              <a:t>space</a:t>
            </a:r>
            <a:r>
              <a:rPr lang="de-AT" dirty="0" smtClean="0"/>
              <a:t> blind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place</a:t>
            </a:r>
            <a:r>
              <a:rPr lang="de-AT" dirty="0" smtClean="0"/>
              <a:t> </a:t>
            </a:r>
            <a:r>
              <a:rPr lang="de-AT" dirty="0" err="1" smtClean="0"/>
              <a:t>based</a:t>
            </a:r>
            <a:r>
              <a:rPr lang="de-AT" dirty="0" smtClean="0"/>
              <a:t> </a:t>
            </a:r>
            <a:r>
              <a:rPr lang="de-AT" dirty="0" err="1" smtClean="0"/>
              <a:t>policies</a:t>
            </a:r>
            <a:endParaRPr lang="de-AT" dirty="0" smtClean="0"/>
          </a:p>
          <a:p>
            <a:r>
              <a:rPr lang="de-AT" dirty="0" err="1" smtClean="0"/>
              <a:t>Typologies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regions</a:t>
            </a:r>
            <a:endParaRPr lang="de-AT" dirty="0" smtClean="0"/>
          </a:p>
          <a:p>
            <a:r>
              <a:rPr lang="de-AT" dirty="0" err="1" smtClean="0"/>
              <a:t>Endogenous</a:t>
            </a:r>
            <a:r>
              <a:rPr lang="de-AT" dirty="0" smtClean="0"/>
              <a:t> </a:t>
            </a:r>
            <a:r>
              <a:rPr lang="de-AT" dirty="0" err="1" smtClean="0"/>
              <a:t>development</a:t>
            </a:r>
            <a:endParaRPr lang="de-AT" dirty="0" smtClean="0"/>
          </a:p>
          <a:p>
            <a:r>
              <a:rPr lang="de-AT" dirty="0" err="1" smtClean="0"/>
              <a:t>From</a:t>
            </a:r>
            <a:r>
              <a:rPr lang="de-AT" dirty="0" smtClean="0"/>
              <a:t> </a:t>
            </a:r>
            <a:r>
              <a:rPr lang="de-AT" dirty="0" err="1" smtClean="0"/>
              <a:t>growth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development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social</a:t>
            </a:r>
            <a:r>
              <a:rPr lang="de-AT" dirty="0" smtClean="0"/>
              <a:t> well-</a:t>
            </a:r>
            <a:r>
              <a:rPr lang="de-AT" dirty="0" err="1" smtClean="0"/>
              <a:t>being</a:t>
            </a:r>
            <a:endParaRPr lang="de-AT" dirty="0" smtClean="0"/>
          </a:p>
          <a:p>
            <a:r>
              <a:rPr lang="de-AT" dirty="0" err="1" smtClean="0"/>
              <a:t>Producing</a:t>
            </a:r>
            <a:r>
              <a:rPr lang="de-AT" dirty="0" smtClean="0"/>
              <a:t> </a:t>
            </a:r>
            <a:r>
              <a:rPr lang="de-AT" dirty="0" err="1" smtClean="0"/>
              <a:t>capacities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growth</a:t>
            </a:r>
            <a:endParaRPr lang="de-AT" dirty="0" smtClean="0"/>
          </a:p>
          <a:p>
            <a:r>
              <a:rPr lang="de-AT" dirty="0" err="1" smtClean="0"/>
              <a:t>Institutions</a:t>
            </a:r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AT" dirty="0" smtClean="0"/>
              <a:t>Case </a:t>
            </a:r>
            <a:r>
              <a:rPr lang="de-AT" dirty="0" err="1" smtClean="0"/>
              <a:t>studies</a:t>
            </a:r>
            <a:r>
              <a:rPr lang="de-AT" dirty="0" smtClean="0"/>
              <a:t> </a:t>
            </a:r>
          </a:p>
          <a:p>
            <a:pPr lvl="1"/>
            <a:r>
              <a:rPr lang="de-AT" dirty="0" smtClean="0"/>
              <a:t>Third </a:t>
            </a:r>
            <a:r>
              <a:rPr lang="de-AT" dirty="0" err="1" smtClean="0"/>
              <a:t>Italy</a:t>
            </a:r>
            <a:endParaRPr lang="de-AT" dirty="0" smtClean="0"/>
          </a:p>
          <a:p>
            <a:pPr lvl="1"/>
            <a:r>
              <a:rPr lang="de-AT" dirty="0" smtClean="0"/>
              <a:t>East London</a:t>
            </a:r>
          </a:p>
          <a:p>
            <a:pPr lvl="1"/>
            <a:r>
              <a:rPr lang="de-AT" dirty="0" err="1" smtClean="0"/>
              <a:t>Styria</a:t>
            </a:r>
            <a:r>
              <a:rPr lang="de-AT" dirty="0" smtClean="0"/>
              <a:t>,…</a:t>
            </a:r>
          </a:p>
          <a:p>
            <a:pPr lvl="1"/>
            <a:endParaRPr lang="de-AT" dirty="0"/>
          </a:p>
        </p:txBody>
      </p:sp>
      <p:pic>
        <p:nvPicPr>
          <p:cNvPr id="5" name="Picture 6" descr="http://www.heelsandwheelsonline.com/wp-content/uploads/2013/04/GC_06-68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242" y="3501008"/>
            <a:ext cx="2058016" cy="310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v3.co.uk/IMG/355/256355/google-campus-recep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50" y="5302203"/>
            <a:ext cx="2269567" cy="127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onawit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50" y="3515747"/>
            <a:ext cx="2172077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263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725</Words>
  <Application>Microsoft Office PowerPoint</Application>
  <PresentationFormat>Bildschirmpräsentation (4:3)</PresentationFormat>
  <Paragraphs>110</Paragraphs>
  <Slides>20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Office Theme</vt:lpstr>
      <vt:lpstr>Applied Economic Geography and case studies</vt:lpstr>
      <vt:lpstr>Living in a flat world</vt:lpstr>
      <vt:lpstr>But (un)fortunately, …. </vt:lpstr>
      <vt:lpstr>What do we do in this course?</vt:lpstr>
      <vt:lpstr>Theorizing regional economic development</vt:lpstr>
      <vt:lpstr>Why is that important?</vt:lpstr>
      <vt:lpstr>If we do not do that…</vt:lpstr>
      <vt:lpstr>Declining between country and inreasing within country inequality</vt:lpstr>
      <vt:lpstr>Geographic context</vt:lpstr>
      <vt:lpstr>Learning outcomes</vt:lpstr>
      <vt:lpstr>Basic structure</vt:lpstr>
      <vt:lpstr>Computer seminars</vt:lpstr>
      <vt:lpstr>Computer seminars</vt:lpstr>
      <vt:lpstr>Computer seminars</vt:lpstr>
      <vt:lpstr>Computer seminars</vt:lpstr>
      <vt:lpstr>Purpose of seminars</vt:lpstr>
      <vt:lpstr>What kinds of projects?</vt:lpstr>
      <vt:lpstr>Assessment</vt:lpstr>
      <vt:lpstr>Summary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Economic Geography</dc:title>
  <dc:creator>Jurgen</dc:creator>
  <cp:lastModifiedBy>Banabak, Selim</cp:lastModifiedBy>
  <cp:revision>134</cp:revision>
  <cp:lastPrinted>2016-04-03T17:34:34Z</cp:lastPrinted>
  <dcterms:created xsi:type="dcterms:W3CDTF">2016-03-22T14:46:57Z</dcterms:created>
  <dcterms:modified xsi:type="dcterms:W3CDTF">2018-02-06T11:36:04Z</dcterms:modified>
</cp:coreProperties>
</file>