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0" r:id="rId7"/>
    <p:sldId id="261" r:id="rId8"/>
    <p:sldId id="262" r:id="rId9"/>
  </p:sldIdLst>
  <p:sldSz cx="9144000" cy="5715000" type="screen16x1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61" d="100"/>
          <a:sy n="161" d="100"/>
        </p:scale>
        <p:origin x="-222" y="-7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06.02.2018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06.02.2018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06.02.2018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C6D3C7-D518-4B93-BD00-159C7A492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Geld und </a:t>
            </a:r>
            <a:r>
              <a:rPr lang="en-GB" dirty="0" err="1" smtClean="0"/>
              <a:t>Konjunktur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FC1F678-130F-4E9E-81AC-CA167E5C8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Spezialisierungsgebiet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5DF087F-F964-4E8D-92EA-8BC2D6AC6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882495"/>
          </a:xfrm>
        </p:spPr>
        <p:txBody>
          <a:bodyPr/>
          <a:lstStyle/>
          <a:p>
            <a:r>
              <a:rPr lang="de-AT" dirty="0" smtClean="0"/>
              <a:t>Bachelor-Studium</a:t>
            </a:r>
          </a:p>
          <a:p>
            <a:r>
              <a:rPr lang="de-AT" dirty="0" smtClean="0"/>
              <a:t>Volkswirtschaft </a:t>
            </a:r>
            <a:r>
              <a:rPr lang="de-AT" dirty="0"/>
              <a:t>und </a:t>
            </a:r>
            <a:r>
              <a:rPr lang="de-AT" dirty="0" smtClean="0"/>
              <a:t>Sozioökonomie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DAE891E8-9423-42D8-8A86-74C30423A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765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B309BB7E-7E48-4239-8EC4-FC5E2708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LV-Leiterin:</a:t>
            </a:r>
          </a:p>
          <a:p>
            <a:r>
              <a:rPr lang="de-DE" dirty="0"/>
              <a:t>Katrin Rabitsch, </a:t>
            </a:r>
            <a:r>
              <a:rPr lang="de-DE" dirty="0" smtClean="0"/>
              <a:t>Institut für Außenwirtschaft </a:t>
            </a:r>
            <a:r>
              <a:rPr lang="de-DE" dirty="0"/>
              <a:t>und Entwicklung</a:t>
            </a:r>
            <a:endParaRPr lang="de-DE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de-DE" b="1" dirty="0" smtClean="0"/>
              <a:t>Allgemeine Struktur</a:t>
            </a:r>
          </a:p>
          <a:p>
            <a:r>
              <a:rPr lang="de-DE" dirty="0" smtClean="0"/>
              <a:t>4-stündige PI, Winter- und Sommersemester</a:t>
            </a:r>
          </a:p>
          <a:p>
            <a:r>
              <a:rPr lang="de-DE" dirty="0" smtClean="0"/>
              <a:t>Kernstoff: Finanzmärkte und das Finanzsystem, Geldtheorie- und Politik, Akteure und Institutionen</a:t>
            </a:r>
          </a:p>
          <a:p>
            <a:r>
              <a:rPr lang="de-DE" dirty="0" smtClean="0"/>
              <a:t>Spezialthemen in Form von Präsentationen der Studierenden (LV-spezifisch) z.B. Unkonventionelle Geldpolitik, Finanzkrisen, Europäische Schuldenkrise…</a:t>
            </a:r>
            <a:endParaRPr lang="de-AT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6AD2EA9-9C9F-4D4E-A44B-58384B7D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D1C3571-42A2-4161-A909-F81BD453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7C968159-7092-45F8-A120-E516D2C4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Geld und Konjunktur</a:t>
            </a:r>
            <a:br>
              <a:rPr lang="de-DE" dirty="0" smtClean="0"/>
            </a:br>
            <a:r>
              <a:rPr lang="de-DE" dirty="0" smtClean="0"/>
              <a:t>Allgemein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1309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b="1" dirty="0" smtClean="0"/>
              <a:t>Abgedeckte Themenbereiche:</a:t>
            </a:r>
            <a:endParaRPr lang="de-AT" b="1" dirty="0"/>
          </a:p>
          <a:p>
            <a:r>
              <a:rPr lang="de-DE" dirty="0" smtClean="0"/>
              <a:t>Warum </a:t>
            </a:r>
            <a:r>
              <a:rPr lang="de-DE" dirty="0"/>
              <a:t>Geld, Kreditwesen und Finanzmärkte studieren? </a:t>
            </a:r>
          </a:p>
          <a:p>
            <a:r>
              <a:rPr lang="de-DE" dirty="0" smtClean="0"/>
              <a:t>Ein </a:t>
            </a:r>
            <a:r>
              <a:rPr lang="de-DE" dirty="0"/>
              <a:t>Überblick über das Finanzsystem </a:t>
            </a:r>
          </a:p>
          <a:p>
            <a:r>
              <a:rPr lang="de-DE" dirty="0" smtClean="0"/>
              <a:t>Was </a:t>
            </a:r>
            <a:r>
              <a:rPr lang="de-DE" dirty="0"/>
              <a:t>ist Geld? </a:t>
            </a:r>
          </a:p>
          <a:p>
            <a:r>
              <a:rPr lang="de-DE" dirty="0" smtClean="0"/>
              <a:t>Zinssätze </a:t>
            </a:r>
            <a:r>
              <a:rPr lang="de-DE" dirty="0"/>
              <a:t>verstehen </a:t>
            </a:r>
          </a:p>
          <a:p>
            <a:r>
              <a:rPr lang="de-DE" dirty="0" smtClean="0"/>
              <a:t>Das </a:t>
            </a:r>
            <a:r>
              <a:rPr lang="de-DE" dirty="0"/>
              <a:t>Verhalten von Zinssätzen </a:t>
            </a:r>
          </a:p>
          <a:p>
            <a:r>
              <a:rPr lang="de-DE" dirty="0" smtClean="0"/>
              <a:t>Aktienmärkte</a:t>
            </a:r>
            <a:r>
              <a:rPr lang="de-DE" dirty="0"/>
              <a:t>, die Theorie der rationalen Erwartungen, und die Hypothese effizienter Märkte</a:t>
            </a:r>
          </a:p>
          <a:p>
            <a:r>
              <a:rPr lang="de-DE" dirty="0" smtClean="0"/>
              <a:t>Bankwesen </a:t>
            </a:r>
            <a:r>
              <a:rPr lang="de-DE" dirty="0"/>
              <a:t>und Verwaltung von Finanzinstituten </a:t>
            </a:r>
          </a:p>
          <a:p>
            <a:r>
              <a:rPr lang="de-DE" dirty="0" smtClean="0"/>
              <a:t>Ökonomische </a:t>
            </a:r>
            <a:r>
              <a:rPr lang="de-DE" dirty="0"/>
              <a:t>Analyse der Finanzmarktregulierung </a:t>
            </a:r>
          </a:p>
          <a:p>
            <a:r>
              <a:rPr lang="de-DE" dirty="0" smtClean="0"/>
              <a:t>Bankenbranche</a:t>
            </a:r>
            <a:r>
              <a:rPr lang="de-DE" dirty="0"/>
              <a:t>: Struktur und Wettbewerb </a:t>
            </a:r>
          </a:p>
          <a:p>
            <a:r>
              <a:rPr lang="de-DE" dirty="0" smtClean="0"/>
              <a:t>Finanzkrisen </a:t>
            </a:r>
            <a:endParaRPr lang="de-DE" dirty="0"/>
          </a:p>
          <a:p>
            <a:r>
              <a:rPr lang="de-DE" dirty="0" smtClean="0"/>
              <a:t>Zentralbanken</a:t>
            </a:r>
            <a:r>
              <a:rPr lang="de-DE" dirty="0"/>
              <a:t> und ihre Aufgaben </a:t>
            </a:r>
          </a:p>
          <a:p>
            <a:r>
              <a:rPr lang="de-DE" dirty="0" smtClean="0"/>
              <a:t>Instrumente </a:t>
            </a:r>
            <a:r>
              <a:rPr lang="de-DE" dirty="0"/>
              <a:t>der Geldpolitik </a:t>
            </a:r>
          </a:p>
          <a:p>
            <a:r>
              <a:rPr lang="de-DE" dirty="0" smtClean="0"/>
              <a:t>Das </a:t>
            </a:r>
            <a:r>
              <a:rPr lang="de-DE" dirty="0"/>
              <a:t>Verhalten der Geldpolitik: Strategie und Taktik</a:t>
            </a:r>
          </a:p>
          <a:p>
            <a:r>
              <a:rPr lang="de-DE" dirty="0" smtClean="0"/>
              <a:t>Geld- </a:t>
            </a:r>
            <a:r>
              <a:rPr lang="de-DE" dirty="0"/>
              <a:t>und Fiskalpolitik im IS-LM Modell</a:t>
            </a:r>
          </a:p>
          <a:p>
            <a:r>
              <a:rPr lang="de-DE" dirty="0" smtClean="0"/>
              <a:t>Der </a:t>
            </a:r>
            <a:r>
              <a:rPr lang="de-DE" dirty="0"/>
              <a:t>geldpolitische Transmissionsmechanismus: empirische </a:t>
            </a:r>
            <a:r>
              <a:rPr lang="de-DE" dirty="0" smtClean="0"/>
              <a:t>Evidenz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Geld und </a:t>
            </a:r>
            <a:r>
              <a:rPr lang="de-DE" dirty="0" smtClean="0"/>
              <a:t>Konjunktur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Fragestellungen und Lernziele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4879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PI 4801</a:t>
            </a:r>
            <a:r>
              <a:rPr lang="de-AT" dirty="0" smtClean="0"/>
              <a:t> </a:t>
            </a:r>
            <a:r>
              <a:rPr lang="de-AT" dirty="0"/>
              <a:t>Spezialisierungslehrveranstaltung </a:t>
            </a:r>
            <a:r>
              <a:rPr lang="de-AT" dirty="0" smtClean="0"/>
              <a:t>– Geld und Konjunktur</a:t>
            </a:r>
          </a:p>
          <a:p>
            <a:r>
              <a:rPr lang="de-AT" dirty="0" smtClean="0"/>
              <a:t>LV-Leiterin: Katrin Rabitsch</a:t>
            </a:r>
          </a:p>
          <a:p>
            <a:r>
              <a:rPr lang="de-AT" dirty="0"/>
              <a:t>Sprache: Deutsch</a:t>
            </a:r>
          </a:p>
          <a:p>
            <a:r>
              <a:rPr lang="de-AT" dirty="0" smtClean="0"/>
              <a:t>Montags, 09:00-12:45, wöchentlich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Lernziele: </a:t>
            </a:r>
          </a:p>
          <a:p>
            <a:pPr lvl="1"/>
            <a:r>
              <a:rPr lang="de-DE" dirty="0" smtClean="0"/>
              <a:t>analytische </a:t>
            </a:r>
            <a:r>
              <a:rPr lang="de-DE" dirty="0"/>
              <a:t>Fähigkeit der Studierenden zu stärken, komplexe Zusammenhänge im Bereich der Geldtheorie und -politik, sowie die Rolle von Finanzmärkten und Finanzinstitutionen sowohl auf konzeptioneller als auch auf praktischer Ebene zu </a:t>
            </a:r>
            <a:r>
              <a:rPr lang="de-DE" dirty="0" smtClean="0"/>
              <a:t>verstehen. </a:t>
            </a:r>
          </a:p>
          <a:p>
            <a:pPr lvl="1"/>
            <a:r>
              <a:rPr lang="de-DE" dirty="0" smtClean="0"/>
              <a:t>aktuelle wirtschaftspolitische Berichterstattung verfolgen und verstehen zu können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 </a:t>
            </a:r>
            <a:endParaRPr lang="de-AT" dirty="0" smtClean="0"/>
          </a:p>
          <a:p>
            <a:r>
              <a:rPr lang="de-AT" dirty="0" smtClean="0"/>
              <a:t>Inhaltliche Vorkenntnisse:</a:t>
            </a:r>
          </a:p>
          <a:p>
            <a:pPr lvl="1"/>
            <a:r>
              <a:rPr lang="de-AT" dirty="0" smtClean="0"/>
              <a:t>Internationale Makroökonomik 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Geld und </a:t>
            </a:r>
            <a:r>
              <a:rPr lang="de-DE" dirty="0" smtClean="0"/>
              <a:t>Konjunktur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Sommer Semester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84390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b="1" dirty="0" smtClean="0"/>
              <a:t>Unterrichtsmethoden &amp; Prüfungsanforderungen</a:t>
            </a:r>
            <a:endParaRPr lang="de-AT" b="1" dirty="0"/>
          </a:p>
          <a:p>
            <a:r>
              <a:rPr lang="de-AT" dirty="0" smtClean="0"/>
              <a:t>Folienbasierter Vorlesungsteil</a:t>
            </a:r>
          </a:p>
          <a:p>
            <a:r>
              <a:rPr lang="de-AT" dirty="0" smtClean="0"/>
              <a:t>aktive Mitarbeit und Diskussion, Mini-präsentationen (15%)</a:t>
            </a:r>
          </a:p>
          <a:p>
            <a:r>
              <a:rPr lang="de-AT" dirty="0" smtClean="0"/>
              <a:t>Zwischenklausur (30%)</a:t>
            </a:r>
          </a:p>
          <a:p>
            <a:r>
              <a:rPr lang="de-AT" dirty="0" smtClean="0"/>
              <a:t>Abschlussklausur (30%)</a:t>
            </a:r>
          </a:p>
          <a:p>
            <a:r>
              <a:rPr lang="de-AT" dirty="0" smtClean="0"/>
              <a:t>Gruppenarbeit: Präsentationen und Handout (25%)</a:t>
            </a:r>
          </a:p>
          <a:p>
            <a:endParaRPr lang="de-AT" dirty="0" smtClean="0"/>
          </a:p>
          <a:p>
            <a:pPr marL="0" indent="0">
              <a:buNone/>
            </a:pPr>
            <a:r>
              <a:rPr lang="de-AT" b="1" dirty="0" smtClean="0"/>
              <a:t>Basisliteratur</a:t>
            </a:r>
          </a:p>
          <a:p>
            <a:r>
              <a:rPr lang="en-US" dirty="0" err="1"/>
              <a:t>Mishkin</a:t>
            </a:r>
            <a:r>
              <a:rPr lang="en-US" dirty="0"/>
              <a:t>, Economics of Money, Banking and Financial Markets, </a:t>
            </a:r>
            <a:r>
              <a:rPr lang="en-US" dirty="0" smtClean="0"/>
              <a:t>Pearson</a:t>
            </a:r>
          </a:p>
          <a:p>
            <a:r>
              <a:rPr lang="de-DE" dirty="0"/>
              <a:t>Folien zu den Kapiteln, Artikel und Zusatzmaterialen werden auf der WU </a:t>
            </a:r>
            <a:r>
              <a:rPr lang="de-DE" dirty="0" err="1"/>
              <a:t>Learn</a:t>
            </a:r>
            <a:r>
              <a:rPr lang="de-DE" dirty="0"/>
              <a:t> Plattform bereitgestellt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Das Verfassen von Bachelorarbeiten ist möglich. 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Geld und </a:t>
            </a:r>
            <a:r>
              <a:rPr lang="de-DE" dirty="0" smtClean="0"/>
              <a:t>Konjunktur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Sommer Semester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347489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Vorlage 16x10 mit Bildern V1.1.potx" id="{DFFD5360-FED6-4911-B37C-4BA0D75A5FE7}" vid="{7F013800-DE95-4547-9951-247593E959B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Präsentationsvorlage im Format 16:10 (= WU Standard) mit Titelfolie mit Bild (alle Varianten für Titelfolien stehen über die Folienlayouts auch in dieser Vorlage zur Verfügung)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248BD7-07E5-4FAC-BFF5-025DDD433F20}">
  <ds:schemaRefs>
    <ds:schemaRef ds:uri="http://schemas.openxmlformats.org/package/2006/metadata/core-properties"/>
    <ds:schemaRef ds:uri="http://purl.org/dc/elements/1.1/"/>
    <ds:schemaRef ds:uri="08b0a3ee-3d2a-451c-9a1a-7e5d5b0c9c77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dde413db-0745-4f3a-8dca-564dc7ff6f7d"/>
    <ds:schemaRef ds:uri="1a8d9a65-8471-4209-a900-f8e11db75e0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21ACE9-6F33-42E6-9CDA-0E9231F28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74B64-62BD-4609-B12A-BEE2B5156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16x10 mit Bildern</Template>
  <TotalTime>0</TotalTime>
  <Words>171</Words>
  <Application>Microsoft Office PowerPoint</Application>
  <PresentationFormat>Bildschirmpräsentation (16:10)</PresentationFormat>
  <Paragraphs>61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WU 16:10</vt:lpstr>
      <vt:lpstr>Geld und Konjunktur</vt:lpstr>
      <vt:lpstr>Geld und Konjunktur Allgemein</vt:lpstr>
      <vt:lpstr>Geld und Konjunktur Fragestellungen und Lernziele</vt:lpstr>
      <vt:lpstr>Geld und Konjunktur Sommer Semester 2018</vt:lpstr>
      <vt:lpstr>Geld und Konjunktur Sommer Semester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2018-01-09T14:53:58Z</dcterms:created>
  <dcterms:modified xsi:type="dcterms:W3CDTF">2018-02-06T11:35:27Z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