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73" r:id="rId3"/>
    <p:sldId id="474" r:id="rId4"/>
    <p:sldId id="461" r:id="rId5"/>
    <p:sldId id="476" r:id="rId6"/>
    <p:sldId id="475" r:id="rId7"/>
    <p:sldId id="477" r:id="rId8"/>
    <p:sldId id="478" r:id="rId9"/>
    <p:sldId id="479" r:id="rId10"/>
    <p:sldId id="470" r:id="rId11"/>
    <p:sldId id="257" r:id="rId12"/>
    <p:sldId id="427" r:id="rId13"/>
    <p:sldId id="480" r:id="rId14"/>
    <p:sldId id="481" r:id="rId15"/>
    <p:sldId id="482" r:id="rId16"/>
    <p:sldId id="483" r:id="rId17"/>
    <p:sldId id="484" r:id="rId18"/>
    <p:sldId id="485" r:id="rId19"/>
    <p:sldId id="264" r:id="rId20"/>
    <p:sldId id="432" r:id="rId21"/>
    <p:sldId id="486" r:id="rId22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2" autoAdjust="0"/>
  </p:normalViewPr>
  <p:slideViewPr>
    <p:cSldViewPr>
      <p:cViewPr varScale="1">
        <p:scale>
          <a:sx n="136" d="100"/>
          <a:sy n="136" d="100"/>
        </p:scale>
        <p:origin x="85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FA32-CFAD-4BD4-AB51-C30968C367AA}" type="datetimeFigureOut">
              <a:rPr lang="de-AT" smtClean="0"/>
              <a:t>17.01.2017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28CB8-AB7E-4F39-BDF6-986EAE5ED53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653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8690F-0D93-48CC-ADDD-C11D61973CEE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7120D-E726-48C5-82A4-FFDF6B159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120D-E726-48C5-82A4-FFDF6B1592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2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120D-E726-48C5-82A4-FFDF6B15922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3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9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94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0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5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4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4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8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4A60-4115-4232-8D8F-999FE9806DA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84C6-BC80-4B85-A9D6-8767CB0AF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8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uergen.essletzbichler@wu.ac.a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en-GB" dirty="0" smtClean="0"/>
              <a:t>Applied Economic Geography and case studies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53135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Jürgen Essletzbichler</a:t>
            </a:r>
          </a:p>
          <a:p>
            <a:r>
              <a:rPr lang="en-GB" dirty="0">
                <a:hlinkClick r:id="rId2"/>
              </a:rPr>
              <a:t>j</a:t>
            </a:r>
            <a:r>
              <a:rPr lang="en-GB" dirty="0" smtClean="0">
                <a:hlinkClick r:id="rId2"/>
              </a:rPr>
              <a:t>uergen.essletzbichler@wu.ac.at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https://img0.etsystatic.com/049/0/5695102/il_570xN.714885896_6b3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83684"/>
            <a:ext cx="1816423" cy="22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2.gstatic.com/images?q=tbn:ANd9GcRiiS63Bb5TdmPHhzXvveeMNQe8hNFGdjneJURSpBlL_mnyFxg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2962"/>
            <a:ext cx="3463079" cy="23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Economic geographers grapple with those issues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65701" y="1556792"/>
            <a:ext cx="78555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Economic geographers are interested in explaining the </a:t>
            </a:r>
            <a:r>
              <a:rPr lang="en-GB" sz="2000" u="sng" dirty="0" smtClean="0"/>
              <a:t>causes </a:t>
            </a:r>
            <a:r>
              <a:rPr lang="en-GB" sz="2000" u="sng" dirty="0"/>
              <a:t>and consequences of uneven development</a:t>
            </a:r>
            <a:r>
              <a:rPr lang="en-GB" sz="2000" dirty="0"/>
              <a:t> within and between </a:t>
            </a:r>
            <a:r>
              <a:rPr lang="en-GB" sz="2000" dirty="0" smtClean="0"/>
              <a:t> regions. The </a:t>
            </a:r>
            <a:r>
              <a:rPr lang="en-GB" sz="2000" dirty="0"/>
              <a:t>discipline’s </a:t>
            </a:r>
            <a:r>
              <a:rPr lang="en-GB" sz="2000" dirty="0" smtClean="0"/>
              <a:t> goal </a:t>
            </a:r>
            <a:r>
              <a:rPr lang="en-GB" sz="2000" dirty="0"/>
              <a:t>has long been to offer multi-faceted explanations for economic </a:t>
            </a:r>
            <a:r>
              <a:rPr lang="en-GB" sz="2000" u="sng" dirty="0" smtClean="0"/>
              <a:t>processes </a:t>
            </a:r>
            <a:r>
              <a:rPr lang="en-GB" sz="2000" dirty="0"/>
              <a:t>– growth and prosperity as well as crises and decline – </a:t>
            </a:r>
            <a:r>
              <a:rPr lang="en-GB" sz="2000" dirty="0" smtClean="0"/>
              <a:t> manifested </a:t>
            </a:r>
            <a:r>
              <a:rPr lang="en-GB" sz="2000" dirty="0"/>
              <a:t>across territories at various </a:t>
            </a:r>
            <a:r>
              <a:rPr lang="en-GB" sz="2000" u="sng" dirty="0"/>
              <a:t>scales</a:t>
            </a:r>
            <a:r>
              <a:rPr lang="en-GB" sz="2000" dirty="0"/>
              <a:t>: local, regional, national </a:t>
            </a:r>
          </a:p>
          <a:p>
            <a:r>
              <a:rPr lang="en-GB" sz="2000" dirty="0"/>
              <a:t>and global.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Contemporary </a:t>
            </a:r>
            <a:r>
              <a:rPr lang="en-GB" sz="2000" dirty="0"/>
              <a:t>economic geographers study geographically </a:t>
            </a:r>
          </a:p>
          <a:p>
            <a:r>
              <a:rPr lang="en-GB" sz="2000" dirty="0"/>
              <a:t>specific factors that shape economic processes and identify </a:t>
            </a:r>
            <a:r>
              <a:rPr lang="en-GB" sz="2000" u="sng" dirty="0"/>
              <a:t>key agents </a:t>
            </a:r>
          </a:p>
          <a:p>
            <a:r>
              <a:rPr lang="en-GB" sz="2000" dirty="0"/>
              <a:t>(such as firms, labour and the state) and </a:t>
            </a:r>
            <a:r>
              <a:rPr lang="en-GB" sz="2000" u="sng" dirty="0"/>
              <a:t>drivers</a:t>
            </a:r>
            <a:r>
              <a:rPr lang="en-GB" sz="2000" dirty="0"/>
              <a:t> (such as innovation, </a:t>
            </a:r>
          </a:p>
          <a:p>
            <a:r>
              <a:rPr lang="en-GB" sz="2000" dirty="0"/>
              <a:t>institutions, entrepreneurship and accessibility) that prompt uneven </a:t>
            </a:r>
          </a:p>
          <a:p>
            <a:r>
              <a:rPr lang="en-GB" sz="2000" dirty="0"/>
              <a:t>territorial development and change (such as industrial clusters, regional </a:t>
            </a:r>
          </a:p>
          <a:p>
            <a:r>
              <a:rPr lang="en-GB" sz="2000" dirty="0"/>
              <a:t>disparities and core – periphery</a:t>
            </a:r>
            <a:r>
              <a:rPr lang="en-GB" sz="2000" dirty="0" smtClean="0"/>
              <a:t>). </a:t>
            </a:r>
            <a:r>
              <a:rPr lang="en-GB" sz="2000" dirty="0" err="1" smtClean="0"/>
              <a:t>Ayokama</a:t>
            </a:r>
            <a:r>
              <a:rPr lang="en-GB" sz="2000" dirty="0" smtClean="0"/>
              <a:t> et al. 2010, p.1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1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To appreciate why economists should think about the space economy</a:t>
            </a:r>
          </a:p>
          <a:p>
            <a:r>
              <a:rPr lang="en-GB" dirty="0"/>
              <a:t>To understand how geographers think about and address economic </a:t>
            </a:r>
            <a:r>
              <a:rPr lang="en-GB" dirty="0" smtClean="0"/>
              <a:t>problems/questions</a:t>
            </a:r>
          </a:p>
          <a:p>
            <a:r>
              <a:rPr lang="en-GB" dirty="0" smtClean="0"/>
              <a:t>To get a grounding in theories of regional/urban economic development</a:t>
            </a:r>
          </a:p>
          <a:p>
            <a:r>
              <a:rPr lang="en-GB" dirty="0" smtClean="0"/>
              <a:t>To work empirically with spatially referenced data and use some basic spatial exploratory and econometric techniques</a:t>
            </a:r>
          </a:p>
          <a:p>
            <a:r>
              <a:rPr lang="en-GB" dirty="0" smtClean="0"/>
              <a:t>To learn how to use a simple exploratory spatial data analysis tool (</a:t>
            </a:r>
            <a:r>
              <a:rPr lang="en-GB" dirty="0" err="1" smtClean="0"/>
              <a:t>GeoDA</a:t>
            </a:r>
            <a:r>
              <a:rPr lang="en-GB" dirty="0" smtClean="0"/>
              <a:t>)</a:t>
            </a:r>
          </a:p>
          <a:p>
            <a:r>
              <a:rPr lang="en-GB" dirty="0" smtClean="0"/>
              <a:t>To gain experience with writing a scientific report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7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structure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Lectures and discussions: </a:t>
            </a:r>
            <a:r>
              <a:rPr lang="en-US" dirty="0" smtClean="0"/>
              <a:t>introduction to theories of economic development, link to EU cohesion policy and limitations/extensions of different theoretical frameworks</a:t>
            </a:r>
          </a:p>
          <a:p>
            <a:r>
              <a:rPr lang="en-US" dirty="0" smtClean="0"/>
              <a:t>Computer seminars: Finding and working with spatial data; mapping, describing and explaining spatial patterns; </a:t>
            </a:r>
          </a:p>
          <a:p>
            <a:r>
              <a:rPr lang="en-US" dirty="0" smtClean="0"/>
              <a:t>Presentations: Presentations of project proposals and final project results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89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Computer </a:t>
            </a:r>
            <a:r>
              <a:rPr lang="de-AT" dirty="0" err="1" smtClean="0"/>
              <a:t>seminars</a:t>
            </a:r>
            <a:endParaRPr lang="de-A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0086"/>
            <a:ext cx="4038600" cy="372619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err="1" smtClean="0"/>
              <a:t>Learn</a:t>
            </a:r>
            <a:r>
              <a:rPr lang="de-AT" dirty="0" smtClean="0"/>
              <a:t>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find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boundary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 smtClean="0"/>
          </a:p>
          <a:p>
            <a:r>
              <a:rPr lang="de-AT" dirty="0" err="1" smtClean="0"/>
              <a:t>Manipulate</a:t>
            </a:r>
            <a:r>
              <a:rPr lang="de-AT" dirty="0" smtClean="0"/>
              <a:t> </a:t>
            </a:r>
            <a:r>
              <a:rPr lang="de-AT" dirty="0" err="1" smtClean="0"/>
              <a:t>them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make</a:t>
            </a:r>
            <a:r>
              <a:rPr lang="de-AT" dirty="0" smtClean="0"/>
              <a:t> </a:t>
            </a:r>
            <a:r>
              <a:rPr lang="de-AT" dirty="0" err="1" smtClean="0"/>
              <a:t>maps</a:t>
            </a:r>
            <a:endParaRPr lang="de-AT" dirty="0" smtClean="0"/>
          </a:p>
          <a:p>
            <a:r>
              <a:rPr lang="de-AT" dirty="0" smtClean="0"/>
              <a:t>Find </a:t>
            </a:r>
            <a:r>
              <a:rPr lang="de-AT" dirty="0" err="1" smtClean="0"/>
              <a:t>economic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r>
              <a:rPr lang="de-AT" dirty="0" smtClean="0"/>
              <a:t> on EU </a:t>
            </a:r>
            <a:r>
              <a:rPr lang="de-AT" dirty="0" err="1" smtClean="0"/>
              <a:t>regions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Eurostat</a:t>
            </a:r>
            <a:r>
              <a:rPr lang="de-AT" dirty="0" smtClean="0"/>
              <a:t>, OECD </a:t>
            </a:r>
            <a:r>
              <a:rPr lang="de-AT" dirty="0" err="1" smtClean="0"/>
              <a:t>and</a:t>
            </a:r>
            <a:r>
              <a:rPr lang="de-AT" dirty="0" smtClean="0"/>
              <a:t> Cambridge </a:t>
            </a:r>
            <a:r>
              <a:rPr lang="de-AT" dirty="0" err="1" smtClean="0"/>
              <a:t>Econometrics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944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Computer </a:t>
            </a:r>
            <a:r>
              <a:rPr lang="de-AT" dirty="0" err="1" smtClean="0"/>
              <a:t>seminars</a:t>
            </a:r>
            <a:endParaRPr lang="de-A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07787"/>
            <a:ext cx="4258816" cy="37022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err="1" smtClean="0"/>
              <a:t>Learn</a:t>
            </a:r>
            <a:r>
              <a:rPr lang="de-AT" dirty="0" smtClean="0"/>
              <a:t>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explore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r>
              <a:rPr lang="de-AT" dirty="0" smtClean="0"/>
              <a:t> (</a:t>
            </a:r>
            <a:r>
              <a:rPr lang="de-AT" dirty="0" err="1" smtClean="0"/>
              <a:t>mapping</a:t>
            </a:r>
            <a:r>
              <a:rPr lang="de-AT" dirty="0" smtClean="0"/>
              <a:t>, </a:t>
            </a:r>
            <a:r>
              <a:rPr lang="de-AT" dirty="0" err="1" smtClean="0"/>
              <a:t>describing</a:t>
            </a:r>
            <a:r>
              <a:rPr lang="de-AT" dirty="0" smtClean="0"/>
              <a:t>,…)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GeoDa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4331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Computer </a:t>
            </a:r>
            <a:r>
              <a:rPr lang="de-AT" dirty="0" err="1" smtClean="0"/>
              <a:t>seminars</a:t>
            </a:r>
            <a:endParaRPr lang="de-A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7379"/>
            <a:ext cx="4038600" cy="269160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err="1"/>
              <a:t>Define</a:t>
            </a:r>
            <a:r>
              <a:rPr lang="de-AT" dirty="0"/>
              <a:t> </a:t>
            </a:r>
            <a:r>
              <a:rPr lang="de-AT" dirty="0" err="1"/>
              <a:t>geographic</a:t>
            </a:r>
            <a:r>
              <a:rPr lang="de-AT" dirty="0"/>
              <a:t> </a:t>
            </a:r>
            <a:r>
              <a:rPr lang="de-AT" dirty="0" err="1"/>
              <a:t>neighbours</a:t>
            </a:r>
            <a:r>
              <a:rPr lang="de-AT" dirty="0"/>
              <a:t> 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Look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clusters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outliers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37126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Computer </a:t>
            </a:r>
            <a:r>
              <a:rPr lang="de-AT" dirty="0" err="1" smtClean="0"/>
              <a:t>seminars</a:t>
            </a:r>
            <a:endParaRPr lang="de-A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410071"/>
            <a:ext cx="3312368" cy="4525963"/>
          </a:xfrm>
        </p:spPr>
        <p:txBody>
          <a:bodyPr>
            <a:normAutofit fontScale="92500" lnSpcReduction="10000"/>
          </a:bodyPr>
          <a:lstStyle/>
          <a:p>
            <a:endParaRPr lang="de-AT" dirty="0"/>
          </a:p>
          <a:p>
            <a:r>
              <a:rPr lang="de-AT" dirty="0" smtClean="0"/>
              <a:t>Carry out OLS </a:t>
            </a:r>
            <a:r>
              <a:rPr lang="de-AT" dirty="0" err="1" smtClean="0"/>
              <a:t>regressions</a:t>
            </a:r>
            <a:endParaRPr lang="de-AT" dirty="0" smtClean="0"/>
          </a:p>
          <a:p>
            <a:r>
              <a:rPr lang="de-AT" dirty="0" err="1" smtClean="0"/>
              <a:t>Develop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lag, </a:t>
            </a:r>
            <a:r>
              <a:rPr lang="de-AT" dirty="0" err="1" smtClean="0"/>
              <a:t>error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lag </a:t>
            </a:r>
            <a:r>
              <a:rPr lang="de-AT" dirty="0" err="1" smtClean="0"/>
              <a:t>of</a:t>
            </a:r>
            <a:r>
              <a:rPr lang="de-AT" dirty="0" smtClean="0"/>
              <a:t> X </a:t>
            </a:r>
            <a:r>
              <a:rPr lang="de-AT" dirty="0" err="1" smtClean="0"/>
              <a:t>models</a:t>
            </a:r>
            <a:endParaRPr lang="de-AT" dirty="0" smtClean="0"/>
          </a:p>
          <a:p>
            <a:r>
              <a:rPr lang="de-AT" dirty="0" smtClean="0"/>
              <a:t>Learning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choose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evaluate</a:t>
            </a:r>
            <a:r>
              <a:rPr lang="de-AT" dirty="0" smtClean="0"/>
              <a:t> </a:t>
            </a:r>
            <a:r>
              <a:rPr lang="de-AT" dirty="0" err="1" smtClean="0"/>
              <a:t>models</a:t>
            </a:r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93" y="2132856"/>
            <a:ext cx="5355859" cy="34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0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Purpose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seminars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Learn</a:t>
            </a:r>
            <a:r>
              <a:rPr lang="de-AT" dirty="0" smtClean="0"/>
              <a:t>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work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actual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 smtClean="0"/>
          </a:p>
          <a:p>
            <a:pPr lvl="1"/>
            <a:r>
              <a:rPr lang="de-AT" dirty="0" err="1" smtClean="0"/>
              <a:t>Where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find </a:t>
            </a:r>
            <a:r>
              <a:rPr lang="de-AT" dirty="0" err="1" smtClean="0"/>
              <a:t>them</a:t>
            </a:r>
            <a:endParaRPr lang="de-AT" dirty="0" smtClean="0"/>
          </a:p>
          <a:p>
            <a:pPr lvl="1"/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manipulate</a:t>
            </a:r>
            <a:r>
              <a:rPr lang="de-AT" dirty="0" smtClean="0"/>
              <a:t> </a:t>
            </a:r>
            <a:r>
              <a:rPr lang="de-AT" dirty="0" err="1" smtClean="0"/>
              <a:t>them</a:t>
            </a:r>
            <a:endParaRPr lang="de-AT" dirty="0"/>
          </a:p>
          <a:p>
            <a:pPr lvl="1"/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exploratory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econometric</a:t>
            </a:r>
            <a:r>
              <a:rPr lang="de-AT" dirty="0" smtClean="0"/>
              <a:t> </a:t>
            </a:r>
            <a:r>
              <a:rPr lang="de-AT" dirty="0" err="1" smtClean="0"/>
              <a:t>tools</a:t>
            </a:r>
            <a:endParaRPr lang="de-AT" dirty="0" smtClean="0"/>
          </a:p>
          <a:p>
            <a:r>
              <a:rPr lang="de-AT" dirty="0" err="1" smtClean="0"/>
              <a:t>Define</a:t>
            </a:r>
            <a:r>
              <a:rPr lang="de-AT" dirty="0" smtClean="0"/>
              <a:t>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examined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methods</a:t>
            </a:r>
            <a:endParaRPr lang="de-AT" dirty="0" smtClean="0"/>
          </a:p>
          <a:p>
            <a:r>
              <a:rPr lang="de-AT" dirty="0" smtClean="0"/>
              <a:t>Work in a </a:t>
            </a:r>
            <a:r>
              <a:rPr lang="de-AT" dirty="0" err="1" smtClean="0"/>
              <a:t>group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develop</a:t>
            </a:r>
            <a:r>
              <a:rPr lang="de-AT" dirty="0" smtClean="0"/>
              <a:t> a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report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06304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kinds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projects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explains</a:t>
            </a:r>
            <a:r>
              <a:rPr lang="de-AT" dirty="0" smtClean="0"/>
              <a:t> East West Migration in Europe?</a:t>
            </a:r>
          </a:p>
          <a:p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 err="1" smtClean="0"/>
              <a:t>geographic</a:t>
            </a:r>
            <a:r>
              <a:rPr lang="de-AT" dirty="0" smtClean="0"/>
              <a:t> </a:t>
            </a:r>
            <a:r>
              <a:rPr lang="de-AT" dirty="0" err="1" smtClean="0"/>
              <a:t>proxmity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Germany </a:t>
            </a:r>
            <a:r>
              <a:rPr lang="de-AT" dirty="0" err="1" smtClean="0"/>
              <a:t>help</a:t>
            </a:r>
            <a:r>
              <a:rPr lang="de-AT" dirty="0" smtClean="0"/>
              <a:t> </a:t>
            </a:r>
            <a:r>
              <a:rPr lang="de-AT" dirty="0" err="1" smtClean="0"/>
              <a:t>explain</a:t>
            </a:r>
            <a:r>
              <a:rPr lang="de-AT" dirty="0" smtClean="0"/>
              <a:t> regional </a:t>
            </a:r>
            <a:r>
              <a:rPr lang="de-AT" dirty="0" err="1" smtClean="0"/>
              <a:t>economic</a:t>
            </a:r>
            <a:r>
              <a:rPr lang="de-AT" dirty="0" smtClean="0"/>
              <a:t> </a:t>
            </a:r>
            <a:r>
              <a:rPr lang="de-AT" dirty="0" err="1" smtClean="0"/>
              <a:t>growth</a:t>
            </a:r>
            <a:r>
              <a:rPr lang="de-AT" dirty="0" smtClean="0"/>
              <a:t> in </a:t>
            </a:r>
            <a:r>
              <a:rPr lang="de-AT" dirty="0" err="1" smtClean="0"/>
              <a:t>Polish</a:t>
            </a:r>
            <a:r>
              <a:rPr lang="de-AT" dirty="0" smtClean="0"/>
              <a:t> </a:t>
            </a:r>
            <a:r>
              <a:rPr lang="de-AT" dirty="0" err="1" smtClean="0"/>
              <a:t>regions</a:t>
            </a:r>
            <a:r>
              <a:rPr lang="de-AT" dirty="0" smtClean="0"/>
              <a:t>?</a:t>
            </a:r>
          </a:p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explains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differences</a:t>
            </a:r>
            <a:r>
              <a:rPr lang="de-AT" dirty="0" smtClean="0"/>
              <a:t> in Austrian </a:t>
            </a:r>
            <a:r>
              <a:rPr lang="de-AT" dirty="0" err="1" smtClean="0"/>
              <a:t>unemployment</a:t>
            </a:r>
            <a:r>
              <a:rPr lang="de-AT" dirty="0" smtClean="0"/>
              <a:t> </a:t>
            </a:r>
            <a:r>
              <a:rPr lang="de-AT" dirty="0" err="1" smtClean="0"/>
              <a:t>rates</a:t>
            </a:r>
            <a:r>
              <a:rPr lang="de-AT" dirty="0" smtClean="0"/>
              <a:t>?</a:t>
            </a:r>
          </a:p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impact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recession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on regional </a:t>
            </a:r>
            <a:r>
              <a:rPr lang="de-AT" dirty="0" err="1" smtClean="0"/>
              <a:t>poverty</a:t>
            </a:r>
            <a:r>
              <a:rPr lang="de-AT" dirty="0"/>
              <a:t>?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03184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Class participation based on readings: (10%)</a:t>
            </a:r>
          </a:p>
          <a:p>
            <a:r>
              <a:rPr lang="en-GB" dirty="0" smtClean="0"/>
              <a:t>Exam </a:t>
            </a:r>
            <a:r>
              <a:rPr lang="en-GB" dirty="0" smtClean="0"/>
              <a:t>based on compulsory readings and </a:t>
            </a:r>
            <a:r>
              <a:rPr lang="en-GB" dirty="0" smtClean="0"/>
              <a:t>lecture </a:t>
            </a:r>
            <a:r>
              <a:rPr lang="en-GB" dirty="0" smtClean="0"/>
              <a:t>slides </a:t>
            </a:r>
            <a:r>
              <a:rPr lang="en-GB" dirty="0" smtClean="0"/>
              <a:t>(30</a:t>
            </a:r>
            <a:r>
              <a:rPr lang="en-GB" dirty="0" smtClean="0"/>
              <a:t>%)</a:t>
            </a:r>
          </a:p>
          <a:p>
            <a:pPr lvl="1"/>
            <a:r>
              <a:rPr lang="en-GB" dirty="0" smtClean="0"/>
              <a:t>To examine your grasp of different theoretical frameworks of regional development</a:t>
            </a:r>
          </a:p>
          <a:p>
            <a:r>
              <a:rPr lang="en-GB" dirty="0" smtClean="0"/>
              <a:t>Presentation (15%)</a:t>
            </a:r>
          </a:p>
          <a:p>
            <a:pPr lvl="1"/>
            <a:r>
              <a:rPr lang="en-GB" dirty="0" smtClean="0"/>
              <a:t>Here you have to come up with your own project based on themes covered in </a:t>
            </a:r>
            <a:r>
              <a:rPr lang="en-GB" dirty="0" smtClean="0"/>
              <a:t>class and techniques learned in computer seminars</a:t>
            </a:r>
            <a:endParaRPr lang="en-GB" dirty="0" smtClean="0"/>
          </a:p>
          <a:p>
            <a:r>
              <a:rPr lang="en-GB" dirty="0" smtClean="0"/>
              <a:t>Final project (45%)</a:t>
            </a:r>
          </a:p>
          <a:p>
            <a:pPr lvl="1"/>
            <a:r>
              <a:rPr lang="en-GB" dirty="0" smtClean="0"/>
              <a:t>Use of theory to identify questions; use of methods to examine them; Analysis/interpretation.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5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48680"/>
            <a:ext cx="8489950" cy="1296988"/>
          </a:xfrm>
        </p:spPr>
        <p:txBody>
          <a:bodyPr/>
          <a:lstStyle/>
          <a:p>
            <a:r>
              <a:rPr lang="en-GB" altLang="de-DE" dirty="0" smtClean="0"/>
              <a:t>Living in a flat world</a:t>
            </a:r>
            <a:endParaRPr lang="en-GB" altLang="de-DE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5936" y="2228850"/>
            <a:ext cx="5148064" cy="402431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GB" altLang="de-DE" sz="2400" dirty="0"/>
              <a:t>Friedman’s “aha” flat moment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GB" altLang="de-DE" sz="2400" dirty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GB" altLang="de-DE" sz="2400" dirty="0"/>
              <a:t>While playing golf in </a:t>
            </a:r>
            <a:r>
              <a:rPr lang="en-GB" altLang="de-DE" sz="2400" dirty="0" err="1"/>
              <a:t>Banglore</a:t>
            </a:r>
            <a:r>
              <a:rPr lang="en-GB" altLang="de-DE" sz="2400" dirty="0"/>
              <a:t>, India he was told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GB" altLang="de-DE" sz="2400" dirty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GB" altLang="de-DE" sz="2400" dirty="0"/>
              <a:t>“Aim at either Microsoft or IBM” …. ‘Aha’….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GB" altLang="de-DE" sz="2400" dirty="0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GB" altLang="de-DE" sz="2400" dirty="0"/>
              <a:t>“When Friedman found in Bangalore not Indians but Americans in name and speech and business practices, he “shared [his] discovery with [his] wife, and only in a whisper. ‘Honey.’ I confided, ‘I think the world is flat” (cited in </a:t>
            </a:r>
            <a:r>
              <a:rPr lang="en-GB" altLang="de-DE" sz="2400" dirty="0" err="1"/>
              <a:t>Leamer</a:t>
            </a:r>
            <a:r>
              <a:rPr lang="en-GB" altLang="de-DE" sz="2400" dirty="0"/>
              <a:t> 2007)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GB" altLang="de-DE" sz="2400" dirty="0"/>
          </a:p>
        </p:txBody>
      </p:sp>
      <p:pic>
        <p:nvPicPr>
          <p:cNvPr id="4" name="Picture 4" descr="Image result for banglore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524411" cy="18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ldisfl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4" y="524991"/>
            <a:ext cx="17526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thomas friedman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04" y="2228850"/>
            <a:ext cx="1744141" cy="17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3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Summary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err="1" smtClean="0"/>
              <a:t>Mixture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lectures</a:t>
            </a:r>
            <a:r>
              <a:rPr lang="de-AT" dirty="0" smtClean="0"/>
              <a:t>, </a:t>
            </a:r>
            <a:r>
              <a:rPr lang="de-AT" dirty="0" err="1" smtClean="0"/>
              <a:t>discussions</a:t>
            </a:r>
            <a:r>
              <a:rPr lang="de-AT" dirty="0" smtClean="0"/>
              <a:t>, </a:t>
            </a:r>
            <a:r>
              <a:rPr lang="de-AT" dirty="0" err="1" smtClean="0"/>
              <a:t>seminars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presentations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answer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r>
              <a:rPr lang="de-AT" dirty="0" smtClean="0"/>
              <a:t> such </a:t>
            </a:r>
            <a:r>
              <a:rPr lang="de-AT" dirty="0" err="1" smtClean="0"/>
              <a:t>as</a:t>
            </a:r>
            <a:endParaRPr lang="de-AT" dirty="0" smtClean="0"/>
          </a:p>
          <a:p>
            <a:pPr lvl="1"/>
            <a:r>
              <a:rPr lang="de-AT" dirty="0" err="1" smtClean="0"/>
              <a:t>Why</a:t>
            </a:r>
            <a:r>
              <a:rPr lang="de-AT" dirty="0" smtClean="0"/>
              <a:t>, </a:t>
            </a:r>
            <a:r>
              <a:rPr lang="de-AT" dirty="0" err="1" smtClean="0"/>
              <a:t>despite</a:t>
            </a:r>
            <a:r>
              <a:rPr lang="de-AT" dirty="0" smtClean="0"/>
              <a:t> </a:t>
            </a:r>
            <a:r>
              <a:rPr lang="de-AT" dirty="0" err="1" smtClean="0"/>
              <a:t>globalization</a:t>
            </a:r>
            <a:r>
              <a:rPr lang="de-AT" dirty="0" smtClean="0"/>
              <a:t>, do </a:t>
            </a:r>
            <a:r>
              <a:rPr lang="de-AT" dirty="0" err="1" smtClean="0"/>
              <a:t>we</a:t>
            </a:r>
            <a:r>
              <a:rPr lang="de-AT" dirty="0" smtClean="0"/>
              <a:t> live in a </a:t>
            </a:r>
            <a:r>
              <a:rPr lang="de-AT" dirty="0" err="1" smtClean="0"/>
              <a:t>spiky</a:t>
            </a:r>
            <a:r>
              <a:rPr lang="de-AT" dirty="0" smtClean="0"/>
              <a:t> </a:t>
            </a:r>
            <a:r>
              <a:rPr lang="de-AT" dirty="0" err="1" smtClean="0"/>
              <a:t>world</a:t>
            </a:r>
            <a:r>
              <a:rPr lang="de-AT" dirty="0" smtClean="0"/>
              <a:t>?</a:t>
            </a:r>
          </a:p>
          <a:p>
            <a:pPr lvl="1"/>
            <a:r>
              <a:rPr lang="de-AT" dirty="0" err="1" smtClean="0"/>
              <a:t>Why</a:t>
            </a:r>
            <a:r>
              <a:rPr lang="de-AT" dirty="0"/>
              <a:t> </a:t>
            </a:r>
            <a:r>
              <a:rPr lang="de-AT" dirty="0" smtClean="0"/>
              <a:t>do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see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should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concerned</a:t>
            </a:r>
            <a:r>
              <a:rPr lang="de-AT" dirty="0" smtClean="0"/>
              <a:t> </a:t>
            </a:r>
            <a:r>
              <a:rPr lang="de-AT" dirty="0" err="1" smtClean="0"/>
              <a:t>about</a:t>
            </a:r>
            <a:r>
              <a:rPr lang="de-AT" dirty="0" smtClean="0"/>
              <a:t> </a:t>
            </a:r>
            <a:r>
              <a:rPr lang="de-AT" dirty="0" err="1" smtClean="0"/>
              <a:t>spatially</a:t>
            </a:r>
            <a:r>
              <a:rPr lang="de-AT" dirty="0" smtClean="0"/>
              <a:t> </a:t>
            </a:r>
            <a:r>
              <a:rPr lang="de-AT" dirty="0" err="1" smtClean="0"/>
              <a:t>uneven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r>
              <a:rPr lang="de-AT" dirty="0" smtClean="0"/>
              <a:t>?</a:t>
            </a:r>
          </a:p>
          <a:p>
            <a:pPr lvl="1"/>
            <a:r>
              <a:rPr lang="de-AT" dirty="0" err="1" smtClean="0"/>
              <a:t>Why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context</a:t>
            </a:r>
            <a:r>
              <a:rPr lang="de-AT" dirty="0" smtClean="0"/>
              <a:t> </a:t>
            </a:r>
            <a:r>
              <a:rPr lang="de-AT" dirty="0" err="1" smtClean="0"/>
              <a:t>important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understand</a:t>
            </a:r>
            <a:r>
              <a:rPr lang="de-AT" dirty="0" smtClean="0"/>
              <a:t> </a:t>
            </a:r>
            <a:r>
              <a:rPr lang="de-AT" dirty="0" err="1" smtClean="0"/>
              <a:t>actual</a:t>
            </a:r>
            <a:r>
              <a:rPr lang="de-AT" dirty="0" smtClean="0"/>
              <a:t> regional </a:t>
            </a:r>
            <a:r>
              <a:rPr lang="de-AT" dirty="0" err="1" smtClean="0"/>
              <a:t>develoment</a:t>
            </a:r>
            <a:r>
              <a:rPr lang="de-AT" dirty="0" smtClean="0"/>
              <a:t> </a:t>
            </a:r>
            <a:r>
              <a:rPr lang="de-AT" dirty="0" err="1" smtClean="0"/>
              <a:t>trajectories</a:t>
            </a:r>
            <a:r>
              <a:rPr lang="de-AT" dirty="0" smtClean="0"/>
              <a:t>?</a:t>
            </a:r>
          </a:p>
          <a:p>
            <a:pPr lvl="1"/>
            <a:r>
              <a:rPr lang="de-AT" dirty="0" err="1" smtClean="0"/>
              <a:t>How</a:t>
            </a:r>
            <a:r>
              <a:rPr lang="de-AT" dirty="0" smtClean="0"/>
              <a:t> do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formulate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carry out a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project</a:t>
            </a:r>
            <a:r>
              <a:rPr lang="de-AT" dirty="0" smtClean="0"/>
              <a:t>?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404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Questions</a:t>
            </a:r>
            <a:r>
              <a:rPr lang="de-AT" dirty="0" smtClean="0"/>
              <a:t>?</a:t>
            </a:r>
            <a:endParaRPr lang="de-AT" dirty="0"/>
          </a:p>
        </p:txBody>
      </p:sp>
      <p:pic>
        <p:nvPicPr>
          <p:cNvPr id="5122" name="Picture 2" descr="Image result for lond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672408" cy="24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ndalu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4586486" cy="22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old industrial areas po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48" y="1733734"/>
            <a:ext cx="3507044" cy="23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But f</a:t>
            </a:r>
            <a:r>
              <a:rPr lang="en-GB" dirty="0" smtClean="0"/>
              <a:t>ortunately, …. </a:t>
            </a:r>
            <a:endParaRPr lang="en-GB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3"/>
          <a:stretch/>
        </p:blipFill>
        <p:spPr bwMode="auto">
          <a:xfrm>
            <a:off x="611560" y="1916832"/>
            <a:ext cx="7496175" cy="43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ichard flori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889214" cy="11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de-DE" sz="4000" dirty="0" smtClean="0"/>
              <a:t>Despite globalization, we are living in a geographically unequal world</a:t>
            </a:r>
            <a:endParaRPr lang="en-GB" altLang="de-DE" sz="4000" dirty="0"/>
          </a:p>
        </p:txBody>
      </p:sp>
      <p:pic>
        <p:nvPicPr>
          <p:cNvPr id="16387" name="Picture 3" descr="time_space"/>
          <p:cNvPicPr>
            <a:picLocks noChangeAspect="1" noChangeArrowheads="1"/>
          </p:cNvPicPr>
          <p:nvPr/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29376"/>
            <a:ext cx="308276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ack.3.mshcdn.com/media/ZgkyMDEzLzExLzIwL2U3L0N1cGVydGluby43YTg0MS5qcGcKcAl0aHVtYgk5NTB4NTM0IwplCWpwZw/0e9dcd85/9a2/Cupert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51863"/>
            <a:ext cx="2915816" cy="16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xbitlabs.com/images/news/2011-12/foxconn_manufactu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43400"/>
            <a:ext cx="3039158" cy="19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7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Despite globalization and lower transport and information costs we see concentration of economic activity in space</a:t>
            </a:r>
            <a:endParaRPr lang="de-AT" dirty="0" smtClean="0"/>
          </a:p>
          <a:p>
            <a:r>
              <a:rPr lang="en-US" dirty="0" smtClean="0"/>
              <a:t>Some regions and cities are better equipped to deal with challenges and opportunities of globalization and grow or decline</a:t>
            </a:r>
          </a:p>
          <a:p>
            <a:r>
              <a:rPr lang="en-US" dirty="0" smtClean="0"/>
              <a:t>We want to find out what processes and facts explain those </a:t>
            </a:r>
            <a:r>
              <a:rPr lang="en-US" dirty="0" smtClean="0"/>
              <a:t>differences</a:t>
            </a:r>
          </a:p>
          <a:p>
            <a:r>
              <a:rPr lang="en-US" dirty="0" smtClean="0"/>
              <a:t>Empirical focus will be on EU regions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312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theorizing coupled with geographic context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Predicting flattening</a:t>
            </a:r>
          </a:p>
          <a:p>
            <a:r>
              <a:rPr lang="en-US" dirty="0" smtClean="0"/>
              <a:t>Convergence</a:t>
            </a:r>
          </a:p>
          <a:p>
            <a:r>
              <a:rPr lang="en-US" dirty="0" smtClean="0"/>
              <a:t>Classical regional growth theory</a:t>
            </a:r>
          </a:p>
          <a:p>
            <a:r>
              <a:rPr lang="en-US" dirty="0" smtClean="0"/>
              <a:t>Product life cycle hypothesis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Predicting spikiness</a:t>
            </a:r>
          </a:p>
          <a:p>
            <a:r>
              <a:rPr lang="en-US" dirty="0" smtClean="0"/>
              <a:t>Divergence</a:t>
            </a:r>
          </a:p>
          <a:p>
            <a:r>
              <a:rPr lang="en-US" dirty="0" smtClean="0"/>
              <a:t>New Geographical Economics</a:t>
            </a:r>
          </a:p>
          <a:p>
            <a:r>
              <a:rPr lang="en-US" dirty="0" smtClean="0"/>
              <a:t>Cumulative causation and growth poles</a:t>
            </a:r>
          </a:p>
          <a:p>
            <a:r>
              <a:rPr lang="en-US" dirty="0" smtClean="0"/>
              <a:t> Agglomeration economies</a:t>
            </a:r>
            <a:endParaRPr lang="de-AT" dirty="0"/>
          </a:p>
        </p:txBody>
      </p:sp>
      <p:pic>
        <p:nvPicPr>
          <p:cNvPr id="6" name="Picture 2" descr="https://img0.etsystatic.com/049/0/5695102/il_570xN.714885896_6b3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4" y="4797152"/>
            <a:ext cx="1124255" cy="14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2.gstatic.com/images?q=tbn:ANd9GcRiiS63Bb5TdmPHhzXvveeMNQe8hNFGdjneJURSpBlL_mnyF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13" y="4548116"/>
            <a:ext cx="1704056" cy="113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new york bronx 1970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69" y="5589240"/>
            <a:ext cx="1485980" cy="9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new york wall street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3078" name="Picture 6" descr="wall street, lower manhattan, new york, american stock exchange, american finance, financial capi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84316"/>
            <a:ext cx="2079468" cy="10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4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that important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fr-BE" altLang="en-US" b="1" dirty="0" err="1"/>
              <a:t>Preamble</a:t>
            </a:r>
            <a:r>
              <a:rPr lang="fr-BE" altLang="en-US" b="1" dirty="0"/>
              <a:t> to the </a:t>
            </a:r>
            <a:r>
              <a:rPr lang="fr-BE" altLang="en-US" b="1" dirty="0" err="1"/>
              <a:t>Treaty</a:t>
            </a:r>
            <a:r>
              <a:rPr lang="fr-BE" altLang="en-US" b="1" dirty="0"/>
              <a:t> of Rome (1957): </a:t>
            </a:r>
            <a:r>
              <a:rPr lang="fr-BE" altLang="en-US" dirty="0" err="1"/>
              <a:t>necessity</a:t>
            </a:r>
            <a:r>
              <a:rPr lang="fr-BE" altLang="en-US" dirty="0"/>
              <a:t> ‘to </a:t>
            </a:r>
            <a:r>
              <a:rPr lang="fr-BE" altLang="en-US" dirty="0" err="1"/>
              <a:t>strengthen</a:t>
            </a:r>
            <a:r>
              <a:rPr lang="fr-BE" altLang="en-US" dirty="0"/>
              <a:t> the </a:t>
            </a:r>
            <a:r>
              <a:rPr lang="fr-BE" altLang="en-US" dirty="0" err="1"/>
              <a:t>unity</a:t>
            </a:r>
            <a:r>
              <a:rPr lang="en-US" altLang="en-US" dirty="0"/>
              <a:t> </a:t>
            </a:r>
            <a:r>
              <a:rPr lang="fr-BE" altLang="en-US" dirty="0"/>
              <a:t>of </a:t>
            </a:r>
            <a:r>
              <a:rPr lang="fr-BE" altLang="en-US" dirty="0" err="1"/>
              <a:t>their</a:t>
            </a:r>
            <a:r>
              <a:rPr lang="fr-BE" altLang="en-US" dirty="0"/>
              <a:t> </a:t>
            </a:r>
            <a:r>
              <a:rPr lang="fr-BE" altLang="en-US" dirty="0" err="1"/>
              <a:t>economies</a:t>
            </a:r>
            <a:r>
              <a:rPr lang="fr-BE" altLang="en-US" dirty="0"/>
              <a:t> and to </a:t>
            </a:r>
            <a:r>
              <a:rPr lang="fr-BE" altLang="en-US" dirty="0" err="1"/>
              <a:t>ensure</a:t>
            </a:r>
            <a:r>
              <a:rPr lang="fr-BE" altLang="en-US" dirty="0"/>
              <a:t> </a:t>
            </a:r>
            <a:r>
              <a:rPr lang="fr-BE" altLang="en-US" dirty="0" err="1"/>
              <a:t>their</a:t>
            </a:r>
            <a:r>
              <a:rPr lang="fr-BE" altLang="en-US" dirty="0"/>
              <a:t> </a:t>
            </a:r>
            <a:r>
              <a:rPr lang="fr-BE" altLang="en-US" b="1" dirty="0" err="1"/>
              <a:t>harmonious</a:t>
            </a:r>
            <a:r>
              <a:rPr lang="en-US" altLang="en-US" b="1" dirty="0"/>
              <a:t> </a:t>
            </a:r>
            <a:r>
              <a:rPr lang="fr-BE" altLang="en-US" b="1" dirty="0" err="1"/>
              <a:t>development</a:t>
            </a:r>
            <a:r>
              <a:rPr lang="fr-BE" altLang="en-US" b="1" dirty="0"/>
              <a:t> by </a:t>
            </a:r>
            <a:r>
              <a:rPr lang="fr-BE" altLang="en-US" b="1" dirty="0" err="1"/>
              <a:t>reducing</a:t>
            </a:r>
            <a:r>
              <a:rPr lang="fr-BE" altLang="en-US" b="1" dirty="0"/>
              <a:t> the </a:t>
            </a:r>
            <a:r>
              <a:rPr lang="fr-BE" altLang="en-US" b="1" dirty="0" err="1"/>
              <a:t>differences</a:t>
            </a:r>
            <a:r>
              <a:rPr lang="fr-BE" altLang="en-US" b="1" dirty="0"/>
              <a:t> </a:t>
            </a:r>
            <a:r>
              <a:rPr lang="fr-BE" altLang="en-US" b="1" dirty="0" err="1"/>
              <a:t>existing</a:t>
            </a:r>
            <a:r>
              <a:rPr lang="fr-BE" altLang="en-US" b="1" dirty="0"/>
              <a:t> </a:t>
            </a:r>
            <a:r>
              <a:rPr lang="fr-BE" altLang="en-US" b="1" dirty="0" err="1"/>
              <a:t>between</a:t>
            </a:r>
            <a:r>
              <a:rPr lang="en-US" altLang="en-US" b="1" dirty="0"/>
              <a:t> </a:t>
            </a:r>
            <a:r>
              <a:rPr lang="fr-BE" altLang="en-US" b="1" dirty="0"/>
              <a:t>the </a:t>
            </a:r>
            <a:r>
              <a:rPr lang="fr-BE" altLang="en-US" b="1" dirty="0" err="1"/>
              <a:t>various</a:t>
            </a:r>
            <a:r>
              <a:rPr lang="fr-BE" altLang="en-US" b="1" dirty="0"/>
              <a:t> </a:t>
            </a:r>
            <a:r>
              <a:rPr lang="fr-BE" altLang="en-US" b="1" dirty="0" err="1"/>
              <a:t>regions</a:t>
            </a:r>
            <a:r>
              <a:rPr lang="fr-BE" altLang="en-US" b="1" dirty="0"/>
              <a:t> and the </a:t>
            </a:r>
            <a:r>
              <a:rPr lang="fr-BE" altLang="en-US" b="1" dirty="0" err="1"/>
              <a:t>backwardness</a:t>
            </a:r>
            <a:r>
              <a:rPr lang="fr-BE" altLang="en-US" b="1" dirty="0"/>
              <a:t> of the </a:t>
            </a:r>
            <a:r>
              <a:rPr lang="fr-BE" altLang="en-US" b="1" dirty="0" err="1"/>
              <a:t>less</a:t>
            </a:r>
            <a:r>
              <a:rPr lang="en-US" altLang="en-US" b="1" dirty="0"/>
              <a:t> </a:t>
            </a:r>
            <a:r>
              <a:rPr lang="fr-BE" altLang="en-US" b="1" dirty="0" err="1"/>
              <a:t>favoured</a:t>
            </a:r>
            <a:r>
              <a:rPr lang="fr-BE" altLang="en-US" b="1" dirty="0"/>
              <a:t> </a:t>
            </a:r>
            <a:r>
              <a:rPr lang="fr-BE" altLang="en-US" b="1" dirty="0" err="1"/>
              <a:t>regions</a:t>
            </a:r>
            <a:r>
              <a:rPr lang="fr-BE" altLang="en-US" b="1" dirty="0"/>
              <a:t>’. </a:t>
            </a:r>
          </a:p>
          <a:p>
            <a:endParaRPr lang="de-AT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365104"/>
            <a:ext cx="524462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Declining</a:t>
            </a:r>
            <a:r>
              <a:rPr lang="de-AT" dirty="0" smtClean="0"/>
              <a:t> </a:t>
            </a:r>
            <a:r>
              <a:rPr lang="de-AT" dirty="0" err="1" smtClean="0"/>
              <a:t>between</a:t>
            </a:r>
            <a:r>
              <a:rPr lang="de-AT" dirty="0" smtClean="0"/>
              <a:t> </a:t>
            </a:r>
            <a:r>
              <a:rPr lang="de-AT" dirty="0" err="1" smtClean="0"/>
              <a:t>country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inreasing</a:t>
            </a:r>
            <a:r>
              <a:rPr lang="de-AT" dirty="0" smtClean="0"/>
              <a:t> </a:t>
            </a:r>
            <a:r>
              <a:rPr lang="de-AT" dirty="0" err="1" smtClean="0"/>
              <a:t>within</a:t>
            </a:r>
            <a:r>
              <a:rPr lang="de-AT" dirty="0" smtClean="0"/>
              <a:t> </a:t>
            </a:r>
            <a:r>
              <a:rPr lang="de-AT" dirty="0" err="1" smtClean="0"/>
              <a:t>country</a:t>
            </a:r>
            <a:r>
              <a:rPr lang="de-AT" dirty="0" smtClean="0"/>
              <a:t> </a:t>
            </a:r>
            <a:r>
              <a:rPr lang="de-AT" dirty="0" err="1" smtClean="0"/>
              <a:t>inequality</a:t>
            </a:r>
            <a:endParaRPr lang="de-AT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54436" y="3960500"/>
            <a:ext cx="3274125" cy="23962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9565" r="33044" b="13809"/>
          <a:stretch/>
        </p:blipFill>
        <p:spPr>
          <a:xfrm>
            <a:off x="355818" y="1556792"/>
            <a:ext cx="3096344" cy="4795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548307"/>
            <a:ext cx="3111207" cy="2277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8497" y="4222811"/>
            <a:ext cx="82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Poland</a:t>
            </a:r>
            <a:endParaRPr lang="de-AT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7997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EU</a:t>
            </a:r>
            <a:endParaRPr lang="de-AT" dirty="0"/>
          </a:p>
        </p:txBody>
      </p:sp>
      <p:pic>
        <p:nvPicPr>
          <p:cNvPr id="4098" name="Picture 2" descr="http://voxeu.org/sites/default/files/image/FromAug2010/Gill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21" y="2047729"/>
            <a:ext cx="2229738" cy="1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oxeu.org/sites/default/files/image/FromAug2010/Gill2%281%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03" y="4262834"/>
            <a:ext cx="2445805" cy="17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9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Geographic</a:t>
            </a:r>
            <a:r>
              <a:rPr lang="de-AT" dirty="0" smtClean="0"/>
              <a:t> </a:t>
            </a:r>
            <a:r>
              <a:rPr lang="de-AT" dirty="0" err="1" smtClean="0"/>
              <a:t>context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err="1" smtClean="0"/>
              <a:t>Barca</a:t>
            </a:r>
            <a:r>
              <a:rPr lang="de-AT" dirty="0" smtClean="0"/>
              <a:t> </a:t>
            </a:r>
            <a:r>
              <a:rPr lang="de-AT" dirty="0" err="1" smtClean="0"/>
              <a:t>report</a:t>
            </a:r>
            <a:endParaRPr lang="de-AT" dirty="0" smtClean="0"/>
          </a:p>
          <a:p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space</a:t>
            </a:r>
            <a:r>
              <a:rPr lang="de-AT" dirty="0" smtClean="0"/>
              <a:t> blind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place</a:t>
            </a:r>
            <a:r>
              <a:rPr lang="de-AT" dirty="0" smtClean="0"/>
              <a:t> </a:t>
            </a:r>
            <a:r>
              <a:rPr lang="de-AT" dirty="0" err="1" smtClean="0"/>
              <a:t>based</a:t>
            </a:r>
            <a:r>
              <a:rPr lang="de-AT" dirty="0" smtClean="0"/>
              <a:t> </a:t>
            </a:r>
            <a:r>
              <a:rPr lang="de-AT" dirty="0" err="1" smtClean="0"/>
              <a:t>policies</a:t>
            </a:r>
            <a:endParaRPr lang="de-AT" dirty="0" smtClean="0"/>
          </a:p>
          <a:p>
            <a:r>
              <a:rPr lang="de-AT" dirty="0" err="1" smtClean="0"/>
              <a:t>Typologies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regions</a:t>
            </a:r>
            <a:endParaRPr lang="de-AT" dirty="0" smtClean="0"/>
          </a:p>
          <a:p>
            <a:r>
              <a:rPr lang="de-AT" dirty="0" err="1" smtClean="0"/>
              <a:t>Endogenous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endParaRPr lang="de-AT" dirty="0" smtClean="0"/>
          </a:p>
          <a:p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growth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social</a:t>
            </a:r>
            <a:r>
              <a:rPr lang="de-AT" dirty="0" smtClean="0"/>
              <a:t> well-</a:t>
            </a:r>
            <a:r>
              <a:rPr lang="de-AT" dirty="0" err="1" smtClean="0"/>
              <a:t>being</a:t>
            </a:r>
            <a:endParaRPr lang="de-AT" dirty="0" smtClean="0"/>
          </a:p>
          <a:p>
            <a:r>
              <a:rPr lang="de-AT" dirty="0" err="1" smtClean="0"/>
              <a:t>Producing</a:t>
            </a:r>
            <a:r>
              <a:rPr lang="de-AT" dirty="0" smtClean="0"/>
              <a:t> </a:t>
            </a:r>
            <a:r>
              <a:rPr lang="de-AT" dirty="0" err="1" smtClean="0"/>
              <a:t>capacities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growth</a:t>
            </a:r>
            <a:endParaRPr lang="de-AT" dirty="0" smtClean="0"/>
          </a:p>
          <a:p>
            <a:r>
              <a:rPr lang="de-AT" dirty="0" err="1" smtClean="0"/>
              <a:t>Institutions</a:t>
            </a:r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Case </a:t>
            </a:r>
            <a:r>
              <a:rPr lang="de-AT" dirty="0" err="1" smtClean="0"/>
              <a:t>studies</a:t>
            </a:r>
            <a:r>
              <a:rPr lang="de-AT" dirty="0" smtClean="0"/>
              <a:t> </a:t>
            </a:r>
          </a:p>
          <a:p>
            <a:pPr lvl="1"/>
            <a:r>
              <a:rPr lang="de-AT" dirty="0" smtClean="0"/>
              <a:t>Third </a:t>
            </a:r>
            <a:r>
              <a:rPr lang="de-AT" dirty="0" err="1" smtClean="0"/>
              <a:t>Italy</a:t>
            </a:r>
            <a:endParaRPr lang="de-AT" dirty="0" smtClean="0"/>
          </a:p>
          <a:p>
            <a:pPr lvl="1"/>
            <a:r>
              <a:rPr lang="de-AT" dirty="0" smtClean="0"/>
              <a:t>East London</a:t>
            </a:r>
          </a:p>
          <a:p>
            <a:pPr lvl="1"/>
            <a:r>
              <a:rPr lang="de-AT" dirty="0" err="1" smtClean="0"/>
              <a:t>Styria</a:t>
            </a:r>
            <a:r>
              <a:rPr lang="de-AT" dirty="0" smtClean="0"/>
              <a:t>,…</a:t>
            </a:r>
          </a:p>
          <a:p>
            <a:pPr lvl="1"/>
            <a:endParaRPr lang="de-AT" dirty="0"/>
          </a:p>
        </p:txBody>
      </p:sp>
      <p:pic>
        <p:nvPicPr>
          <p:cNvPr id="5" name="Picture 6" descr="http://www.heelsandwheelsonline.com/wp-content/uploads/2013/04/GC_06-68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42" y="3501008"/>
            <a:ext cx="2058016" cy="31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v3.co.uk/IMG/355/256355/google-campus-recep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50" y="5302203"/>
            <a:ext cx="2269567" cy="12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onawi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50" y="3515747"/>
            <a:ext cx="2172077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6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On-screen Show (4:3)</PresentationFormat>
  <Paragraphs>110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Applied Economic Geography and case studies</vt:lpstr>
      <vt:lpstr>Living in a flat world</vt:lpstr>
      <vt:lpstr>But fortunately, …. </vt:lpstr>
      <vt:lpstr>Despite globalization, we are living in a geographically unequal world</vt:lpstr>
      <vt:lpstr>Main points</vt:lpstr>
      <vt:lpstr>General theorizing coupled with geographic context</vt:lpstr>
      <vt:lpstr>Why is that important?</vt:lpstr>
      <vt:lpstr>Declining between country and inreasing within country inequality</vt:lpstr>
      <vt:lpstr>Geographic context</vt:lpstr>
      <vt:lpstr>Economic geographers grapple with those issues</vt:lpstr>
      <vt:lpstr>Learning outcomes</vt:lpstr>
      <vt:lpstr>Basic structure</vt:lpstr>
      <vt:lpstr>Computer seminars</vt:lpstr>
      <vt:lpstr>Computer seminars</vt:lpstr>
      <vt:lpstr>Computer seminars</vt:lpstr>
      <vt:lpstr>Computer seminars</vt:lpstr>
      <vt:lpstr>Purpose of seminars</vt:lpstr>
      <vt:lpstr>What kinds of projects?</vt:lpstr>
      <vt:lpstr>Assessment</vt:lpstr>
      <vt:lpstr>Summary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Economic Geography</dc:title>
  <dc:creator>Jurgen</dc:creator>
  <cp:lastModifiedBy>Essletzbichler, Jürgen</cp:lastModifiedBy>
  <cp:revision>129</cp:revision>
  <cp:lastPrinted>2016-04-03T17:34:34Z</cp:lastPrinted>
  <dcterms:created xsi:type="dcterms:W3CDTF">2016-03-22T14:46:57Z</dcterms:created>
  <dcterms:modified xsi:type="dcterms:W3CDTF">2017-01-17T10:25:55Z</dcterms:modified>
</cp:coreProperties>
</file>