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2" r:id="rId3"/>
    <p:sldId id="263" r:id="rId4"/>
    <p:sldId id="267" r:id="rId5"/>
    <p:sldId id="275" r:id="rId6"/>
    <p:sldId id="270" r:id="rId7"/>
    <p:sldId id="261" r:id="rId8"/>
    <p:sldId id="257" r:id="rId9"/>
    <p:sldId id="260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30B0-3A66-4EF2-808F-D1D823A50309}" type="datetimeFigureOut">
              <a:rPr lang="de-AT" smtClean="0"/>
              <a:t>17.01.2017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99E53-A79B-45D0-80CE-CE92C4B2772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73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99E53-A79B-45D0-80CE-CE92C4B27725}" type="slidenum">
              <a:rPr lang="de-AT" smtClean="0"/>
              <a:t>9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17A2-3359-4699-952F-2B14F54B3CB6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177E-DCCC-4DFA-9106-2DF9D5DFF4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1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28A8-F4C6-427C-BB2D-A04CD09C1E85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DE90-596E-4978-804D-A14FDB8086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78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ED9C-0548-4D87-9A15-FA5A225B866D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A58E-E0A8-45F0-8D73-D8CA7DA79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36A4-5743-40AB-A973-DB6171A1FCFF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E041-BE5C-4631-BA7D-0665C9546E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49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77E8-03E4-4FC0-B69D-58000AEA6A87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F4FE-6F03-4E02-875C-5B5A9D998D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38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7C4BF-EF67-4C80-BDBC-CC15206D4AF2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796E-07E1-4F1A-B197-0615652E10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0427-BFB2-49E0-A5E1-1606676AE782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0FD1-0858-4155-9D66-5F6C0599AC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25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660F-A8AB-4784-A3BD-BAF8D1770A5E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CD3D-BECA-4637-A459-89A0460846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4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B1F1-FB5D-4E05-B12B-AFEE877C92F4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706C-8087-4D56-B470-B7F304F75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22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E0D4-9302-47FB-8890-8383D16D6F6E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52DE-4CB0-425B-ABB7-8D12E3E0F8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57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BA5-6698-424D-A670-CCDFEF2457F6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34DA-4EC5-4E6D-B5BD-D46F886160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BF2D2-92F5-4274-9612-4A711F9F47D4}" type="datetimeFigureOut">
              <a:rPr lang="de-DE"/>
              <a:pPr>
                <a:defRPr/>
              </a:pPr>
              <a:t>17.01.2017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157963-3D8A-4B53-B81D-C2946E168D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296144"/>
          </a:xfrm>
          <a:blipFill dpi="0" rotWithShape="1">
            <a:blip r:embed="rId3" cstate="print">
              <a:alphaModFix amt="20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4000" b="1" dirty="0" smtClean="0">
                <a:solidFill>
                  <a:srgbClr val="002060"/>
                </a:solidFill>
              </a:rPr>
              <a:t>Spezialisierungsfach </a:t>
            </a:r>
            <a:br>
              <a:rPr lang="de-DE" sz="4000" b="1" dirty="0" smtClean="0">
                <a:solidFill>
                  <a:srgbClr val="002060"/>
                </a:solidFill>
              </a:rPr>
            </a:br>
            <a:r>
              <a:rPr lang="de-DE" sz="4000" b="1" dirty="0" smtClean="0">
                <a:solidFill>
                  <a:srgbClr val="002060"/>
                </a:solidFill>
              </a:rPr>
              <a:t>Geld und Konjunktur</a:t>
            </a:r>
            <a:r>
              <a:rPr lang="de-AT" sz="4000" dirty="0" smtClean="0"/>
              <a:t/>
            </a:r>
            <a:br>
              <a:rPr lang="de-AT" sz="4000" dirty="0" smtClean="0"/>
            </a:br>
            <a:endParaRPr lang="de-AT" sz="4000" dirty="0" smtClean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AT" sz="3000" dirty="0" smtClean="0">
                <a:solidFill>
                  <a:srgbClr val="002060"/>
                </a:solidFill>
              </a:rPr>
              <a:t>Guido Schäfer</a:t>
            </a:r>
          </a:p>
          <a:p>
            <a:pPr eaLnBrk="1" hangingPunct="1">
              <a:defRPr/>
            </a:pPr>
            <a:r>
              <a:rPr lang="de-AT" sz="3000" dirty="0" smtClean="0">
                <a:solidFill>
                  <a:srgbClr val="002060"/>
                </a:solidFill>
              </a:rPr>
              <a:t>Department Volkswirtschaft, WU-Wien</a:t>
            </a:r>
          </a:p>
          <a:p>
            <a:pPr eaLnBrk="1" hangingPunct="1">
              <a:defRPr/>
            </a:pPr>
            <a:r>
              <a:rPr lang="de-AT" sz="3000" dirty="0" smtClean="0">
                <a:solidFill>
                  <a:srgbClr val="002060"/>
                </a:solidFill>
              </a:rPr>
              <a:t>Jänner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 txBox="1">
            <a:spLocks/>
          </p:cNvSpPr>
          <p:nvPr/>
        </p:nvSpPr>
        <p:spPr bwMode="auto">
          <a:xfrm>
            <a:off x="0" y="1"/>
            <a:ext cx="9036496" cy="980727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altLang="de-DE" sz="1800" dirty="0" smtClean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de-DE" sz="4000" b="1" dirty="0" smtClean="0">
                <a:solidFill>
                  <a:srgbClr val="002060"/>
                </a:solidFill>
              </a:rPr>
              <a:t>Struktur </a:t>
            </a:r>
            <a:r>
              <a:rPr lang="de-DE" altLang="de-DE" sz="4000" b="1" dirty="0">
                <a:solidFill>
                  <a:srgbClr val="002060"/>
                </a:solidFill>
              </a:rPr>
              <a:t>des Programms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259633" y="1484784"/>
            <a:ext cx="6624736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de-DE" sz="5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sz="2400" b="1" dirty="0" smtClean="0">
                <a:solidFill>
                  <a:srgbClr val="002060"/>
                </a:solidFill>
              </a:rPr>
              <a:t>Organisation:</a:t>
            </a:r>
            <a:r>
              <a:rPr lang="de-DE" sz="2400" dirty="0" smtClean="0">
                <a:solidFill>
                  <a:srgbClr val="002060"/>
                </a:solidFill>
              </a:rPr>
              <a:t> Absolvierung durch Belegung </a:t>
            </a:r>
            <a:r>
              <a:rPr lang="de-DE" sz="2400" u="sng" dirty="0" smtClean="0">
                <a:solidFill>
                  <a:srgbClr val="002060"/>
                </a:solidFill>
              </a:rPr>
              <a:t>einer</a:t>
            </a:r>
            <a:r>
              <a:rPr lang="de-DE" sz="2400" dirty="0" smtClean="0">
                <a:solidFill>
                  <a:srgbClr val="002060"/>
                </a:solidFill>
              </a:rPr>
              <a:t> der zwei parallel angebotenen LVAs: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de-DE" sz="24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dirty="0" smtClean="0">
                <a:solidFill>
                  <a:srgbClr val="002060"/>
                </a:solidFill>
              </a:rPr>
              <a:t>	- </a:t>
            </a:r>
            <a:r>
              <a:rPr lang="de-DE" sz="2400" u="sng" dirty="0" smtClean="0">
                <a:solidFill>
                  <a:srgbClr val="002060"/>
                </a:solidFill>
              </a:rPr>
              <a:t>LVA </a:t>
            </a:r>
            <a:r>
              <a:rPr lang="de-DE" sz="2400" u="sng" dirty="0" err="1" smtClean="0">
                <a:solidFill>
                  <a:srgbClr val="002060"/>
                </a:solidFill>
              </a:rPr>
              <a:t>Springler</a:t>
            </a:r>
            <a:r>
              <a:rPr lang="de-DE" sz="2400" dirty="0" smtClean="0">
                <a:solidFill>
                  <a:srgbClr val="002060"/>
                </a:solidFill>
              </a:rPr>
              <a:t> (4 Std.): </a:t>
            </a:r>
            <a:r>
              <a:rPr lang="de-DE" sz="2100" dirty="0" smtClean="0">
                <a:solidFill>
                  <a:srgbClr val="002060"/>
                </a:solidFill>
              </a:rPr>
              <a:t>Geld und Konjunktur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e-DE" sz="3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100" dirty="0" smtClean="0">
                <a:solidFill>
                  <a:srgbClr val="002060"/>
                </a:solidFill>
              </a:rPr>
              <a:t>	auf Deutsch, teilweise geblockt, basierend auf Lehrbuch von </a:t>
            </a:r>
            <a:r>
              <a:rPr lang="de-DE" sz="2100" dirty="0" err="1" smtClean="0">
                <a:solidFill>
                  <a:srgbClr val="002060"/>
                </a:solidFill>
              </a:rPr>
              <a:t>Mishkin</a:t>
            </a:r>
            <a:r>
              <a:rPr lang="de-DE" sz="2100" dirty="0" smtClean="0">
                <a:solidFill>
                  <a:srgbClr val="002060"/>
                </a:solidFill>
              </a:rPr>
              <a:t>, Gruppenpräsentationen.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100" dirty="0">
                <a:solidFill>
                  <a:srgbClr val="002060"/>
                </a:solidFill>
              </a:rPr>
              <a:t>	</a:t>
            </a:r>
            <a:r>
              <a:rPr lang="de-DE" sz="2100" dirty="0" smtClean="0">
                <a:solidFill>
                  <a:srgbClr val="002060"/>
                </a:solidFill>
              </a:rPr>
              <a:t>Eigene Präsentation von E. </a:t>
            </a:r>
            <a:r>
              <a:rPr lang="de-DE" sz="2100" dirty="0" err="1" smtClean="0">
                <a:solidFill>
                  <a:srgbClr val="002060"/>
                </a:solidFill>
              </a:rPr>
              <a:t>Springler</a:t>
            </a:r>
            <a:r>
              <a:rPr lang="de-DE" sz="2100" dirty="0" smtClean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e-DE" sz="21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dirty="0" smtClean="0">
                <a:solidFill>
                  <a:srgbClr val="002060"/>
                </a:solidFill>
              </a:rPr>
              <a:t>	- </a:t>
            </a:r>
            <a:r>
              <a:rPr lang="de-DE" sz="2400" u="sng" dirty="0" smtClean="0">
                <a:solidFill>
                  <a:srgbClr val="002060"/>
                </a:solidFill>
              </a:rPr>
              <a:t>LVA Schäfer</a:t>
            </a:r>
            <a:r>
              <a:rPr lang="de-DE" sz="2400" dirty="0" smtClean="0">
                <a:solidFill>
                  <a:srgbClr val="002060"/>
                </a:solidFill>
              </a:rPr>
              <a:t> (4 Std.): </a:t>
            </a:r>
            <a:r>
              <a:rPr lang="de-DE" sz="2100" dirty="0" smtClean="0">
                <a:solidFill>
                  <a:srgbClr val="002060"/>
                </a:solidFill>
              </a:rPr>
              <a:t>Money </a:t>
            </a:r>
            <a:r>
              <a:rPr lang="de-DE" sz="2100" dirty="0" err="1" smtClean="0">
                <a:solidFill>
                  <a:srgbClr val="002060"/>
                </a:solidFill>
              </a:rPr>
              <a:t>and</a:t>
            </a:r>
            <a:r>
              <a:rPr lang="de-DE" sz="2100" dirty="0" smtClean="0">
                <a:solidFill>
                  <a:srgbClr val="002060"/>
                </a:solidFill>
              </a:rPr>
              <a:t> </a:t>
            </a:r>
            <a:r>
              <a:rPr lang="de-DE" sz="2100" dirty="0" err="1" smtClean="0">
                <a:solidFill>
                  <a:srgbClr val="002060"/>
                </a:solidFill>
              </a:rPr>
              <a:t>the</a:t>
            </a:r>
            <a:r>
              <a:rPr lang="de-DE" sz="2100" dirty="0" smtClean="0">
                <a:solidFill>
                  <a:srgbClr val="002060"/>
                </a:solidFill>
              </a:rPr>
              <a:t> Business Cycle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e-DE" sz="3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100" dirty="0" smtClean="0">
                <a:solidFill>
                  <a:srgbClr val="002060"/>
                </a:solidFill>
              </a:rPr>
              <a:t>	auf Englisch, wöchentlich, ca. 1/3 internationale Studierende, basierend primär auf Diskussion wissenschaftlicher </a:t>
            </a:r>
            <a:r>
              <a:rPr lang="de-DE" sz="2100" dirty="0" smtClean="0">
                <a:solidFill>
                  <a:srgbClr val="002060"/>
                </a:solidFill>
              </a:rPr>
              <a:t>Originalartikel, Essays und Diskussion</a:t>
            </a:r>
            <a:endParaRPr lang="de-DE" sz="21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dirty="0" smtClean="0"/>
              <a:t>	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de-DE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070992"/>
          </a:xfr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AT" altLang="de-DE" sz="40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Inhalt</a:t>
            </a:r>
          </a:p>
        </p:txBody>
      </p:sp>
      <p:sp>
        <p:nvSpPr>
          <p:cNvPr id="5123" name="Untertitel 5"/>
          <p:cNvSpPr txBox="1">
            <a:spLocks/>
          </p:cNvSpPr>
          <p:nvPr/>
        </p:nvSpPr>
        <p:spPr bwMode="auto">
          <a:xfrm>
            <a:off x="1116013" y="1700808"/>
            <a:ext cx="70564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AT" altLang="de-DE" sz="2500" dirty="0">
                <a:solidFill>
                  <a:srgbClr val="002060"/>
                </a:solidFill>
              </a:rPr>
              <a:t>Ökonomische Grundlagen des Geld- und Finanzsektors</a:t>
            </a:r>
          </a:p>
          <a:p>
            <a:pPr eaLnBrk="1" hangingPunct="1"/>
            <a:r>
              <a:rPr lang="de-AT" altLang="de-DE" sz="2500" dirty="0" smtClean="0">
                <a:solidFill>
                  <a:srgbClr val="002060"/>
                </a:solidFill>
              </a:rPr>
              <a:t>Umwälzungen in </a:t>
            </a:r>
            <a:r>
              <a:rPr lang="de-AT" altLang="de-DE" sz="2500" dirty="0">
                <a:solidFill>
                  <a:srgbClr val="002060"/>
                </a:solidFill>
              </a:rPr>
              <a:t>Geldpolitik und Regulierungspolitik im Gefolge der </a:t>
            </a:r>
            <a:r>
              <a:rPr lang="de-AT" altLang="de-DE" sz="2500" dirty="0" smtClean="0">
                <a:solidFill>
                  <a:srgbClr val="002060"/>
                </a:solidFill>
              </a:rPr>
              <a:t>Weltfinanzkrise und der Krise in der Eurozone</a:t>
            </a:r>
            <a:endParaRPr lang="de-AT" altLang="de-DE" sz="2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de-AT" sz="40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Beispiel 1: Soll </a:t>
            </a:r>
            <a:r>
              <a:rPr lang="de-AT" sz="40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eine Zentralbank </a:t>
            </a:r>
            <a:r>
              <a:rPr lang="de-AT" sz="40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de-AT" sz="40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AT" sz="40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Inflation </a:t>
            </a:r>
            <a:r>
              <a:rPr lang="de-AT" sz="4000" b="1" dirty="0" err="1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Targeting</a:t>
            </a:r>
            <a:r>
              <a:rPr lang="de-AT" sz="40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betreiben?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900017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79512" y="5773824"/>
            <a:ext cx="5410944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400" dirty="0" smtClean="0">
                <a:solidFill>
                  <a:srgbClr val="002060"/>
                </a:solidFill>
              </a:rPr>
              <a:t>Source: ECB </a:t>
            </a:r>
            <a:r>
              <a:rPr lang="de-DE" sz="1400" dirty="0" err="1" smtClean="0">
                <a:solidFill>
                  <a:srgbClr val="002060"/>
                </a:solidFill>
              </a:rPr>
              <a:t>Monthly</a:t>
            </a:r>
            <a:r>
              <a:rPr lang="de-DE" sz="1400" dirty="0" smtClean="0">
                <a:solidFill>
                  <a:srgbClr val="002060"/>
                </a:solidFill>
              </a:rPr>
              <a:t> Bulletin</a:t>
            </a:r>
            <a:endParaRPr lang="de-D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6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016426"/>
            <a:ext cx="8229600" cy="364902"/>
          </a:xfrm>
        </p:spPr>
        <p:txBody>
          <a:bodyPr>
            <a:normAutofit/>
          </a:bodyPr>
          <a:lstStyle/>
          <a:p>
            <a:r>
              <a:rPr lang="de-AT" sz="1300" dirty="0" smtClean="0"/>
              <a:t>A. </a:t>
            </a:r>
            <a:r>
              <a:rPr lang="de-AT" sz="1300" dirty="0" err="1" smtClean="0"/>
              <a:t>Krishnamurthy</a:t>
            </a:r>
            <a:r>
              <a:rPr lang="de-AT" sz="1300" dirty="0" smtClean="0"/>
              <a:t>, </a:t>
            </a:r>
            <a:r>
              <a:rPr lang="de-AT" sz="1300" dirty="0" err="1" smtClean="0"/>
              <a:t>How</a:t>
            </a:r>
            <a:r>
              <a:rPr lang="de-AT" sz="1300" dirty="0" smtClean="0"/>
              <a:t> </a:t>
            </a:r>
            <a:r>
              <a:rPr lang="de-AT" sz="1300" dirty="0" err="1"/>
              <a:t>d</a:t>
            </a:r>
            <a:r>
              <a:rPr lang="de-AT" sz="1300" dirty="0" err="1" smtClean="0"/>
              <a:t>ebt</a:t>
            </a:r>
            <a:r>
              <a:rPr lang="de-AT" sz="1300" dirty="0" smtClean="0"/>
              <a:t> </a:t>
            </a:r>
            <a:r>
              <a:rPr lang="de-AT" sz="1300" dirty="0" err="1" smtClean="0"/>
              <a:t>markets</a:t>
            </a:r>
            <a:r>
              <a:rPr lang="de-AT" sz="1300" dirty="0" smtClean="0"/>
              <a:t> </a:t>
            </a:r>
            <a:r>
              <a:rPr lang="de-AT" sz="1300" dirty="0" err="1" smtClean="0"/>
              <a:t>have</a:t>
            </a:r>
            <a:r>
              <a:rPr lang="de-AT" sz="1300" dirty="0" smtClean="0"/>
              <a:t> </a:t>
            </a:r>
            <a:r>
              <a:rPr lang="de-AT" sz="1300" dirty="0" err="1" smtClean="0"/>
              <a:t>malfunctioned</a:t>
            </a:r>
            <a:r>
              <a:rPr lang="de-AT" sz="1300" dirty="0" smtClean="0"/>
              <a:t> </a:t>
            </a:r>
            <a:r>
              <a:rPr lang="de-AT" sz="1300" dirty="0" err="1" smtClean="0"/>
              <a:t>during</a:t>
            </a:r>
            <a:r>
              <a:rPr lang="de-AT" sz="1300" dirty="0" smtClean="0"/>
              <a:t> </a:t>
            </a:r>
            <a:r>
              <a:rPr lang="de-AT" sz="1300" dirty="0" err="1" smtClean="0"/>
              <a:t>the</a:t>
            </a:r>
            <a:r>
              <a:rPr lang="de-AT" sz="1300" dirty="0" smtClean="0"/>
              <a:t> </a:t>
            </a:r>
            <a:r>
              <a:rPr lang="de-AT" sz="1300" dirty="0" err="1" smtClean="0"/>
              <a:t>crisis</a:t>
            </a:r>
            <a:r>
              <a:rPr lang="de-AT" sz="1300" dirty="0" smtClean="0"/>
              <a:t>, Journal </a:t>
            </a:r>
            <a:r>
              <a:rPr lang="de-AT" sz="1300" dirty="0" err="1" smtClean="0"/>
              <a:t>of</a:t>
            </a:r>
            <a:r>
              <a:rPr lang="de-AT" sz="1300" dirty="0" smtClean="0"/>
              <a:t> </a:t>
            </a:r>
            <a:r>
              <a:rPr lang="de-AT" sz="1300" dirty="0" err="1" smtClean="0"/>
              <a:t>Economic</a:t>
            </a:r>
            <a:r>
              <a:rPr lang="de-AT" sz="1300" dirty="0" smtClean="0"/>
              <a:t> </a:t>
            </a:r>
            <a:r>
              <a:rPr lang="de-AT" sz="1300" dirty="0" err="1" smtClean="0"/>
              <a:t>Perspectives</a:t>
            </a:r>
            <a:r>
              <a:rPr lang="de-AT" sz="1300" dirty="0" smtClean="0"/>
              <a:t>, 2010</a:t>
            </a:r>
            <a:endParaRPr lang="de-AT" sz="13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04" y="1279301"/>
            <a:ext cx="69641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-18256"/>
            <a:ext cx="9144000" cy="114300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0000"/>
              </a:lnSpc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AT" dirty="0" smtClean="0"/>
              <a:t>Beispiel 2: Soll </a:t>
            </a:r>
            <a:r>
              <a:rPr lang="de-AT" dirty="0"/>
              <a:t>der Staat große </a:t>
            </a:r>
            <a:endParaRPr lang="de-AT" dirty="0" smtClean="0"/>
          </a:p>
          <a:p>
            <a:r>
              <a:rPr lang="de-AT" dirty="0" smtClean="0"/>
              <a:t>Banken </a:t>
            </a:r>
            <a:r>
              <a:rPr lang="de-AT" dirty="0"/>
              <a:t>retten?</a:t>
            </a:r>
          </a:p>
        </p:txBody>
      </p:sp>
    </p:spTree>
    <p:extLst>
      <p:ext uri="{BB962C8B-B14F-4D97-AF65-F5344CB8AC3E}">
        <p14:creationId xmlns:p14="http://schemas.microsoft.com/office/powerpoint/2010/main" val="371971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3" cstate="print"/>
          <a:srcRect l="18767" t="27300" r="58039" b="55010"/>
          <a:stretch/>
        </p:blipFill>
        <p:spPr bwMode="auto">
          <a:xfrm>
            <a:off x="107504" y="1700808"/>
            <a:ext cx="8964489" cy="2859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763713" y="5301208"/>
            <a:ext cx="5616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altLang="de-DE" dirty="0" smtClean="0"/>
              <a:t>U.S. Department </a:t>
            </a:r>
            <a:r>
              <a:rPr lang="de-AT" altLang="de-DE" dirty="0" err="1" smtClean="0"/>
              <a:t>of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the</a:t>
            </a:r>
            <a:r>
              <a:rPr lang="de-AT" altLang="de-DE" dirty="0" smtClean="0"/>
              <a:t> Treasury, </a:t>
            </a:r>
            <a:r>
              <a:rPr lang="de-AT" altLang="de-DE" dirty="0" err="1" smtClean="0"/>
              <a:t>Citizens</a:t>
            </a:r>
            <a:r>
              <a:rPr lang="de-AT" altLang="de-DE" dirty="0" smtClean="0"/>
              <a:t>‘ Report, Office </a:t>
            </a:r>
            <a:r>
              <a:rPr lang="de-AT" altLang="de-DE" dirty="0" err="1" smtClean="0"/>
              <a:t>of</a:t>
            </a:r>
            <a:r>
              <a:rPr lang="de-AT" altLang="de-DE" dirty="0" smtClean="0"/>
              <a:t> Financial </a:t>
            </a:r>
            <a:r>
              <a:rPr lang="de-AT" altLang="de-DE" dirty="0" err="1" smtClean="0"/>
              <a:t>Stability</a:t>
            </a:r>
            <a:r>
              <a:rPr lang="de-AT" altLang="de-DE" dirty="0" smtClean="0"/>
              <a:t> – </a:t>
            </a:r>
            <a:r>
              <a:rPr lang="de-AT" altLang="de-DE" dirty="0" err="1" smtClean="0"/>
              <a:t>Troubled</a:t>
            </a:r>
            <a:r>
              <a:rPr lang="de-AT" altLang="de-DE" dirty="0" smtClean="0"/>
              <a:t> Asset Relief </a:t>
            </a:r>
            <a:r>
              <a:rPr lang="de-AT" altLang="de-DE" dirty="0" err="1" smtClean="0"/>
              <a:t>Program</a:t>
            </a:r>
            <a:r>
              <a:rPr lang="de-AT" altLang="de-DE" dirty="0" smtClean="0"/>
              <a:t>, </a:t>
            </a:r>
            <a:r>
              <a:rPr lang="de-AT" altLang="de-DE" dirty="0" err="1" smtClean="0"/>
              <a:t>Fiscal</a:t>
            </a:r>
            <a:r>
              <a:rPr lang="de-AT" altLang="de-DE" dirty="0" smtClean="0"/>
              <a:t> Year 2013</a:t>
            </a:r>
            <a:endParaRPr lang="de-AT" alt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18256"/>
            <a:ext cx="9144000" cy="1070992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1" hangingPunct="1">
              <a:lnSpc>
                <a:spcPct val="80000"/>
              </a:lnSpc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AT" dirty="0" smtClean="0"/>
              <a:t>Beispiel 2: Soll </a:t>
            </a:r>
            <a:r>
              <a:rPr lang="de-AT" dirty="0"/>
              <a:t>der Staat große </a:t>
            </a:r>
            <a:endParaRPr lang="de-AT" dirty="0" smtClean="0"/>
          </a:p>
          <a:p>
            <a:r>
              <a:rPr lang="de-AT" dirty="0" smtClean="0"/>
              <a:t>Banken </a:t>
            </a:r>
            <a:r>
              <a:rPr lang="de-AT" dirty="0"/>
              <a:t>retten?</a:t>
            </a:r>
          </a:p>
        </p:txBody>
      </p:sp>
    </p:spTree>
    <p:extLst>
      <p:ext uri="{BB962C8B-B14F-4D97-AF65-F5344CB8AC3E}">
        <p14:creationId xmlns:p14="http://schemas.microsoft.com/office/powerpoint/2010/main" val="62667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 txBox="1">
            <a:spLocks/>
          </p:cNvSpPr>
          <p:nvPr/>
        </p:nvSpPr>
        <p:spPr bwMode="auto">
          <a:xfrm>
            <a:off x="0" y="-18256"/>
            <a:ext cx="9144000" cy="1143000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0000"/>
              </a:lnSpc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altLang="de-DE" dirty="0" smtClean="0"/>
              <a:t>Inhaltsübersicht</a:t>
            </a:r>
            <a:endParaRPr lang="de-DE" altLang="de-DE" dirty="0"/>
          </a:p>
        </p:txBody>
      </p:sp>
      <p:sp>
        <p:nvSpPr>
          <p:cNvPr id="9219" name="Inhaltsplatzhalter 2"/>
          <p:cNvSpPr txBox="1">
            <a:spLocks/>
          </p:cNvSpPr>
          <p:nvPr/>
        </p:nvSpPr>
        <p:spPr bwMode="auto">
          <a:xfrm>
            <a:off x="1042988" y="1639888"/>
            <a:ext cx="741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altLang="de-DE" sz="2200" b="1" dirty="0" smtClean="0">
                <a:solidFill>
                  <a:srgbClr val="002060"/>
                </a:solidFill>
              </a:rPr>
              <a:t>Teil </a:t>
            </a:r>
            <a:r>
              <a:rPr lang="de-DE" altLang="de-DE" sz="2200" b="1" dirty="0">
                <a:solidFill>
                  <a:srgbClr val="002060"/>
                </a:solidFill>
              </a:rPr>
              <a:t>1: Finanzmärkte und Finanzinstitutionen: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10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DE" altLang="de-DE" sz="2000" dirty="0" smtClean="0">
                <a:solidFill>
                  <a:srgbClr val="002060"/>
                </a:solidFill>
              </a:rPr>
              <a:t>Wertpapiermärkte und Vermögenspreise</a:t>
            </a:r>
            <a:endParaRPr lang="de-DE" altLang="de-DE" sz="2000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Wie veranlagen Investoren? Unsicherheit, Ertrag und Risiko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Wie bilden sich Preise bei Vermögenswerten? Rationale Preisbildung und Preisblasen, konjunkturelle Muster,…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10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Finanzinstitutionen und Finanzmarktregulierung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Welche wirtschaftliche Rolle erfüllen Banken?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Wodurch entstehen Finanzkrisen?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Wozu braucht man Finanzregulierung?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10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DE" altLang="de-DE" sz="2000" dirty="0">
                <a:solidFill>
                  <a:srgbClr val="002060"/>
                </a:solidFill>
              </a:rPr>
              <a:t>Themenschwerpunkt: Finanzkrise und Regulierungsreform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1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de-DE" sz="4000" b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Inhaltsübersicht</a:t>
            </a:r>
            <a:endParaRPr lang="de-DE" sz="4000" b="1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403350" y="1782763"/>
            <a:ext cx="684053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200" b="1" dirty="0" smtClean="0">
                <a:solidFill>
                  <a:srgbClr val="002060"/>
                </a:solidFill>
              </a:rPr>
              <a:t>LVA Schäfer, Teil 2: Geldpolitik:</a:t>
            </a:r>
          </a:p>
          <a:p>
            <a:pPr lvl="1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Geldtheoretische Grundlagen</a:t>
            </a:r>
          </a:p>
          <a:p>
            <a:pPr lvl="2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Geldtheorie</a:t>
            </a:r>
          </a:p>
          <a:p>
            <a:pPr lvl="2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Monetäre Transmission</a:t>
            </a:r>
          </a:p>
          <a:p>
            <a:pPr lvl="1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Geldpolitische Konzeptionen</a:t>
            </a:r>
          </a:p>
          <a:p>
            <a:pPr lvl="2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Inflation </a:t>
            </a:r>
            <a:r>
              <a:rPr lang="de-DE" altLang="de-DE" sz="2000" dirty="0" err="1" smtClean="0">
                <a:solidFill>
                  <a:srgbClr val="002060"/>
                </a:solidFill>
              </a:rPr>
              <a:t>Targeting</a:t>
            </a:r>
            <a:endParaRPr lang="de-DE" altLang="de-DE" sz="2000" dirty="0" smtClean="0">
              <a:solidFill>
                <a:srgbClr val="002060"/>
              </a:solidFill>
            </a:endParaRPr>
          </a:p>
          <a:p>
            <a:pPr lvl="2" eaLnBrk="1" hangingPunct="1"/>
            <a:r>
              <a:rPr lang="de-DE" altLang="de-DE" sz="2000" dirty="0">
                <a:solidFill>
                  <a:srgbClr val="002060"/>
                </a:solidFill>
              </a:rPr>
              <a:t>Taylor-Regel und regelbasierte Geldpolitik</a:t>
            </a:r>
          </a:p>
          <a:p>
            <a:pPr lvl="2" eaLnBrk="1" hangingPunct="1"/>
            <a:r>
              <a:rPr lang="de-DE" altLang="de-DE" sz="2000" dirty="0" err="1" smtClean="0">
                <a:solidFill>
                  <a:srgbClr val="002060"/>
                </a:solidFill>
              </a:rPr>
              <a:t>Makroprudenzielle</a:t>
            </a:r>
            <a:r>
              <a:rPr lang="de-DE" altLang="de-DE" sz="2000" dirty="0" smtClean="0">
                <a:solidFill>
                  <a:srgbClr val="002060"/>
                </a:solidFill>
              </a:rPr>
              <a:t> Politik</a:t>
            </a:r>
          </a:p>
          <a:p>
            <a:pPr lvl="2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Geldpolitischer Paradigmenwechsel als Folge der Weltfinanzkrise</a:t>
            </a:r>
          </a:p>
          <a:p>
            <a:pPr lvl="1" eaLnBrk="1" hangingPunct="1"/>
            <a:r>
              <a:rPr lang="de-DE" altLang="de-DE" sz="2000" dirty="0" smtClean="0">
                <a:solidFill>
                  <a:srgbClr val="002060"/>
                </a:solidFill>
              </a:rPr>
              <a:t>Themenschwerpunkt: Krise in der Euro-Zone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de-DE" altLang="de-DE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0" y="40358"/>
            <a:ext cx="9144000" cy="868362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80000"/>
              </a:lnSpc>
              <a:defRPr sz="4000" b="1">
                <a:solidFill>
                  <a:srgbClr val="002060"/>
                </a:solidFill>
                <a:latin typeface="Calibri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de-DE" altLang="de-DE" dirty="0"/>
              <a:t>Arbeitsmarktperspektiven</a:t>
            </a:r>
          </a:p>
        </p:txBody>
      </p:sp>
      <p:sp>
        <p:nvSpPr>
          <p:cNvPr id="3075" name="Inhaltsplatzhalter 2"/>
          <p:cNvSpPr txBox="1">
            <a:spLocks/>
          </p:cNvSpPr>
          <p:nvPr/>
        </p:nvSpPr>
        <p:spPr bwMode="auto">
          <a:xfrm>
            <a:off x="179512" y="1711325"/>
            <a:ext cx="7992888" cy="26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eaLnBrk="1" hangingPunct="1">
              <a:lnSpc>
                <a:spcPct val="90000"/>
              </a:lnSpc>
            </a:pPr>
            <a:r>
              <a:rPr lang="de-DE" altLang="de-DE" dirty="0" smtClean="0">
                <a:solidFill>
                  <a:srgbClr val="002060"/>
                </a:solidFill>
              </a:rPr>
              <a:t>„Anwendbare“ Ökonomie</a:t>
            </a:r>
          </a:p>
          <a:p>
            <a:pPr lvl="2" eaLnBrk="1" hangingPunct="1">
              <a:lnSpc>
                <a:spcPct val="90000"/>
              </a:lnSpc>
            </a:pPr>
            <a:endParaRPr lang="de-DE" altLang="de-DE" sz="300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altLang="de-DE" dirty="0" smtClean="0">
                <a:solidFill>
                  <a:srgbClr val="002060"/>
                </a:solidFill>
              </a:rPr>
              <a:t>Über 20% der </a:t>
            </a:r>
            <a:r>
              <a:rPr lang="de-DE" altLang="de-DE" dirty="0" err="1" smtClean="0">
                <a:solidFill>
                  <a:srgbClr val="002060"/>
                </a:solidFill>
              </a:rPr>
              <a:t>AbsolventInnen</a:t>
            </a:r>
            <a:r>
              <a:rPr lang="de-DE" altLang="de-DE" dirty="0" smtClean="0">
                <a:solidFill>
                  <a:srgbClr val="002060"/>
                </a:solidFill>
              </a:rPr>
              <a:t> des Masterprogramms arbeiten später im Finanzsektor</a:t>
            </a:r>
          </a:p>
          <a:p>
            <a:pPr lvl="2" eaLnBrk="1" hangingPunct="1">
              <a:lnSpc>
                <a:spcPct val="90000"/>
              </a:lnSpc>
            </a:pPr>
            <a:endParaRPr lang="de-DE" altLang="de-DE" sz="300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de-DE" altLang="de-DE" dirty="0" smtClean="0">
                <a:solidFill>
                  <a:srgbClr val="002060"/>
                </a:solidFill>
              </a:rPr>
              <a:t>Karrieremöglichkeiten bei </a:t>
            </a:r>
            <a:r>
              <a:rPr lang="de-DE" altLang="de-DE" dirty="0" err="1" smtClean="0">
                <a:solidFill>
                  <a:srgbClr val="002060"/>
                </a:solidFill>
              </a:rPr>
              <a:t>OeNB</a:t>
            </a:r>
            <a:r>
              <a:rPr lang="de-DE" altLang="de-DE" dirty="0" smtClean="0">
                <a:solidFill>
                  <a:srgbClr val="002060"/>
                </a:solidFill>
              </a:rPr>
              <a:t>, EZB, internationalen Finanzinstitutionen, Ministerien, Aufsichtsinstitutionen, Banken, Versicherungen, Investmentfonds, Beratungsfirmen…</a:t>
            </a:r>
            <a:endParaRPr lang="de-DE" altLang="de-DE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Bildschirmpräsentation (4:3)</PresentationFormat>
  <Paragraphs>68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 Spezialisierungsfach  Geld und Konjunktur </vt:lpstr>
      <vt:lpstr>PowerPoint-Präsentation</vt:lpstr>
      <vt:lpstr>Inhalt</vt:lpstr>
      <vt:lpstr>Beispiel 1: Soll eine Zentralbank  Inflation Targeting betreiben?</vt:lpstr>
      <vt:lpstr>A. Krishnamurthy, How debt markets have malfunctioned during the crisis, Journal of Economic Perspectives, 2010</vt:lpstr>
      <vt:lpstr>PowerPoint-Präsentation</vt:lpstr>
      <vt:lpstr>PowerPoint-Präsentation</vt:lpstr>
      <vt:lpstr>Inhaltsübersicht</vt:lpstr>
      <vt:lpstr>PowerPoint-Präsentation</vt:lpstr>
    </vt:vector>
  </TitlesOfParts>
  <Company>elisabeth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Spezialisierungsfach: Kredit und Konjunktur</dc:title>
  <dc:creator>Elisabeth</dc:creator>
  <cp:lastModifiedBy>Reference</cp:lastModifiedBy>
  <cp:revision>44</cp:revision>
  <dcterms:created xsi:type="dcterms:W3CDTF">2008-12-17T15:22:48Z</dcterms:created>
  <dcterms:modified xsi:type="dcterms:W3CDTF">2017-01-17T09:32:43Z</dcterms:modified>
</cp:coreProperties>
</file>