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bgerundetes Rechtec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C0A6-FD38-4A71-BD74-5A2487103B24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91AEDBC-6EAE-40C6-91FF-9988D62C31C4}" type="slidenum">
              <a:rPr lang="en-GB" smtClean="0"/>
              <a:t>‹Nr.›</a:t>
            </a:fld>
            <a:endParaRPr lang="en-GB"/>
          </a:p>
        </p:txBody>
      </p:sp>
      <p:sp>
        <p:nvSpPr>
          <p:cNvPr id="7" name="Rechtec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C0A6-FD38-4A71-BD74-5A2487103B24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EDBC-6EAE-40C6-91FF-9988D62C31C4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C0A6-FD38-4A71-BD74-5A2487103B24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EDBC-6EAE-40C6-91FF-9988D62C31C4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C0A6-FD38-4A71-BD74-5A2487103B24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EDBC-6EAE-40C6-91FF-9988D62C31C4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bgerundetes Rechtec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C0A6-FD38-4A71-BD74-5A2487103B24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htec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1AEDBC-6EAE-40C6-91FF-9988D62C31C4}" type="slidenum">
              <a:rPr lang="en-GB" smtClean="0"/>
              <a:t>‹Nr.›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C0A6-FD38-4A71-BD74-5A2487103B24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EDBC-6EAE-40C6-91FF-9988D62C31C4}" type="slidenum">
              <a:rPr lang="en-GB" smtClean="0"/>
              <a:t>‹Nr.›</a:t>
            </a:fld>
            <a:endParaRPr lang="en-GB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C0A6-FD38-4A71-BD74-5A2487103B24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EDBC-6EAE-40C6-91FF-9988D62C31C4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Inhaltsplatzhalt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C0A6-FD38-4A71-BD74-5A2487103B24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EDBC-6EAE-40C6-91FF-9988D62C31C4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C0A6-FD38-4A71-BD74-5A2487103B24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EDBC-6EAE-40C6-91FF-9988D62C31C4}" type="slidenum">
              <a:rPr lang="en-GB" smtClean="0"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bgerundetes Rechtec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C0A6-FD38-4A71-BD74-5A2487103B24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AEDBC-6EAE-40C6-91FF-9988D62C31C4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BC0A6-FD38-4A71-BD74-5A2487103B24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91AEDBC-6EAE-40C6-91FF-9988D62C31C4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Rechtec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bgerundetes Rechtec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BBC0A6-FD38-4A71-BD74-5A2487103B24}" type="datetimeFigureOut">
              <a:rPr lang="en-GB" smtClean="0"/>
              <a:t>16/01/2017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91AEDBC-6EAE-40C6-91FF-9988D62C31C4}" type="slidenum">
              <a:rPr lang="en-GB" smtClean="0"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grandner@wu.ac.at" TargetMode="External"/><Relationship Id="rId2" Type="http://schemas.openxmlformats.org/officeDocument/2006/relationships/hyperlink" Target="mailto:wilfried.altzinger@wu.ac.a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ony-atkinson.com/new-book-inequality-what-can-be-don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tistik.at/web_de/frageboegen/private_haushalte/eu_silc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ldviertler-hof.at/page.asp/-/2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5400" y="3773016"/>
            <a:ext cx="6400800" cy="1600200"/>
          </a:xfrm>
        </p:spPr>
        <p:txBody>
          <a:bodyPr>
            <a:normAutofit fontScale="77500" lnSpcReduction="20000"/>
          </a:bodyPr>
          <a:lstStyle/>
          <a:p>
            <a:r>
              <a:rPr lang="en-GB" sz="2400" dirty="0" err="1" smtClean="0"/>
              <a:t>ao.Univ.Prof</a:t>
            </a:r>
            <a:r>
              <a:rPr lang="en-GB" sz="2400" dirty="0" smtClean="0"/>
              <a:t>. </a:t>
            </a:r>
            <a:r>
              <a:rPr lang="en-GB" sz="2400" dirty="0" err="1" smtClean="0"/>
              <a:t>Dr.</a:t>
            </a:r>
            <a:r>
              <a:rPr lang="en-GB" sz="2400" dirty="0" smtClean="0"/>
              <a:t> </a:t>
            </a:r>
            <a:r>
              <a:rPr lang="en-GB" sz="2400" dirty="0" err="1" smtClean="0"/>
              <a:t>Wilfried</a:t>
            </a:r>
            <a:r>
              <a:rPr lang="en-GB" sz="2400" dirty="0" smtClean="0"/>
              <a:t> </a:t>
            </a:r>
            <a:r>
              <a:rPr lang="en-GB" sz="2400" dirty="0" err="1" smtClean="0"/>
              <a:t>Altzinger</a:t>
            </a:r>
            <a:endParaRPr lang="en-GB" sz="2400" dirty="0" smtClean="0"/>
          </a:p>
          <a:p>
            <a:r>
              <a:rPr lang="en-GB" sz="2400" dirty="0" smtClean="0">
                <a:hlinkClick r:id="rId2"/>
              </a:rPr>
              <a:t>wilfried.altzinger@wu.ac.at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err="1" smtClean="0"/>
              <a:t>ao.Univ.Prof</a:t>
            </a:r>
            <a:r>
              <a:rPr lang="en-GB" sz="2400" dirty="0" smtClean="0"/>
              <a:t>. </a:t>
            </a:r>
            <a:r>
              <a:rPr lang="en-GB" sz="2400" dirty="0" err="1" smtClean="0"/>
              <a:t>Dr.</a:t>
            </a:r>
            <a:r>
              <a:rPr lang="en-GB" sz="2400" dirty="0" smtClean="0"/>
              <a:t> Thomas </a:t>
            </a:r>
            <a:r>
              <a:rPr lang="en-GB" sz="2400" dirty="0" err="1" smtClean="0"/>
              <a:t>Grandner</a:t>
            </a:r>
            <a:endParaRPr lang="en-GB" sz="2400" dirty="0" smtClean="0"/>
          </a:p>
          <a:p>
            <a:r>
              <a:rPr lang="en-GB" sz="2400" dirty="0" smtClean="0">
                <a:hlinkClick r:id="rId3"/>
              </a:rPr>
              <a:t>thomas.grandner@wu.ac.at</a:t>
            </a:r>
            <a:endParaRPr lang="en-GB" sz="2400" dirty="0" smtClean="0"/>
          </a:p>
          <a:p>
            <a:endParaRPr lang="en-GB" sz="24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/>
          <a:lstStyle/>
          <a:p>
            <a:r>
              <a:rPr lang="en-GB" b="1" dirty="0" err="1" smtClean="0"/>
              <a:t>Ökonomik</a:t>
            </a:r>
            <a:r>
              <a:rPr lang="en-GB" b="1" dirty="0" smtClean="0"/>
              <a:t> der </a:t>
            </a:r>
            <a:r>
              <a:rPr lang="en-GB" b="1" dirty="0" err="1" smtClean="0"/>
              <a:t>Verteilung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25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Termine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Freitag 	10.03.2017 	09:00 - 13:00 	D4.0.019</a:t>
            </a:r>
          </a:p>
          <a:p>
            <a:r>
              <a:rPr lang="de-DE" dirty="0"/>
              <a:t>Freitag 	17.03.2017 	09:00 - 13:00 	D2.0.374</a:t>
            </a:r>
          </a:p>
          <a:p>
            <a:r>
              <a:rPr lang="de-DE" dirty="0"/>
              <a:t>Freitag 	24.03.2017 	09:00 - 13:00 	</a:t>
            </a:r>
            <a:r>
              <a:rPr lang="de-DE" dirty="0" smtClean="0"/>
              <a:t>D4.0.019</a:t>
            </a:r>
          </a:p>
          <a:p>
            <a:endParaRPr lang="de-DE" dirty="0"/>
          </a:p>
          <a:p>
            <a:r>
              <a:rPr lang="de-DE" dirty="0"/>
              <a:t>Freitag 	31.03.2017 	09:00 - 13:00 	D3.0.218</a:t>
            </a:r>
          </a:p>
          <a:p>
            <a:r>
              <a:rPr lang="de-DE" dirty="0"/>
              <a:t>Freitag 	07.04.2017 	09:00 - 13:00 	TC.4.02</a:t>
            </a:r>
          </a:p>
          <a:p>
            <a:r>
              <a:rPr lang="de-DE" dirty="0"/>
              <a:t>Freitag 	05.05.2017 	09:00 - 13:00 	</a:t>
            </a:r>
            <a:r>
              <a:rPr lang="de-DE" dirty="0" smtClean="0"/>
              <a:t>D4.0.019</a:t>
            </a:r>
          </a:p>
          <a:p>
            <a:endParaRPr lang="de-DE" dirty="0"/>
          </a:p>
          <a:p>
            <a:r>
              <a:rPr lang="de-DE" dirty="0"/>
              <a:t>Freitag 	19.05.2017 	09:00 - 17:00 	Extern</a:t>
            </a:r>
          </a:p>
          <a:p>
            <a:r>
              <a:rPr lang="de-DE" dirty="0"/>
              <a:t>Samstag 	20.05.2017 	09:00 - 17:00 	Extern</a:t>
            </a:r>
          </a:p>
          <a:p>
            <a:r>
              <a:rPr lang="de-DE" dirty="0"/>
              <a:t>Sonntag 	21.05.2017 	09:00 - 14:00 	Extern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60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Inhalt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Grandner</a:t>
            </a:r>
            <a:r>
              <a:rPr lang="de-DE" dirty="0"/>
              <a:t>:</a:t>
            </a:r>
          </a:p>
          <a:p>
            <a:r>
              <a:rPr lang="de-DE" dirty="0"/>
              <a:t>Verteilung der Haushaltseinkommen: Definition und Maßzahlen, Erhebungsmethode und -probleme</a:t>
            </a:r>
          </a:p>
          <a:p>
            <a:r>
              <a:rPr lang="de-DE" dirty="0"/>
              <a:t>Stärken und Schwächen verschiedener Maßzahlen zur Quantifizierung von Einkommensungleichheit</a:t>
            </a:r>
          </a:p>
          <a:p>
            <a:r>
              <a:rPr lang="de-DE" dirty="0" err="1"/>
              <a:t>Gini</a:t>
            </a:r>
            <a:r>
              <a:rPr lang="de-DE" dirty="0"/>
              <a:t> und alternative Verteilungsmaße</a:t>
            </a:r>
            <a:br>
              <a:rPr lang="de-DE" dirty="0"/>
            </a:br>
            <a:endParaRPr lang="de-DE" dirty="0"/>
          </a:p>
          <a:p>
            <a:r>
              <a:rPr lang="de-DE" dirty="0"/>
              <a:t>Lorenzkurven und Lorenz-Dominanz</a:t>
            </a:r>
          </a:p>
          <a:p>
            <a:r>
              <a:rPr lang="de-DE" dirty="0"/>
              <a:t>Subgruppen-Zerlegbarkeit von Verteilungsmaßen</a:t>
            </a:r>
          </a:p>
          <a:p>
            <a:r>
              <a:rPr lang="de-DE" dirty="0"/>
              <a:t>eigenständige Analysen von Mikrodaten mit </a:t>
            </a:r>
            <a:r>
              <a:rPr lang="de-DE" i="1" dirty="0"/>
              <a:t>R</a:t>
            </a:r>
            <a:endParaRPr lang="de-D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222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Inhalt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Altzinger</a:t>
            </a:r>
            <a:r>
              <a:rPr lang="de-DE" dirty="0"/>
              <a:t>: </a:t>
            </a:r>
            <a:endParaRPr lang="de-DE" dirty="0" smtClean="0"/>
          </a:p>
          <a:p>
            <a:endParaRPr lang="de-DE" dirty="0" smtClean="0"/>
          </a:p>
          <a:p>
            <a:pPr lvl="1"/>
            <a:r>
              <a:rPr lang="de-DE" dirty="0" smtClean="0"/>
              <a:t>Literatur</a:t>
            </a:r>
            <a:r>
              <a:rPr lang="de-DE" dirty="0"/>
              <a:t>: </a:t>
            </a:r>
            <a:r>
              <a:rPr lang="de-DE" dirty="0">
                <a:hlinkClick r:id="rId2"/>
              </a:rPr>
              <a:t>Atkinson (2015)</a:t>
            </a:r>
            <a:r>
              <a:rPr lang="de-DE" dirty="0"/>
              <a:t>; </a:t>
            </a:r>
            <a:r>
              <a:rPr lang="de-DE" dirty="0" err="1"/>
              <a:t>Inequality</a:t>
            </a:r>
            <a:r>
              <a:rPr lang="de-DE" dirty="0"/>
              <a:t> -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? / </a:t>
            </a:r>
            <a:r>
              <a:rPr lang="de-DE" dirty="0" smtClean="0"/>
              <a:t>p.1-111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Dimensionen </a:t>
            </a:r>
            <a:r>
              <a:rPr lang="de-DE" dirty="0"/>
              <a:t>der Ungleichheit</a:t>
            </a:r>
          </a:p>
          <a:p>
            <a:r>
              <a:rPr lang="de-DE" dirty="0"/>
              <a:t>Geschichte der Einkommensentwicklung (1945-2015)</a:t>
            </a:r>
          </a:p>
          <a:p>
            <a:r>
              <a:rPr lang="de-DE" dirty="0"/>
              <a:t>Bestimmungsgründe der Einkommensungleichheit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541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hlinkClick r:id="rId2"/>
              </a:rPr>
              <a:t>EU-SILC Daten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827584" y="173732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de-AT" dirty="0"/>
              <a:t>Haushaltsbefragung in allen Mitgliedsländern der EU </a:t>
            </a:r>
            <a:r>
              <a:rPr lang="de-AT" dirty="0" err="1"/>
              <a:t>Statistics</a:t>
            </a:r>
            <a:r>
              <a:rPr lang="de-AT" dirty="0"/>
              <a:t> on Income </a:t>
            </a:r>
            <a:r>
              <a:rPr lang="de-AT" dirty="0" err="1"/>
              <a:t>and</a:t>
            </a:r>
            <a:r>
              <a:rPr lang="de-AT" dirty="0"/>
              <a:t> Living </a:t>
            </a:r>
            <a:r>
              <a:rPr lang="de-AT" dirty="0" err="1" smtClean="0"/>
              <a:t>Conditions</a:t>
            </a:r>
            <a:endParaRPr lang="de-AT" dirty="0" smtClean="0"/>
          </a:p>
          <a:p>
            <a:endParaRPr lang="en-GB" dirty="0"/>
          </a:p>
          <a:p>
            <a:pPr lvl="1"/>
            <a:r>
              <a:rPr lang="de-AT" dirty="0"/>
              <a:t>Einkommen </a:t>
            </a:r>
            <a:endParaRPr lang="de-AT" dirty="0" smtClean="0"/>
          </a:p>
          <a:p>
            <a:pPr lvl="1"/>
            <a:r>
              <a:rPr lang="de-AT" dirty="0" smtClean="0"/>
              <a:t>Beschäftigung </a:t>
            </a:r>
          </a:p>
          <a:p>
            <a:pPr lvl="1"/>
            <a:r>
              <a:rPr lang="de-AT" dirty="0" smtClean="0"/>
              <a:t>Wohnen </a:t>
            </a:r>
          </a:p>
          <a:p>
            <a:pPr lvl="1"/>
            <a:r>
              <a:rPr lang="de-AT" dirty="0" smtClean="0"/>
              <a:t>Gesundheit </a:t>
            </a:r>
          </a:p>
          <a:p>
            <a:pPr lvl="1"/>
            <a:r>
              <a:rPr lang="de-AT" dirty="0" smtClean="0"/>
              <a:t>finanzieller </a:t>
            </a:r>
            <a:r>
              <a:rPr lang="de-AT" dirty="0"/>
              <a:t>Lage</a:t>
            </a:r>
            <a:endParaRPr lang="en-GB" dirty="0"/>
          </a:p>
          <a:p>
            <a:endParaRPr lang="en-GB" dirty="0"/>
          </a:p>
          <a:p>
            <a:r>
              <a:rPr lang="de-AT" dirty="0" smtClean="0"/>
              <a:t>Informationen </a:t>
            </a:r>
            <a:r>
              <a:rPr lang="de-AT" dirty="0"/>
              <a:t>über: </a:t>
            </a:r>
            <a:r>
              <a:rPr lang="de-AT" i="1" dirty="0"/>
              <a:t>Einkommensverteilung, Ausstattung  mit Konsumgütern und finanzielle Einschränkungen, Armutsgefährdung und soziale Ausgrenzung, </a:t>
            </a:r>
            <a:r>
              <a:rPr lang="de-DE" i="1" dirty="0"/>
              <a:t>Lebenszufriedenheit, Bildung, Kinderbetreuung, Arbeit, </a:t>
            </a:r>
            <a:r>
              <a:rPr lang="de-DE" i="1" dirty="0" smtClean="0"/>
              <a:t>Risikogruppen</a:t>
            </a:r>
            <a:r>
              <a:rPr lang="de-DE" i="1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701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Topics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827584" y="1881336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   Household structure  and poverty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2   Income poverty and income inequality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3   Material deprivation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4   Socio-economic inequalities: Health and Inequality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5   Education and Inequality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6   Assessing and </a:t>
            </a:r>
            <a:r>
              <a:rPr lang="en-US" dirty="0" err="1"/>
              <a:t>analysing</a:t>
            </a:r>
            <a:r>
              <a:rPr lang="en-US" dirty="0"/>
              <a:t> “working poor”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7   Socio-economic inequalities: Wealth, Income and Housing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8   Equality of Opportunity – The Intergenerational </a:t>
            </a:r>
            <a:r>
              <a:rPr lang="en-US" dirty="0" smtClean="0"/>
              <a:t>Issue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860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Block-Seminar: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  <a:p>
            <a:r>
              <a:rPr lang="de-AT" dirty="0" smtClean="0"/>
              <a:t>19. – 21. Mai 2017 (Fr./12 – So. /12h)</a:t>
            </a:r>
          </a:p>
          <a:p>
            <a:r>
              <a:rPr lang="de-AT" dirty="0" smtClean="0"/>
              <a:t>Langschlag, Waldviertel</a:t>
            </a:r>
          </a:p>
          <a:p>
            <a:r>
              <a:rPr lang="de-DE" dirty="0"/>
              <a:t>Seminarort: </a:t>
            </a:r>
            <a:r>
              <a:rPr lang="de-DE" dirty="0" err="1">
                <a:hlinkClick r:id="rId2"/>
              </a:rPr>
              <a:t>Waldviertlerhof</a:t>
            </a:r>
            <a:r>
              <a:rPr lang="de-DE" dirty="0">
                <a:hlinkClick r:id="rId2"/>
              </a:rPr>
              <a:t> </a:t>
            </a:r>
            <a:r>
              <a:rPr lang="de-DE" dirty="0"/>
              <a:t>(Langschlag, Bezirk </a:t>
            </a:r>
            <a:r>
              <a:rPr lang="de-DE" dirty="0" err="1"/>
              <a:t>Zwettl</a:t>
            </a:r>
            <a:r>
              <a:rPr lang="de-DE" dirty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95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Beurteilung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 smtClean="0"/>
          </a:p>
          <a:p>
            <a:r>
              <a:rPr lang="de-DE" dirty="0"/>
              <a:t>Klausur (40%) </a:t>
            </a:r>
          </a:p>
          <a:p>
            <a:r>
              <a:rPr lang="de-DE" dirty="0"/>
              <a:t>SE-Arbeit und Präsentation (40%)</a:t>
            </a:r>
          </a:p>
          <a:p>
            <a:r>
              <a:rPr lang="de-DE" dirty="0"/>
              <a:t>Mitarbeit (20</a:t>
            </a:r>
            <a:r>
              <a:rPr lang="de-DE" dirty="0" smtClean="0"/>
              <a:t>%)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2082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ctylos">
  <a:themeElements>
    <a:clrScheme name="Dactylo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actylos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actylos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221</Words>
  <Application>Microsoft Office PowerPoint</Application>
  <PresentationFormat>Bildschirmpräsentation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Dactylos</vt:lpstr>
      <vt:lpstr>Ökonomik der Verteilung</vt:lpstr>
      <vt:lpstr>Termine</vt:lpstr>
      <vt:lpstr>Inhalt</vt:lpstr>
      <vt:lpstr>Inhalt</vt:lpstr>
      <vt:lpstr>EU-SILC Daten</vt:lpstr>
      <vt:lpstr>Topics</vt:lpstr>
      <vt:lpstr>Block-Seminar:</vt:lpstr>
      <vt:lpstr>Beurteilung</vt:lpstr>
    </vt:vector>
  </TitlesOfParts>
  <Company>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Ökonomik der Verteilung</dc:title>
  <dc:creator>Reference</dc:creator>
  <cp:lastModifiedBy>Reference</cp:lastModifiedBy>
  <cp:revision>13</cp:revision>
  <dcterms:created xsi:type="dcterms:W3CDTF">2017-01-16T14:02:01Z</dcterms:created>
  <dcterms:modified xsi:type="dcterms:W3CDTF">2017-01-16T15:06:07Z</dcterms:modified>
</cp:coreProperties>
</file>