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8" r:id="rId3"/>
    <p:sldId id="283" r:id="rId4"/>
    <p:sldId id="301" r:id="rId5"/>
    <p:sldId id="281" r:id="rId6"/>
    <p:sldId id="302" r:id="rId7"/>
    <p:sldId id="303" r:id="rId8"/>
    <p:sldId id="304" r:id="rId9"/>
    <p:sldId id="284" r:id="rId10"/>
    <p:sldId id="305" r:id="rId11"/>
    <p:sldId id="28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434" autoAdjust="0"/>
  </p:normalViewPr>
  <p:slideViewPr>
    <p:cSldViewPr>
      <p:cViewPr varScale="1">
        <p:scale>
          <a:sx n="74" d="100"/>
          <a:sy n="74" d="100"/>
        </p:scale>
        <p:origin x="7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4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731E2-E562-4C6A-BF4F-F3D4C9CED28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00F3003-9B25-4672-8AEB-B229576E641E}">
      <dgm:prSet phldrT="[Text]" custT="1"/>
      <dgm:spPr>
        <a:solidFill>
          <a:srgbClr val="8EA034"/>
        </a:solidFill>
      </dgm:spPr>
      <dgm:t>
        <a:bodyPr/>
        <a:lstStyle/>
        <a:p>
          <a:r>
            <a:rPr lang="de-DE" sz="1600" b="1" dirty="0" smtClean="0"/>
            <a:t>Wirtschaftliche Entwicklung</a:t>
          </a:r>
          <a:endParaRPr lang="de-DE" sz="1600" b="1" dirty="0"/>
        </a:p>
      </dgm:t>
    </dgm:pt>
    <dgm:pt modelId="{66CD7F27-5CBC-4029-8FED-691C25FAA395}" type="parTrans" cxnId="{C02F22FE-8BBB-4EF8-ACEC-97A2410E5BF1}">
      <dgm:prSet/>
      <dgm:spPr/>
      <dgm:t>
        <a:bodyPr/>
        <a:lstStyle/>
        <a:p>
          <a:endParaRPr lang="de-DE" sz="5400"/>
        </a:p>
      </dgm:t>
    </dgm:pt>
    <dgm:pt modelId="{338F115F-8395-4CCD-8470-E0090F0E522E}" type="sibTrans" cxnId="{C02F22FE-8BBB-4EF8-ACEC-97A2410E5BF1}">
      <dgm:prSet custT="1"/>
      <dgm:spPr>
        <a:noFill/>
      </dgm:spPr>
      <dgm:t>
        <a:bodyPr/>
        <a:lstStyle/>
        <a:p>
          <a:endParaRPr lang="de-DE" sz="1400"/>
        </a:p>
      </dgm:t>
    </dgm:pt>
    <dgm:pt modelId="{07EDF6B7-4533-4D15-8474-3F17650A4E95}">
      <dgm:prSet phldrT="[Text]" custT="1"/>
      <dgm:spPr>
        <a:ln>
          <a:solidFill>
            <a:srgbClr val="8EA034"/>
          </a:solidFill>
        </a:ln>
      </dgm:spPr>
      <dgm:t>
        <a:bodyPr/>
        <a:lstStyle/>
        <a:p>
          <a:r>
            <a:rPr lang="de-DE" sz="1600" dirty="0" smtClean="0"/>
            <a:t>Wachstum</a:t>
          </a:r>
          <a:endParaRPr lang="de-DE" sz="1600" dirty="0"/>
        </a:p>
      </dgm:t>
    </dgm:pt>
    <dgm:pt modelId="{4B90CA2A-B675-4FDA-B6B8-38AC1C6124B9}" type="parTrans" cxnId="{E361E23F-519F-4C7C-8FAA-475CC0B67C15}">
      <dgm:prSet/>
      <dgm:spPr/>
      <dgm:t>
        <a:bodyPr/>
        <a:lstStyle/>
        <a:p>
          <a:endParaRPr lang="de-DE" sz="5400"/>
        </a:p>
      </dgm:t>
    </dgm:pt>
    <dgm:pt modelId="{0D77B5F7-5D70-4731-886B-7D1DBFA06F62}" type="sibTrans" cxnId="{E361E23F-519F-4C7C-8FAA-475CC0B67C15}">
      <dgm:prSet/>
      <dgm:spPr/>
      <dgm:t>
        <a:bodyPr/>
        <a:lstStyle/>
        <a:p>
          <a:endParaRPr lang="de-DE" sz="5400"/>
        </a:p>
      </dgm:t>
    </dgm:pt>
    <dgm:pt modelId="{A714E126-8F87-49B0-A8DF-7D84B8468570}">
      <dgm:prSet phldrT="[Text]" custT="1"/>
      <dgm:spPr>
        <a:solidFill>
          <a:srgbClr val="00B050"/>
        </a:solidFill>
      </dgm:spPr>
      <dgm:t>
        <a:bodyPr/>
        <a:lstStyle/>
        <a:p>
          <a:r>
            <a:rPr lang="de-DE" sz="1600" b="1" dirty="0" smtClean="0"/>
            <a:t>Soziale </a:t>
          </a:r>
          <a:br>
            <a:rPr lang="de-DE" sz="1600" b="1" dirty="0" smtClean="0"/>
          </a:br>
          <a:r>
            <a:rPr lang="de-DE" sz="1600" b="1" dirty="0" smtClean="0"/>
            <a:t>Dimension</a:t>
          </a:r>
          <a:endParaRPr lang="de-DE" sz="1600" b="1" dirty="0"/>
        </a:p>
      </dgm:t>
    </dgm:pt>
    <dgm:pt modelId="{4A6652B2-66FC-4962-B90E-EEAE254CA71B}" type="parTrans" cxnId="{3D3A3FFF-FF7B-489D-9752-05CAB07B3D0B}">
      <dgm:prSet/>
      <dgm:spPr/>
      <dgm:t>
        <a:bodyPr/>
        <a:lstStyle/>
        <a:p>
          <a:endParaRPr lang="de-DE" sz="5400"/>
        </a:p>
      </dgm:t>
    </dgm:pt>
    <dgm:pt modelId="{2F0D7254-767E-4D11-8BA6-0441D9649023}" type="sibTrans" cxnId="{3D3A3FFF-FF7B-489D-9752-05CAB07B3D0B}">
      <dgm:prSet custT="1"/>
      <dgm:spPr>
        <a:noFill/>
      </dgm:spPr>
      <dgm:t>
        <a:bodyPr/>
        <a:lstStyle/>
        <a:p>
          <a:endParaRPr lang="de-DE" sz="1400"/>
        </a:p>
      </dgm:t>
    </dgm:pt>
    <dgm:pt modelId="{1CF7FB7C-47FC-4FF1-8CF3-8F1A1A8F9B4C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de-DE" sz="1600" dirty="0" smtClean="0"/>
            <a:t>soziale Kohäsion</a:t>
          </a:r>
          <a:endParaRPr lang="de-DE" sz="1600" dirty="0"/>
        </a:p>
      </dgm:t>
    </dgm:pt>
    <dgm:pt modelId="{4EA3B281-3077-424B-8A58-7BAFF5D527FB}" type="parTrans" cxnId="{C20DFA92-40FA-462C-81DD-C143AD749CB9}">
      <dgm:prSet/>
      <dgm:spPr/>
      <dgm:t>
        <a:bodyPr/>
        <a:lstStyle/>
        <a:p>
          <a:endParaRPr lang="de-DE" sz="5400"/>
        </a:p>
      </dgm:t>
    </dgm:pt>
    <dgm:pt modelId="{B9F0429E-DDDC-4AA2-8AE9-27548263A292}" type="sibTrans" cxnId="{C20DFA92-40FA-462C-81DD-C143AD749CB9}">
      <dgm:prSet/>
      <dgm:spPr/>
      <dgm:t>
        <a:bodyPr/>
        <a:lstStyle/>
        <a:p>
          <a:endParaRPr lang="de-DE" sz="5400"/>
        </a:p>
      </dgm:t>
    </dgm:pt>
    <dgm:pt modelId="{5DD1C872-4049-45C7-AF7A-9FA165641A30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600" b="1" dirty="0" smtClean="0"/>
            <a:t>Verteilung und Macht</a:t>
          </a:r>
          <a:endParaRPr lang="de-DE" sz="1600" b="1" dirty="0"/>
        </a:p>
      </dgm:t>
    </dgm:pt>
    <dgm:pt modelId="{C38EA232-A693-4E9A-88C5-821BD14F01D1}" type="parTrans" cxnId="{7803FDE0-F366-4D0D-8529-8E109616753D}">
      <dgm:prSet/>
      <dgm:spPr/>
      <dgm:t>
        <a:bodyPr/>
        <a:lstStyle/>
        <a:p>
          <a:endParaRPr lang="de-DE" sz="5400"/>
        </a:p>
      </dgm:t>
    </dgm:pt>
    <dgm:pt modelId="{52ADDF0E-0425-4426-A447-DDAC5E12B4F7}" type="sibTrans" cxnId="{7803FDE0-F366-4D0D-8529-8E109616753D}">
      <dgm:prSet/>
      <dgm:spPr/>
      <dgm:t>
        <a:bodyPr/>
        <a:lstStyle/>
        <a:p>
          <a:endParaRPr lang="de-DE" sz="5400"/>
        </a:p>
      </dgm:t>
    </dgm:pt>
    <dgm:pt modelId="{3B34C3E7-FDF8-4A1B-B57E-9D27B1A986BC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de-DE" sz="1600" dirty="0" smtClean="0"/>
            <a:t>EK und VM</a:t>
          </a:r>
          <a:endParaRPr lang="de-DE" sz="1600" dirty="0"/>
        </a:p>
      </dgm:t>
    </dgm:pt>
    <dgm:pt modelId="{F06B4429-DDBD-4C4B-A824-4199C9FB870F}" type="parTrans" cxnId="{60D492E9-BA56-4C3F-A819-52F052BB808D}">
      <dgm:prSet/>
      <dgm:spPr/>
      <dgm:t>
        <a:bodyPr/>
        <a:lstStyle/>
        <a:p>
          <a:endParaRPr lang="de-DE" sz="5400"/>
        </a:p>
      </dgm:t>
    </dgm:pt>
    <dgm:pt modelId="{A0A260EA-0436-4723-B806-7890A63BA2AB}" type="sibTrans" cxnId="{60D492E9-BA56-4C3F-A819-52F052BB808D}">
      <dgm:prSet/>
      <dgm:spPr/>
      <dgm:t>
        <a:bodyPr/>
        <a:lstStyle/>
        <a:p>
          <a:endParaRPr lang="de-DE" sz="5400"/>
        </a:p>
      </dgm:t>
    </dgm:pt>
    <dgm:pt modelId="{01598836-3F52-4544-802D-83B445D89B43}">
      <dgm:prSet phldrT="[Text]" custT="1"/>
      <dgm:spPr>
        <a:ln>
          <a:solidFill>
            <a:srgbClr val="8EA034"/>
          </a:solidFill>
        </a:ln>
      </dgm:spPr>
      <dgm:t>
        <a:bodyPr/>
        <a:lstStyle/>
        <a:p>
          <a:r>
            <a:rPr lang="de-DE" sz="1600" dirty="0" smtClean="0"/>
            <a:t>Beschäftigung</a:t>
          </a:r>
          <a:endParaRPr lang="de-DE" sz="1600" dirty="0"/>
        </a:p>
      </dgm:t>
    </dgm:pt>
    <dgm:pt modelId="{53F202D8-6330-443F-88AA-2F4B693CE793}" type="parTrans" cxnId="{300E3EB8-0792-468B-85A8-2C7D4A1D894D}">
      <dgm:prSet/>
      <dgm:spPr/>
      <dgm:t>
        <a:bodyPr/>
        <a:lstStyle/>
        <a:p>
          <a:endParaRPr lang="de-DE" sz="5400"/>
        </a:p>
      </dgm:t>
    </dgm:pt>
    <dgm:pt modelId="{24841A1B-70DC-4F4F-B1AB-7A7CC39D19C1}" type="sibTrans" cxnId="{300E3EB8-0792-468B-85A8-2C7D4A1D894D}">
      <dgm:prSet/>
      <dgm:spPr/>
      <dgm:t>
        <a:bodyPr/>
        <a:lstStyle/>
        <a:p>
          <a:endParaRPr lang="de-DE" sz="5400"/>
        </a:p>
      </dgm:t>
    </dgm:pt>
    <dgm:pt modelId="{0A17DC93-14BE-405C-A8FB-3EBF2D74A3B0}">
      <dgm:prSet phldrT="[Text]" custT="1"/>
      <dgm:spPr>
        <a:ln>
          <a:solidFill>
            <a:srgbClr val="8EA034"/>
          </a:solidFill>
        </a:ln>
      </dgm:spPr>
      <dgm:t>
        <a:bodyPr/>
        <a:lstStyle/>
        <a:p>
          <a:r>
            <a:rPr lang="de-DE" sz="1600" dirty="0" smtClean="0"/>
            <a:t>Innovation</a:t>
          </a:r>
          <a:endParaRPr lang="de-DE" sz="1600" dirty="0"/>
        </a:p>
      </dgm:t>
    </dgm:pt>
    <dgm:pt modelId="{1E0AB26C-A855-448F-813E-AEFFACE88B96}" type="parTrans" cxnId="{661B00ED-79CC-48C3-8BA0-36195E44C42E}">
      <dgm:prSet/>
      <dgm:spPr/>
      <dgm:t>
        <a:bodyPr/>
        <a:lstStyle/>
        <a:p>
          <a:endParaRPr lang="de-DE" sz="5400"/>
        </a:p>
      </dgm:t>
    </dgm:pt>
    <dgm:pt modelId="{F78D16B1-5663-4446-9E46-AE84F16E5594}" type="sibTrans" cxnId="{661B00ED-79CC-48C3-8BA0-36195E44C42E}">
      <dgm:prSet/>
      <dgm:spPr/>
      <dgm:t>
        <a:bodyPr/>
        <a:lstStyle/>
        <a:p>
          <a:endParaRPr lang="de-DE" sz="5400"/>
        </a:p>
      </dgm:t>
    </dgm:pt>
    <dgm:pt modelId="{CA79D277-0CAE-449E-8E0C-FBAE0785D71F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de-DE" sz="1600" dirty="0" smtClean="0"/>
            <a:t>Gesundheit</a:t>
          </a:r>
          <a:endParaRPr lang="de-DE" sz="1600" dirty="0"/>
        </a:p>
      </dgm:t>
    </dgm:pt>
    <dgm:pt modelId="{73346C17-E40E-4ACE-9DB1-2A5862847625}" type="parTrans" cxnId="{498E2CBE-D2BD-4E98-A94F-0EB37A4E72E8}">
      <dgm:prSet/>
      <dgm:spPr/>
      <dgm:t>
        <a:bodyPr/>
        <a:lstStyle/>
        <a:p>
          <a:endParaRPr lang="de-DE" sz="5400"/>
        </a:p>
      </dgm:t>
    </dgm:pt>
    <dgm:pt modelId="{94EA6ABE-B66C-46D3-A1F5-07326DDED5F6}" type="sibTrans" cxnId="{498E2CBE-D2BD-4E98-A94F-0EB37A4E72E8}">
      <dgm:prSet/>
      <dgm:spPr/>
      <dgm:t>
        <a:bodyPr/>
        <a:lstStyle/>
        <a:p>
          <a:endParaRPr lang="de-DE" sz="5400"/>
        </a:p>
      </dgm:t>
    </dgm:pt>
    <dgm:pt modelId="{73CA3CE6-A549-4C10-BCA5-6F5F8F31CF2F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de-DE" sz="1600" dirty="0" smtClean="0"/>
            <a:t>Bildung</a:t>
          </a:r>
          <a:endParaRPr lang="de-DE" sz="1600" dirty="0"/>
        </a:p>
      </dgm:t>
    </dgm:pt>
    <dgm:pt modelId="{342BB60A-D2BF-4CE7-98B5-5E76F0536E1B}" type="parTrans" cxnId="{757D008A-174C-44C2-A761-BCCBB648973F}">
      <dgm:prSet/>
      <dgm:spPr/>
      <dgm:t>
        <a:bodyPr/>
        <a:lstStyle/>
        <a:p>
          <a:endParaRPr lang="de-DE" sz="5400"/>
        </a:p>
      </dgm:t>
    </dgm:pt>
    <dgm:pt modelId="{85D72E55-9D11-40D8-8D7A-C5C5F1D60117}" type="sibTrans" cxnId="{757D008A-174C-44C2-A761-BCCBB648973F}">
      <dgm:prSet/>
      <dgm:spPr/>
      <dgm:t>
        <a:bodyPr/>
        <a:lstStyle/>
        <a:p>
          <a:endParaRPr lang="de-DE" sz="5400"/>
        </a:p>
      </dgm:t>
    </dgm:pt>
    <dgm:pt modelId="{0A057DBF-BF40-461E-AB39-8532741BE04D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endParaRPr lang="de-DE" sz="1600" dirty="0"/>
        </a:p>
      </dgm:t>
    </dgm:pt>
    <dgm:pt modelId="{6280432F-666A-49C3-A20C-E9F92B10FDDA}" type="parTrans" cxnId="{D7464AC1-CE9F-4E88-AA17-3ED16A0E4E10}">
      <dgm:prSet/>
      <dgm:spPr/>
      <dgm:t>
        <a:bodyPr/>
        <a:lstStyle/>
        <a:p>
          <a:endParaRPr lang="de-DE" sz="5400"/>
        </a:p>
      </dgm:t>
    </dgm:pt>
    <dgm:pt modelId="{905C1EA1-D582-4F02-9965-162FA250EC7D}" type="sibTrans" cxnId="{D7464AC1-CE9F-4E88-AA17-3ED16A0E4E10}">
      <dgm:prSet/>
      <dgm:spPr/>
      <dgm:t>
        <a:bodyPr/>
        <a:lstStyle/>
        <a:p>
          <a:endParaRPr lang="de-DE" sz="5400"/>
        </a:p>
      </dgm:t>
    </dgm:pt>
    <dgm:pt modelId="{C2DCA823-3928-4594-BCF4-A2CCDD9FE309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de-DE" sz="1600" dirty="0" smtClean="0"/>
            <a:t>Kaptal vs. Arbeit</a:t>
          </a:r>
          <a:endParaRPr lang="de-DE" sz="1600" dirty="0"/>
        </a:p>
      </dgm:t>
    </dgm:pt>
    <dgm:pt modelId="{B6F0986E-14B1-473C-B3A3-22022EBCC26A}" type="parTrans" cxnId="{18305D50-37D0-466B-B9DA-DA53CD0221FA}">
      <dgm:prSet/>
      <dgm:spPr/>
      <dgm:t>
        <a:bodyPr/>
        <a:lstStyle/>
        <a:p>
          <a:endParaRPr lang="de-DE"/>
        </a:p>
      </dgm:t>
    </dgm:pt>
    <dgm:pt modelId="{1F92AB63-F629-4F17-AC7B-BB3C98854FA2}" type="sibTrans" cxnId="{18305D50-37D0-466B-B9DA-DA53CD0221FA}">
      <dgm:prSet/>
      <dgm:spPr/>
      <dgm:t>
        <a:bodyPr/>
        <a:lstStyle/>
        <a:p>
          <a:endParaRPr lang="de-DE"/>
        </a:p>
      </dgm:t>
    </dgm:pt>
    <dgm:pt modelId="{EB485B34-400D-47B1-A24B-EEBF9B6DE868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de-DE" sz="1600" dirty="0" smtClean="0"/>
            <a:t>Produktivität</a:t>
          </a:r>
          <a:endParaRPr lang="de-DE" sz="1600" dirty="0"/>
        </a:p>
      </dgm:t>
    </dgm:pt>
    <dgm:pt modelId="{F509322D-2F4F-429F-9495-E5353895717F}" type="parTrans" cxnId="{17A40CA4-468F-4397-849B-62DFA8D2264B}">
      <dgm:prSet/>
      <dgm:spPr/>
      <dgm:t>
        <a:bodyPr/>
        <a:lstStyle/>
        <a:p>
          <a:endParaRPr lang="de-DE"/>
        </a:p>
      </dgm:t>
    </dgm:pt>
    <dgm:pt modelId="{21FD900F-1521-47E0-92E4-AD023466B323}" type="sibTrans" cxnId="{17A40CA4-468F-4397-849B-62DFA8D2264B}">
      <dgm:prSet/>
      <dgm:spPr/>
      <dgm:t>
        <a:bodyPr/>
        <a:lstStyle/>
        <a:p>
          <a:endParaRPr lang="de-DE"/>
        </a:p>
      </dgm:t>
    </dgm:pt>
    <dgm:pt modelId="{9BFC0591-DBA6-45C4-A876-63D54FD92C0A}" type="pres">
      <dgm:prSet presAssocID="{650731E2-E562-4C6A-BF4F-F3D4C9CED2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166E8DB-86E0-45BC-A430-F331C3D09112}" type="pres">
      <dgm:prSet presAssocID="{C00F3003-9B25-4672-8AEB-B229576E641E}" presName="composite" presStyleCnt="0"/>
      <dgm:spPr/>
    </dgm:pt>
    <dgm:pt modelId="{644F4409-8D94-4699-9EF9-CD2C43E82D32}" type="pres">
      <dgm:prSet presAssocID="{C00F3003-9B25-4672-8AEB-B229576E641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7CDB4A-C42B-4668-B2D5-D0A5B93D5847}" type="pres">
      <dgm:prSet presAssocID="{C00F3003-9B25-4672-8AEB-B229576E641E}" presName="parSh" presStyleLbl="node1" presStyleIdx="0" presStyleCnt="3" custScaleX="125971" custLinFactNeighborX="1629" custLinFactNeighborY="-1433"/>
      <dgm:spPr/>
      <dgm:t>
        <a:bodyPr/>
        <a:lstStyle/>
        <a:p>
          <a:endParaRPr lang="de-DE"/>
        </a:p>
      </dgm:t>
    </dgm:pt>
    <dgm:pt modelId="{F8D00C78-4CD3-4535-B388-92C11CE49FDD}" type="pres">
      <dgm:prSet presAssocID="{C00F3003-9B25-4672-8AEB-B229576E641E}" presName="desTx" presStyleLbl="fgAcc1" presStyleIdx="0" presStyleCnt="3" custScaleX="126672" custScaleY="91514" custLinFactNeighborX="14903" custLinFactNeighborY="238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1DCD69-0E54-4B33-AE3D-DCFA7920A03F}" type="pres">
      <dgm:prSet presAssocID="{338F115F-8395-4CCD-8470-E0090F0E522E}" presName="sibTrans" presStyleLbl="sibTrans2D1" presStyleIdx="0" presStyleCnt="2" custAng="8286058" custLinFactX="27562" custLinFactY="-100000" custLinFactNeighborX="100000" custLinFactNeighborY="-143985"/>
      <dgm:spPr/>
      <dgm:t>
        <a:bodyPr/>
        <a:lstStyle/>
        <a:p>
          <a:endParaRPr lang="de-DE"/>
        </a:p>
      </dgm:t>
    </dgm:pt>
    <dgm:pt modelId="{82DBA2EF-F998-4771-8970-D9B47B5C2A9C}" type="pres">
      <dgm:prSet presAssocID="{338F115F-8395-4CCD-8470-E0090F0E522E}" presName="connTx" presStyleLbl="sibTrans2D1" presStyleIdx="0" presStyleCnt="2"/>
      <dgm:spPr/>
      <dgm:t>
        <a:bodyPr/>
        <a:lstStyle/>
        <a:p>
          <a:endParaRPr lang="de-DE"/>
        </a:p>
      </dgm:t>
    </dgm:pt>
    <dgm:pt modelId="{1E2FF963-22DA-4377-89A0-C144EB168F99}" type="pres">
      <dgm:prSet presAssocID="{A714E126-8F87-49B0-A8DF-7D84B8468570}" presName="composite" presStyleCnt="0"/>
      <dgm:spPr/>
    </dgm:pt>
    <dgm:pt modelId="{39D2EBCC-6C05-45F2-84D1-B59DA2429AE0}" type="pres">
      <dgm:prSet presAssocID="{A714E126-8F87-49B0-A8DF-7D84B846857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B05776-DFA9-43C7-8785-A88585DA7CD5}" type="pres">
      <dgm:prSet presAssocID="{A714E126-8F87-49B0-A8DF-7D84B8468570}" presName="parSh" presStyleLbl="node1" presStyleIdx="1" presStyleCnt="3" custScaleX="130392" custLinFactNeighborX="1499" custLinFactNeighborY="54452"/>
      <dgm:spPr/>
      <dgm:t>
        <a:bodyPr/>
        <a:lstStyle/>
        <a:p>
          <a:endParaRPr lang="de-DE"/>
        </a:p>
      </dgm:t>
    </dgm:pt>
    <dgm:pt modelId="{DD0860FD-A801-4694-BC1D-73467B109DB5}" type="pres">
      <dgm:prSet presAssocID="{A714E126-8F87-49B0-A8DF-7D84B8468570}" presName="desTx" presStyleLbl="fgAcc1" presStyleIdx="1" presStyleCnt="3" custScaleX="136462" custScaleY="91030" custLinFactNeighborX="14689" custLinFactNeighborY="321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2C3937-F390-4747-9525-613ED6071B49}" type="pres">
      <dgm:prSet presAssocID="{2F0D7254-767E-4D11-8BA6-0441D9649023}" presName="sibTrans" presStyleLbl="sibTrans2D1" presStyleIdx="1" presStyleCnt="2" custAng="5809514" custScaleX="285085" custLinFactX="-400000" custLinFactY="-100000" custLinFactNeighborX="-434736" custLinFactNeighborY="-122456"/>
      <dgm:spPr/>
      <dgm:t>
        <a:bodyPr/>
        <a:lstStyle/>
        <a:p>
          <a:endParaRPr lang="de-DE"/>
        </a:p>
      </dgm:t>
    </dgm:pt>
    <dgm:pt modelId="{F7D82385-2796-4EAA-BAA9-CE1E02AD1984}" type="pres">
      <dgm:prSet presAssocID="{2F0D7254-767E-4D11-8BA6-0441D9649023}" presName="connTx" presStyleLbl="sibTrans2D1" presStyleIdx="1" presStyleCnt="2"/>
      <dgm:spPr/>
      <dgm:t>
        <a:bodyPr/>
        <a:lstStyle/>
        <a:p>
          <a:endParaRPr lang="de-DE"/>
        </a:p>
      </dgm:t>
    </dgm:pt>
    <dgm:pt modelId="{F6EE510B-59AD-4BBB-BCED-FBBF4111DB38}" type="pres">
      <dgm:prSet presAssocID="{5DD1C872-4049-45C7-AF7A-9FA165641A30}" presName="composite" presStyleCnt="0"/>
      <dgm:spPr/>
    </dgm:pt>
    <dgm:pt modelId="{D13E6E14-801D-49D3-B817-4960BBAA785D}" type="pres">
      <dgm:prSet presAssocID="{5DD1C872-4049-45C7-AF7A-9FA165641A3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FA7E0D-40D4-47B1-9D09-FB73A3CDF12E}" type="pres">
      <dgm:prSet presAssocID="{5DD1C872-4049-45C7-AF7A-9FA165641A30}" presName="parSh" presStyleLbl="node1" presStyleIdx="2" presStyleCnt="3" custScaleX="131368" custLinFactNeighborX="-21037" custLinFactNeighborY="6099"/>
      <dgm:spPr/>
      <dgm:t>
        <a:bodyPr/>
        <a:lstStyle/>
        <a:p>
          <a:endParaRPr lang="de-DE"/>
        </a:p>
      </dgm:t>
    </dgm:pt>
    <dgm:pt modelId="{7B0C29A4-A0C2-4128-8958-F03AD7870C4C}" type="pres">
      <dgm:prSet presAssocID="{5DD1C872-4049-45C7-AF7A-9FA165641A30}" presName="desTx" presStyleLbl="fgAcc1" presStyleIdx="2" presStyleCnt="3" custScaleX="135090" custScaleY="98295" custLinFactNeighborX="151" custLinFactNeighborY="-203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02F22FE-8BBB-4EF8-ACEC-97A2410E5BF1}" srcId="{650731E2-E562-4C6A-BF4F-F3D4C9CED28C}" destId="{C00F3003-9B25-4672-8AEB-B229576E641E}" srcOrd="0" destOrd="0" parTransId="{66CD7F27-5CBC-4029-8FED-691C25FAA395}" sibTransId="{338F115F-8395-4CCD-8470-E0090F0E522E}"/>
    <dgm:cxn modelId="{D28DADC1-F0D9-41C4-81CD-89EB8736CF7F}" type="presOf" srcId="{EB485B34-400D-47B1-A24B-EEBF9B6DE868}" destId="{7B0C29A4-A0C2-4128-8958-F03AD7870C4C}" srcOrd="0" destOrd="2" presId="urn:microsoft.com/office/officeart/2005/8/layout/process3"/>
    <dgm:cxn modelId="{6AEC08B8-9407-4369-8ACF-14269A67C7FA}" type="presOf" srcId="{07EDF6B7-4533-4D15-8474-3F17650A4E95}" destId="{F8D00C78-4CD3-4535-B388-92C11CE49FDD}" srcOrd="0" destOrd="0" presId="urn:microsoft.com/office/officeart/2005/8/layout/process3"/>
    <dgm:cxn modelId="{3D3A3FFF-FF7B-489D-9752-05CAB07B3D0B}" srcId="{650731E2-E562-4C6A-BF4F-F3D4C9CED28C}" destId="{A714E126-8F87-49B0-A8DF-7D84B8468570}" srcOrd="1" destOrd="0" parTransId="{4A6652B2-66FC-4962-B90E-EEAE254CA71B}" sibTransId="{2F0D7254-767E-4D11-8BA6-0441D9649023}"/>
    <dgm:cxn modelId="{7C9D5B00-D7CA-4098-9435-98756D2C06CD}" type="presOf" srcId="{A714E126-8F87-49B0-A8DF-7D84B8468570}" destId="{39D2EBCC-6C05-45F2-84D1-B59DA2429AE0}" srcOrd="0" destOrd="0" presId="urn:microsoft.com/office/officeart/2005/8/layout/process3"/>
    <dgm:cxn modelId="{AABBBF2A-2E76-4C1F-813E-A42353BFF477}" type="presOf" srcId="{338F115F-8395-4CCD-8470-E0090F0E522E}" destId="{82DBA2EF-F998-4771-8970-D9B47B5C2A9C}" srcOrd="1" destOrd="0" presId="urn:microsoft.com/office/officeart/2005/8/layout/process3"/>
    <dgm:cxn modelId="{60D492E9-BA56-4C3F-A819-52F052BB808D}" srcId="{5DD1C872-4049-45C7-AF7A-9FA165641A30}" destId="{3B34C3E7-FDF8-4A1B-B57E-9D27B1A986BC}" srcOrd="0" destOrd="0" parTransId="{F06B4429-DDBD-4C4B-A824-4199C9FB870F}" sibTransId="{A0A260EA-0436-4723-B806-7890A63BA2AB}"/>
    <dgm:cxn modelId="{18305D50-37D0-466B-B9DA-DA53CD0221FA}" srcId="{5DD1C872-4049-45C7-AF7A-9FA165641A30}" destId="{C2DCA823-3928-4594-BCF4-A2CCDD9FE309}" srcOrd="1" destOrd="0" parTransId="{B6F0986E-14B1-473C-B3A3-22022EBCC26A}" sibTransId="{1F92AB63-F629-4F17-AC7B-BB3C98854FA2}"/>
    <dgm:cxn modelId="{4CE4C1B2-1C45-4B72-848E-761DBAB0B9C3}" type="presOf" srcId="{3B34C3E7-FDF8-4A1B-B57E-9D27B1A986BC}" destId="{7B0C29A4-A0C2-4128-8958-F03AD7870C4C}" srcOrd="0" destOrd="0" presId="urn:microsoft.com/office/officeart/2005/8/layout/process3"/>
    <dgm:cxn modelId="{D7464AC1-CE9F-4E88-AA17-3ED16A0E4E10}" srcId="{5DD1C872-4049-45C7-AF7A-9FA165641A30}" destId="{0A057DBF-BF40-461E-AB39-8532741BE04D}" srcOrd="3" destOrd="0" parTransId="{6280432F-666A-49C3-A20C-E9F92B10FDDA}" sibTransId="{905C1EA1-D582-4F02-9965-162FA250EC7D}"/>
    <dgm:cxn modelId="{BB81D809-DDAD-47F4-81AD-C215633405CF}" type="presOf" srcId="{338F115F-8395-4CCD-8470-E0090F0E522E}" destId="{2D1DCD69-0E54-4B33-AE3D-DCFA7920A03F}" srcOrd="0" destOrd="0" presId="urn:microsoft.com/office/officeart/2005/8/layout/process3"/>
    <dgm:cxn modelId="{3C415282-9090-4FEF-AB7F-1CBBB98595CC}" type="presOf" srcId="{2F0D7254-767E-4D11-8BA6-0441D9649023}" destId="{8B2C3937-F390-4747-9525-613ED6071B49}" srcOrd="0" destOrd="0" presId="urn:microsoft.com/office/officeart/2005/8/layout/process3"/>
    <dgm:cxn modelId="{77928987-38A7-4BDA-A006-2A16FF604098}" type="presOf" srcId="{CA79D277-0CAE-449E-8E0C-FBAE0785D71F}" destId="{DD0860FD-A801-4694-BC1D-73467B109DB5}" srcOrd="0" destOrd="1" presId="urn:microsoft.com/office/officeart/2005/8/layout/process3"/>
    <dgm:cxn modelId="{62522D6B-7FE9-4964-ABCB-44F978D4B89B}" type="presOf" srcId="{0A17DC93-14BE-405C-A8FB-3EBF2D74A3B0}" destId="{F8D00C78-4CD3-4535-B388-92C11CE49FDD}" srcOrd="0" destOrd="2" presId="urn:microsoft.com/office/officeart/2005/8/layout/process3"/>
    <dgm:cxn modelId="{17A40CA4-468F-4397-849B-62DFA8D2264B}" srcId="{5DD1C872-4049-45C7-AF7A-9FA165641A30}" destId="{EB485B34-400D-47B1-A24B-EEBF9B6DE868}" srcOrd="2" destOrd="0" parTransId="{F509322D-2F4F-429F-9495-E5353895717F}" sibTransId="{21FD900F-1521-47E0-92E4-AD023466B323}"/>
    <dgm:cxn modelId="{C6D9F11E-EBE2-4F81-B73C-4518EBE695B3}" type="presOf" srcId="{73CA3CE6-A549-4C10-BCA5-6F5F8F31CF2F}" destId="{DD0860FD-A801-4694-BC1D-73467B109DB5}" srcOrd="0" destOrd="2" presId="urn:microsoft.com/office/officeart/2005/8/layout/process3"/>
    <dgm:cxn modelId="{E361E23F-519F-4C7C-8FAA-475CC0B67C15}" srcId="{C00F3003-9B25-4672-8AEB-B229576E641E}" destId="{07EDF6B7-4533-4D15-8474-3F17650A4E95}" srcOrd="0" destOrd="0" parTransId="{4B90CA2A-B675-4FDA-B6B8-38AC1C6124B9}" sibTransId="{0D77B5F7-5D70-4731-886B-7D1DBFA06F62}"/>
    <dgm:cxn modelId="{1694DB23-B544-41FA-8410-CDD64C46558A}" type="presOf" srcId="{5DD1C872-4049-45C7-AF7A-9FA165641A30}" destId="{5DFA7E0D-40D4-47B1-9D09-FB73A3CDF12E}" srcOrd="1" destOrd="0" presId="urn:microsoft.com/office/officeart/2005/8/layout/process3"/>
    <dgm:cxn modelId="{8EAA37CD-38D0-4391-B37E-14C1F2FE2922}" type="presOf" srcId="{C00F3003-9B25-4672-8AEB-B229576E641E}" destId="{644F4409-8D94-4699-9EF9-CD2C43E82D32}" srcOrd="0" destOrd="0" presId="urn:microsoft.com/office/officeart/2005/8/layout/process3"/>
    <dgm:cxn modelId="{C20DFA92-40FA-462C-81DD-C143AD749CB9}" srcId="{A714E126-8F87-49B0-A8DF-7D84B8468570}" destId="{1CF7FB7C-47FC-4FF1-8CF3-8F1A1A8F9B4C}" srcOrd="0" destOrd="0" parTransId="{4EA3B281-3077-424B-8A58-7BAFF5D527FB}" sibTransId="{B9F0429E-DDDC-4AA2-8AE9-27548263A292}"/>
    <dgm:cxn modelId="{FD410DE4-98ED-453A-8BFB-055399B34BD7}" type="presOf" srcId="{A714E126-8F87-49B0-A8DF-7D84B8468570}" destId="{F6B05776-DFA9-43C7-8785-A88585DA7CD5}" srcOrd="1" destOrd="0" presId="urn:microsoft.com/office/officeart/2005/8/layout/process3"/>
    <dgm:cxn modelId="{7803FDE0-F366-4D0D-8529-8E109616753D}" srcId="{650731E2-E562-4C6A-BF4F-F3D4C9CED28C}" destId="{5DD1C872-4049-45C7-AF7A-9FA165641A30}" srcOrd="2" destOrd="0" parTransId="{C38EA232-A693-4E9A-88C5-821BD14F01D1}" sibTransId="{52ADDF0E-0425-4426-A447-DDAC5E12B4F7}"/>
    <dgm:cxn modelId="{D8143CCF-012D-4F9F-AA1A-A50D304607F3}" type="presOf" srcId="{C2DCA823-3928-4594-BCF4-A2CCDD9FE309}" destId="{7B0C29A4-A0C2-4128-8958-F03AD7870C4C}" srcOrd="0" destOrd="1" presId="urn:microsoft.com/office/officeart/2005/8/layout/process3"/>
    <dgm:cxn modelId="{1E0CB30B-1C63-40E4-B8BC-987D2B53857F}" type="presOf" srcId="{0A057DBF-BF40-461E-AB39-8532741BE04D}" destId="{7B0C29A4-A0C2-4128-8958-F03AD7870C4C}" srcOrd="0" destOrd="3" presId="urn:microsoft.com/office/officeart/2005/8/layout/process3"/>
    <dgm:cxn modelId="{1B62EF77-DB61-420D-895E-B655C378ACD7}" type="presOf" srcId="{C00F3003-9B25-4672-8AEB-B229576E641E}" destId="{4F7CDB4A-C42B-4668-B2D5-D0A5B93D5847}" srcOrd="1" destOrd="0" presId="urn:microsoft.com/office/officeart/2005/8/layout/process3"/>
    <dgm:cxn modelId="{2EEB0F91-ED0A-453D-B2D9-2572308F6037}" type="presOf" srcId="{1CF7FB7C-47FC-4FF1-8CF3-8F1A1A8F9B4C}" destId="{DD0860FD-A801-4694-BC1D-73467B109DB5}" srcOrd="0" destOrd="0" presId="urn:microsoft.com/office/officeart/2005/8/layout/process3"/>
    <dgm:cxn modelId="{661B00ED-79CC-48C3-8BA0-36195E44C42E}" srcId="{C00F3003-9B25-4672-8AEB-B229576E641E}" destId="{0A17DC93-14BE-405C-A8FB-3EBF2D74A3B0}" srcOrd="2" destOrd="0" parTransId="{1E0AB26C-A855-448F-813E-AEFFACE88B96}" sibTransId="{F78D16B1-5663-4446-9E46-AE84F16E5594}"/>
    <dgm:cxn modelId="{757D008A-174C-44C2-A761-BCCBB648973F}" srcId="{A714E126-8F87-49B0-A8DF-7D84B8468570}" destId="{73CA3CE6-A549-4C10-BCA5-6F5F8F31CF2F}" srcOrd="2" destOrd="0" parTransId="{342BB60A-D2BF-4CE7-98B5-5E76F0536E1B}" sibTransId="{85D72E55-9D11-40D8-8D7A-C5C5F1D60117}"/>
    <dgm:cxn modelId="{110B69CF-E9A3-4231-AA89-7991C2607C5C}" type="presOf" srcId="{650731E2-E562-4C6A-BF4F-F3D4C9CED28C}" destId="{9BFC0591-DBA6-45C4-A876-63D54FD92C0A}" srcOrd="0" destOrd="0" presId="urn:microsoft.com/office/officeart/2005/8/layout/process3"/>
    <dgm:cxn modelId="{4766D644-B42F-4068-BD7A-EA5358948051}" type="presOf" srcId="{2F0D7254-767E-4D11-8BA6-0441D9649023}" destId="{F7D82385-2796-4EAA-BAA9-CE1E02AD1984}" srcOrd="1" destOrd="0" presId="urn:microsoft.com/office/officeart/2005/8/layout/process3"/>
    <dgm:cxn modelId="{9A418156-B597-495D-B1AF-958079BCE666}" type="presOf" srcId="{5DD1C872-4049-45C7-AF7A-9FA165641A30}" destId="{D13E6E14-801D-49D3-B817-4960BBAA785D}" srcOrd="0" destOrd="0" presId="urn:microsoft.com/office/officeart/2005/8/layout/process3"/>
    <dgm:cxn modelId="{71F7D200-81EC-41EF-B9CE-230190C28A80}" type="presOf" srcId="{01598836-3F52-4544-802D-83B445D89B43}" destId="{F8D00C78-4CD3-4535-B388-92C11CE49FDD}" srcOrd="0" destOrd="1" presId="urn:microsoft.com/office/officeart/2005/8/layout/process3"/>
    <dgm:cxn modelId="{300E3EB8-0792-468B-85A8-2C7D4A1D894D}" srcId="{C00F3003-9B25-4672-8AEB-B229576E641E}" destId="{01598836-3F52-4544-802D-83B445D89B43}" srcOrd="1" destOrd="0" parTransId="{53F202D8-6330-443F-88AA-2F4B693CE793}" sibTransId="{24841A1B-70DC-4F4F-B1AB-7A7CC39D19C1}"/>
    <dgm:cxn modelId="{498E2CBE-D2BD-4E98-A94F-0EB37A4E72E8}" srcId="{A714E126-8F87-49B0-A8DF-7D84B8468570}" destId="{CA79D277-0CAE-449E-8E0C-FBAE0785D71F}" srcOrd="1" destOrd="0" parTransId="{73346C17-E40E-4ACE-9DB1-2A5862847625}" sibTransId="{94EA6ABE-B66C-46D3-A1F5-07326DDED5F6}"/>
    <dgm:cxn modelId="{0A543A4C-71B2-4F87-AE71-47723427E604}" type="presParOf" srcId="{9BFC0591-DBA6-45C4-A876-63D54FD92C0A}" destId="{0166E8DB-86E0-45BC-A430-F331C3D09112}" srcOrd="0" destOrd="0" presId="urn:microsoft.com/office/officeart/2005/8/layout/process3"/>
    <dgm:cxn modelId="{9AB88F3E-2ADE-40DD-A926-2A0845BB3ADA}" type="presParOf" srcId="{0166E8DB-86E0-45BC-A430-F331C3D09112}" destId="{644F4409-8D94-4699-9EF9-CD2C43E82D32}" srcOrd="0" destOrd="0" presId="urn:microsoft.com/office/officeart/2005/8/layout/process3"/>
    <dgm:cxn modelId="{876B0EA3-6573-4B31-B2D9-071E5A3E8928}" type="presParOf" srcId="{0166E8DB-86E0-45BC-A430-F331C3D09112}" destId="{4F7CDB4A-C42B-4668-B2D5-D0A5B93D5847}" srcOrd="1" destOrd="0" presId="urn:microsoft.com/office/officeart/2005/8/layout/process3"/>
    <dgm:cxn modelId="{6DE09C3E-9A9B-4045-B1DD-3BF69E3FFD8C}" type="presParOf" srcId="{0166E8DB-86E0-45BC-A430-F331C3D09112}" destId="{F8D00C78-4CD3-4535-B388-92C11CE49FDD}" srcOrd="2" destOrd="0" presId="urn:microsoft.com/office/officeart/2005/8/layout/process3"/>
    <dgm:cxn modelId="{FAC7FEDF-82D9-41A0-AEE6-484A55A33229}" type="presParOf" srcId="{9BFC0591-DBA6-45C4-A876-63D54FD92C0A}" destId="{2D1DCD69-0E54-4B33-AE3D-DCFA7920A03F}" srcOrd="1" destOrd="0" presId="urn:microsoft.com/office/officeart/2005/8/layout/process3"/>
    <dgm:cxn modelId="{987F94D3-79BC-4FBF-A4C9-5D09FC27F946}" type="presParOf" srcId="{2D1DCD69-0E54-4B33-AE3D-DCFA7920A03F}" destId="{82DBA2EF-F998-4771-8970-D9B47B5C2A9C}" srcOrd="0" destOrd="0" presId="urn:microsoft.com/office/officeart/2005/8/layout/process3"/>
    <dgm:cxn modelId="{36866416-E3FD-48F5-AFAC-A8D59D1945D5}" type="presParOf" srcId="{9BFC0591-DBA6-45C4-A876-63D54FD92C0A}" destId="{1E2FF963-22DA-4377-89A0-C144EB168F99}" srcOrd="2" destOrd="0" presId="urn:microsoft.com/office/officeart/2005/8/layout/process3"/>
    <dgm:cxn modelId="{97C2F314-055A-419C-95A9-D36AA89183B3}" type="presParOf" srcId="{1E2FF963-22DA-4377-89A0-C144EB168F99}" destId="{39D2EBCC-6C05-45F2-84D1-B59DA2429AE0}" srcOrd="0" destOrd="0" presId="urn:microsoft.com/office/officeart/2005/8/layout/process3"/>
    <dgm:cxn modelId="{A5CCF68F-ABA4-4C76-95C0-C1DAB48B6625}" type="presParOf" srcId="{1E2FF963-22DA-4377-89A0-C144EB168F99}" destId="{F6B05776-DFA9-43C7-8785-A88585DA7CD5}" srcOrd="1" destOrd="0" presId="urn:microsoft.com/office/officeart/2005/8/layout/process3"/>
    <dgm:cxn modelId="{8E535AF3-E617-4402-A345-CECDC4C83644}" type="presParOf" srcId="{1E2FF963-22DA-4377-89A0-C144EB168F99}" destId="{DD0860FD-A801-4694-BC1D-73467B109DB5}" srcOrd="2" destOrd="0" presId="urn:microsoft.com/office/officeart/2005/8/layout/process3"/>
    <dgm:cxn modelId="{9685AC99-D46C-49F4-83E8-9B265E655957}" type="presParOf" srcId="{9BFC0591-DBA6-45C4-A876-63D54FD92C0A}" destId="{8B2C3937-F390-4747-9525-613ED6071B49}" srcOrd="3" destOrd="0" presId="urn:microsoft.com/office/officeart/2005/8/layout/process3"/>
    <dgm:cxn modelId="{3DD9F8D8-DBD5-44BA-8358-6ED996EEAEFA}" type="presParOf" srcId="{8B2C3937-F390-4747-9525-613ED6071B49}" destId="{F7D82385-2796-4EAA-BAA9-CE1E02AD1984}" srcOrd="0" destOrd="0" presId="urn:microsoft.com/office/officeart/2005/8/layout/process3"/>
    <dgm:cxn modelId="{0AF621E7-6E9C-498C-8BFD-EA4A54E9A75A}" type="presParOf" srcId="{9BFC0591-DBA6-45C4-A876-63D54FD92C0A}" destId="{F6EE510B-59AD-4BBB-BCED-FBBF4111DB38}" srcOrd="4" destOrd="0" presId="urn:microsoft.com/office/officeart/2005/8/layout/process3"/>
    <dgm:cxn modelId="{E03B0B55-F19F-469F-8204-35B1516D5DB2}" type="presParOf" srcId="{F6EE510B-59AD-4BBB-BCED-FBBF4111DB38}" destId="{D13E6E14-801D-49D3-B817-4960BBAA785D}" srcOrd="0" destOrd="0" presId="urn:microsoft.com/office/officeart/2005/8/layout/process3"/>
    <dgm:cxn modelId="{F3BF3FB7-FAA8-44CF-8568-3180F7BC85CB}" type="presParOf" srcId="{F6EE510B-59AD-4BBB-BCED-FBBF4111DB38}" destId="{5DFA7E0D-40D4-47B1-9D09-FB73A3CDF12E}" srcOrd="1" destOrd="0" presId="urn:microsoft.com/office/officeart/2005/8/layout/process3"/>
    <dgm:cxn modelId="{A64D8EC7-1D22-44D3-956B-9CD556CD2A80}" type="presParOf" srcId="{F6EE510B-59AD-4BBB-BCED-FBBF4111DB38}" destId="{7B0C29A4-A0C2-4128-8958-F03AD7870C4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CDB4A-C42B-4668-B2D5-D0A5B93D5847}">
      <dsp:nvSpPr>
        <dsp:cNvPr id="0" name=""/>
        <dsp:cNvSpPr/>
      </dsp:nvSpPr>
      <dsp:spPr>
        <a:xfrm>
          <a:off x="34706" y="1343394"/>
          <a:ext cx="2039366" cy="935371"/>
        </a:xfrm>
        <a:prstGeom prst="roundRect">
          <a:avLst>
            <a:gd name="adj" fmla="val 10000"/>
          </a:avLst>
        </a:prstGeom>
        <a:solidFill>
          <a:srgbClr val="8EA0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Wirtschaftliche Entwicklung</a:t>
          </a:r>
          <a:endParaRPr lang="de-DE" sz="1600" b="1" kern="1200" dirty="0"/>
        </a:p>
      </dsp:txBody>
      <dsp:txXfrm>
        <a:off x="34706" y="1343394"/>
        <a:ext cx="2039366" cy="623580"/>
      </dsp:txXfrm>
    </dsp:sp>
    <dsp:sp modelId="{F8D00C78-4CD3-4535-B388-92C11CE49FDD}">
      <dsp:nvSpPr>
        <dsp:cNvPr id="0" name=""/>
        <dsp:cNvSpPr/>
      </dsp:nvSpPr>
      <dsp:spPr>
        <a:xfrm>
          <a:off x="575512" y="2088231"/>
          <a:ext cx="2050714" cy="1490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EA03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Wachstum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Beschäftigung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Innovation</a:t>
          </a:r>
          <a:endParaRPr lang="de-DE" sz="1600" kern="1200" dirty="0"/>
        </a:p>
      </dsp:txBody>
      <dsp:txXfrm>
        <a:off x="619161" y="2131880"/>
        <a:ext cx="1963416" cy="1402973"/>
      </dsp:txXfrm>
    </dsp:sp>
    <dsp:sp modelId="{2D1DCD69-0E54-4B33-AE3D-DCFA7920A03F}">
      <dsp:nvSpPr>
        <dsp:cNvPr id="0" name=""/>
        <dsp:cNvSpPr/>
      </dsp:nvSpPr>
      <dsp:spPr>
        <a:xfrm rot="8874267">
          <a:off x="2992500" y="734107"/>
          <a:ext cx="529924" cy="40306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3104179" y="782596"/>
        <a:ext cx="409005" cy="241837"/>
      </dsp:txXfrm>
    </dsp:sp>
    <dsp:sp modelId="{F6B05776-DFA9-43C7-8785-A88585DA7CD5}">
      <dsp:nvSpPr>
        <dsp:cNvPr id="0" name=""/>
        <dsp:cNvSpPr/>
      </dsp:nvSpPr>
      <dsp:spPr>
        <a:xfrm>
          <a:off x="3059330" y="1872209"/>
          <a:ext cx="2110938" cy="93537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Soziale </a:t>
          </a:r>
          <a:br>
            <a:rPr lang="de-DE" sz="1600" b="1" kern="1200" dirty="0" smtClean="0"/>
          </a:br>
          <a:r>
            <a:rPr lang="de-DE" sz="1600" b="1" kern="1200" dirty="0" smtClean="0"/>
            <a:t>Dimension</a:t>
          </a:r>
          <a:endParaRPr lang="de-DE" sz="1600" b="1" kern="1200" dirty="0"/>
        </a:p>
      </dsp:txBody>
      <dsp:txXfrm>
        <a:off x="3059330" y="1872209"/>
        <a:ext cx="2110938" cy="623580"/>
      </dsp:txXfrm>
    </dsp:sp>
    <dsp:sp modelId="{DD0860FD-A801-4694-BC1D-73467B109DB5}">
      <dsp:nvSpPr>
        <dsp:cNvPr id="0" name=""/>
        <dsp:cNvSpPr/>
      </dsp:nvSpPr>
      <dsp:spPr>
        <a:xfrm>
          <a:off x="3555316" y="2579700"/>
          <a:ext cx="2209206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soziale Kohäsion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Gesundheit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Bildung</a:t>
          </a:r>
          <a:endParaRPr lang="de-DE" sz="1600" kern="1200" dirty="0"/>
        </a:p>
      </dsp:txBody>
      <dsp:txXfrm>
        <a:off x="3598504" y="2622888"/>
        <a:ext cx="2122830" cy="1388173"/>
      </dsp:txXfrm>
    </dsp:sp>
    <dsp:sp modelId="{8B2C3937-F390-4747-9525-613ED6071B49}">
      <dsp:nvSpPr>
        <dsp:cNvPr id="0" name=""/>
        <dsp:cNvSpPr/>
      </dsp:nvSpPr>
      <dsp:spPr>
        <a:xfrm rot="5144194">
          <a:off x="1998115" y="811751"/>
          <a:ext cx="1025410" cy="40306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2054080" y="832072"/>
        <a:ext cx="904491" cy="241837"/>
      </dsp:txXfrm>
    </dsp:sp>
    <dsp:sp modelId="{5DFA7E0D-40D4-47B1-9D09-FB73A3CDF12E}">
      <dsp:nvSpPr>
        <dsp:cNvPr id="0" name=""/>
        <dsp:cNvSpPr/>
      </dsp:nvSpPr>
      <dsp:spPr>
        <a:xfrm>
          <a:off x="5836251" y="1326421"/>
          <a:ext cx="2126739" cy="93537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Verteilung und Macht</a:t>
          </a:r>
          <a:endParaRPr lang="de-DE" sz="1600" b="1" kern="1200" dirty="0"/>
        </a:p>
      </dsp:txBody>
      <dsp:txXfrm>
        <a:off x="5836251" y="1326421"/>
        <a:ext cx="2126739" cy="623580"/>
      </dsp:txXfrm>
    </dsp:sp>
    <dsp:sp modelId="{7B0C29A4-A0C2-4128-8958-F03AD7870C4C}">
      <dsp:nvSpPr>
        <dsp:cNvPr id="0" name=""/>
        <dsp:cNvSpPr/>
      </dsp:nvSpPr>
      <dsp:spPr>
        <a:xfrm>
          <a:off x="6480725" y="1872200"/>
          <a:ext cx="2186995" cy="1719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EK und VM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Kaptal vs. Arbeit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Produktivität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600" kern="1200" dirty="0"/>
        </a:p>
      </dsp:txBody>
      <dsp:txXfrm>
        <a:off x="6531082" y="1922557"/>
        <a:ext cx="2086281" cy="1618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2EB66-FBC9-4761-A842-3E550B55B4D8}" type="datetimeFigureOut">
              <a:rPr lang="de-DE" smtClean="0"/>
              <a:pPr/>
              <a:t>17.01.2017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178B7-D955-41C8-9E69-DBADAECCF2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2727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3-02T08:22:38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B9454A-F8BF-4151-A6D4-1963E225F1F3}" emma:medium="tactile" emma:mode="ink">
          <msink:context xmlns:msink="http://schemas.microsoft.com/ink/2010/main" type="writingRegion" rotatedBoundingBox="6976,8263 7083,8263 7083,8278 6976,8278"/>
        </emma:interpretation>
      </emma:emma>
    </inkml:annotationXML>
    <inkml:traceGroup>
      <inkml:annotationXML>
        <emma:emma xmlns:emma="http://www.w3.org/2003/04/emma" version="1.0">
          <emma:interpretation id="{45076E62-0F65-484D-9D61-7F8A6AE6664E}" emma:medium="tactile" emma:mode="ink">
            <msink:context xmlns:msink="http://schemas.microsoft.com/ink/2010/main" type="paragraph" rotatedBoundingBox="6976,8263 7083,8263 7083,8278 6976,82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D6D04-5F5F-4133-B2B3-E5622950B285}" emma:medium="tactile" emma:mode="ink">
              <msink:context xmlns:msink="http://schemas.microsoft.com/ink/2010/main" type="line" rotatedBoundingBox="6976,8263 7083,8263 7083,8278 6976,8278"/>
            </emma:interpretation>
          </emma:emma>
        </inkml:annotationXML>
        <inkml:traceGroup>
          <inkml:annotationXML>
            <emma:emma xmlns:emma="http://www.w3.org/2003/04/emma" version="1.0">
              <emma:interpretation id="{5F66005D-B8F5-4017-8EC9-BD71067EDE12}" emma:medium="tactile" emma:mode="ink">
                <msink:context xmlns:msink="http://schemas.microsoft.com/ink/2010/main" type="inkWord" rotatedBoundingBox="6976,8263 7083,8263 7083,8278 6976,8278"/>
              </emma:interpretation>
              <emma:one-of disjunction-type="recognition" id="oneOf0">
                <emma:interpretation id="interp0" emma:lang="de-DE" emma:confidence="0">
                  <emma:literal>-</emma:literal>
                </emma:interpretation>
                <emma:interpretation id="interp1" emma:lang="de-DE" emma:confidence="0">
                  <emma:literal>_</emma:literal>
                </emma:interpretation>
                <emma:interpretation id="interp2" emma:lang="de-DE" emma:confidence="0">
                  <emma:literal>.</emma:literal>
                </emma:interpretation>
                <emma:interpretation id="interp3" emma:lang="de-DE" emma:confidence="0">
                  <emma:literal>~</emma:literal>
                </emma:interpretation>
                <emma:interpretation id="interp4" emma:lang="de-DE" emma:confidence="0">
                  <emma:literal>'</emma:literal>
                </emma:interpretation>
              </emma:one-of>
            </emma:emma>
          </inkml:annotationXML>
          <inkml:trace contextRef="#ctx0" brushRef="#br0">0 0 0,'0'0'47,"0"0"15,71 0-46,-71 0 0,36 0-16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48E7-EC37-4E18-B687-3DBAC8672C41}" type="datetimeFigureOut">
              <a:rPr lang="de-AT" smtClean="0"/>
              <a:pPr/>
              <a:t>17.01.2017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8B17-9826-4A5F-916D-3C14BC99EB2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584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b="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4C62-D5D0-44C0-A385-089B8C58120F}" type="slidenum">
              <a:rPr lang="de-AT" smtClean="0">
                <a:solidFill>
                  <a:prstClr val="black"/>
                </a:solidFill>
              </a:rPr>
              <a:pPr/>
              <a:t>1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7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2" tIns="45356" rIns="90712" bIns="45356" anchor="b"/>
          <a:lstStyle/>
          <a:p>
            <a:pPr algn="r" defTabSz="885901"/>
            <a:fld id="{6004E307-BEC3-480B-805C-6B826A5BEDCF}" type="slidenum">
              <a:rPr lang="de-DE" sz="1100">
                <a:latin typeface="Calibri" pitchFamily="34" charset="0"/>
              </a:rPr>
              <a:pPr algn="r" defTabSz="885901"/>
              <a:t>2</a:t>
            </a:fld>
            <a:endParaRPr lang="de-DE" sz="1100" dirty="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7461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2" tIns="45356" rIns="90712" bIns="45356" anchor="b"/>
          <a:lstStyle/>
          <a:p>
            <a:pPr algn="r" defTabSz="885901"/>
            <a:fld id="{6004E307-BEC3-480B-805C-6B826A5BEDCF}" type="slidenum">
              <a:rPr lang="de-DE" sz="1100">
                <a:latin typeface="Calibri" pitchFamily="34" charset="0"/>
              </a:rPr>
              <a:pPr algn="r" defTabSz="885901"/>
              <a:t>4</a:t>
            </a:fld>
            <a:endParaRPr lang="de-DE" sz="1100" dirty="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8350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2" tIns="45356" rIns="90712" bIns="45356" anchor="b"/>
          <a:lstStyle/>
          <a:p>
            <a:pPr algn="r" defTabSz="885901"/>
            <a:fld id="{6004E307-BEC3-480B-805C-6B826A5BEDCF}" type="slidenum">
              <a:rPr lang="de-DE" sz="1100">
                <a:latin typeface="Calibri" pitchFamily="34" charset="0"/>
              </a:rPr>
              <a:pPr algn="r" defTabSz="885901"/>
              <a:t>8</a:t>
            </a:fld>
            <a:endParaRPr lang="de-DE" sz="1100" dirty="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6515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2" tIns="45356" rIns="90712" bIns="45356" anchor="b"/>
          <a:lstStyle/>
          <a:p>
            <a:pPr algn="r" defTabSz="885901"/>
            <a:fld id="{6004E307-BEC3-480B-805C-6B826A5BEDCF}" type="slidenum">
              <a:rPr lang="de-DE" sz="1100">
                <a:latin typeface="Calibri" pitchFamily="34" charset="0"/>
              </a:rPr>
              <a:pPr algn="r" defTabSz="885901"/>
              <a:t>9</a:t>
            </a:fld>
            <a:endParaRPr lang="de-DE" sz="1100" dirty="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6515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b="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4C62-D5D0-44C0-A385-089B8C58120F}" type="slidenum">
              <a:rPr lang="de-AT" smtClean="0">
                <a:solidFill>
                  <a:prstClr val="black"/>
                </a:solidFill>
              </a:rPr>
              <a:pPr/>
              <a:t>10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1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133782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133782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8517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0000"/>
              </a:solidFill>
            </a:endParaRPr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FiWi II: Einkommensumverteilung</a:t>
            </a: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760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133782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133782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6013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53911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44675"/>
            <a:ext cx="7669156" cy="4382571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FiWi II: Einkommensumverteilung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15.10.2009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6146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24408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668769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61536"/>
            <a:ext cx="7668769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  <p:extLst>
      <p:ext uri="{BB962C8B-B14F-4D97-AF65-F5344CB8AC3E}">
        <p14:creationId xmlns:p14="http://schemas.microsoft.com/office/powerpoint/2010/main" val="1708534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7" y="278605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2068613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FiWi II: Einkommensumverteilung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15.10.2009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5610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 (Vergleich)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FiWi II: Einkommensumverteilung</a:t>
            </a: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15.10.2009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26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2090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817225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0000"/>
              </a:solidFill>
            </a:endParaRPr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FiWi II: Einkommensumverteilung</a:t>
            </a: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5615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A82-FDC5-430E-947D-FD730D608110}" type="slidenum">
              <a:rPr lang="de-D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5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44675"/>
            <a:ext cx="7669156" cy="4382571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FiWi II: Einkommensumverteilung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15.10.2009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301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11411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668769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61536"/>
            <a:ext cx="7668769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  <p:extLst>
      <p:ext uri="{BB962C8B-B14F-4D97-AF65-F5344CB8AC3E}">
        <p14:creationId xmlns:p14="http://schemas.microsoft.com/office/powerpoint/2010/main" val="7169008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7" y="278605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7027138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FiWi II: Einkommensumverteilung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15.10.2009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72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 (Vergleich)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FiWi II: Einkommensumverteilung</a:t>
            </a: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15.10.2009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4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291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44675"/>
            <a:ext cx="7668769" cy="43915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FiWi II: Einkommensumverteilung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15.10.2009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9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44675"/>
            <a:ext cx="7668769" cy="43915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FiWi II: Einkommensumverteilung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15.10.2009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6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soder@wu.ac.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emf"/><Relationship Id="rId5" Type="http://schemas.openxmlformats.org/officeDocument/2006/relationships/customXml" Target="../ink/ink1.xml"/><Relationship Id="rId4" Type="http://schemas.openxmlformats.org/officeDocument/2006/relationships/hyperlink" Target="mailto:florentin.gloetzl@wu.ac.a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117">
            <a:off x="4424697" y="3364390"/>
            <a:ext cx="4431379" cy="213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0" y="2420888"/>
            <a:ext cx="78488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prstClr val="white"/>
                </a:solidFill>
              </a:rPr>
              <a:t>Ökonomie und Gesellschaft II:</a:t>
            </a:r>
            <a:br>
              <a:rPr lang="de-AT" sz="2800" b="1" dirty="0" smtClean="0">
                <a:solidFill>
                  <a:prstClr val="white"/>
                </a:solidFill>
              </a:rPr>
            </a:br>
            <a:r>
              <a:rPr lang="de-AT" sz="2400" dirty="0" smtClean="0">
                <a:solidFill>
                  <a:prstClr val="white"/>
                </a:solidFill>
              </a:rPr>
              <a:t>Verteilung und ökonomische Ungleichheit</a:t>
            </a:r>
          </a:p>
          <a:p>
            <a:endParaRPr lang="de-AT" sz="2500" b="1" dirty="0" smtClean="0">
              <a:solidFill>
                <a:prstClr val="white"/>
              </a:solidFill>
            </a:endParaRPr>
          </a:p>
          <a:p>
            <a:r>
              <a:rPr lang="de-AT" sz="2000" dirty="0" smtClean="0">
                <a:solidFill>
                  <a:prstClr val="white"/>
                </a:solidFill>
              </a:rPr>
              <a:t>SODER Michael / </a:t>
            </a:r>
            <a:r>
              <a:rPr lang="de-AT" sz="2000" dirty="0" err="1" smtClean="0">
                <a:solidFill>
                  <a:prstClr val="white"/>
                </a:solidFill>
              </a:rPr>
              <a:t>Glötzl</a:t>
            </a:r>
            <a:r>
              <a:rPr lang="de-AT" sz="2000" dirty="0" smtClean="0">
                <a:solidFill>
                  <a:prstClr val="white"/>
                </a:solidFill>
              </a:rPr>
              <a:t> Florentin</a:t>
            </a:r>
            <a:endParaRPr lang="de-AT" dirty="0" smtClean="0">
              <a:solidFill>
                <a:prstClr val="white"/>
              </a:solidFill>
            </a:endParaRPr>
          </a:p>
          <a:p>
            <a:r>
              <a:rPr lang="de-AT" sz="2000" dirty="0" smtClean="0">
                <a:solidFill>
                  <a:prstClr val="white"/>
                </a:solidFill>
              </a:rPr>
              <a:t>LV-</a:t>
            </a:r>
            <a:r>
              <a:rPr lang="de-AT" sz="2000" dirty="0" err="1" smtClean="0">
                <a:solidFill>
                  <a:prstClr val="white"/>
                </a:solidFill>
              </a:rPr>
              <a:t>Nr</a:t>
            </a:r>
            <a:r>
              <a:rPr lang="de-AT" sz="2000" dirty="0" smtClean="0">
                <a:solidFill>
                  <a:prstClr val="white"/>
                </a:solidFill>
              </a:rPr>
              <a:t>: 0788</a:t>
            </a:r>
            <a:endParaRPr lang="de-AT" sz="2000" dirty="0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4922">
            <a:off x="691537" y="352349"/>
            <a:ext cx="3850257" cy="1974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0664">
            <a:off x="332333" y="4282866"/>
            <a:ext cx="4208584" cy="2303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329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4208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 smtClean="0">
                <a:solidFill>
                  <a:prstClr val="white"/>
                </a:solidFill>
              </a:rPr>
              <a:t>Erwartungen &amp; Fragen</a:t>
            </a:r>
            <a:endParaRPr lang="de-AT" sz="2400" dirty="0" smtClean="0">
              <a:solidFill>
                <a:prstClr val="white"/>
              </a:solidFill>
            </a:endParaRPr>
          </a:p>
        </p:txBody>
      </p:sp>
      <p:pic>
        <p:nvPicPr>
          <p:cNvPr id="3074" name="Picture 2" descr="http://cyclingdynamics.files.wordpress.com/2013/10/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0765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21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620688"/>
            <a:ext cx="8229600" cy="10088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AT" sz="2400" dirty="0" smtClean="0"/>
              <a:t>Kontakt</a:t>
            </a:r>
            <a:endParaRPr lang="de-DE" sz="22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51520" y="1949872"/>
            <a:ext cx="54278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Michael </a:t>
            </a:r>
            <a:r>
              <a:rPr lang="de-DE" b="1" dirty="0" err="1" smtClean="0"/>
              <a:t>Soder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Department </a:t>
            </a:r>
            <a:r>
              <a:rPr lang="de-DE" dirty="0" err="1" smtClean="0"/>
              <a:t>Socioeconomics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Institute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Ecological</a:t>
            </a:r>
            <a:r>
              <a:rPr lang="de-DE" dirty="0" smtClean="0"/>
              <a:t> Economics</a:t>
            </a:r>
            <a:br>
              <a:rPr lang="de-DE" dirty="0" smtClean="0"/>
            </a:br>
            <a:r>
              <a:rPr lang="de-DE" dirty="0" smtClean="0"/>
              <a:t>Welthandelsplatz 2, Building D5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M: </a:t>
            </a:r>
            <a:r>
              <a:rPr lang="de-DE" dirty="0" smtClean="0">
                <a:hlinkClick r:id="rId3"/>
              </a:rPr>
              <a:t>michael.soder@wu.ac.at</a:t>
            </a:r>
            <a:endParaRPr lang="de-DE" dirty="0" smtClean="0"/>
          </a:p>
          <a:p>
            <a:r>
              <a:rPr lang="de-DE" dirty="0" smtClean="0"/>
              <a:t>Sprechstunde: Terminvereinbarung per </a:t>
            </a:r>
            <a:r>
              <a:rPr lang="de-DE" dirty="0" err="1" smtClean="0"/>
              <a:t>EMail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19" y="4301500"/>
            <a:ext cx="54278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Florentin </a:t>
            </a:r>
            <a:r>
              <a:rPr lang="de-DE" b="1" dirty="0" err="1" smtClean="0"/>
              <a:t>Glötzl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Department </a:t>
            </a:r>
            <a:r>
              <a:rPr lang="de-DE" dirty="0" err="1" smtClean="0"/>
              <a:t>Socioeconomics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Institute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Ecological</a:t>
            </a:r>
            <a:r>
              <a:rPr lang="de-DE" dirty="0" smtClean="0"/>
              <a:t> Economics</a:t>
            </a:r>
            <a:br>
              <a:rPr lang="de-DE" dirty="0" smtClean="0"/>
            </a:br>
            <a:r>
              <a:rPr lang="de-DE" dirty="0" smtClean="0"/>
              <a:t>Welthandelsplatz 2, Building D5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M: </a:t>
            </a:r>
            <a:r>
              <a:rPr lang="de-DE" dirty="0" smtClean="0">
                <a:hlinkClick r:id="rId4"/>
              </a:rPr>
              <a:t>florentin.gloetzl@wu.ac.at</a:t>
            </a:r>
            <a:endParaRPr lang="de-DE" dirty="0" smtClean="0"/>
          </a:p>
          <a:p>
            <a:r>
              <a:rPr lang="de-DE" dirty="0" smtClean="0"/>
              <a:t>Sprechstunde: Terminvereinbarung per </a:t>
            </a:r>
            <a:r>
              <a:rPr lang="de-DE" dirty="0" err="1" smtClean="0"/>
              <a:t>EMail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/>
              <p14:cNvContentPartPr/>
              <p14:nvPr/>
            </p14:nvContentPartPr>
            <p14:xfrm>
              <a:off x="2511492" y="2974934"/>
              <a:ext cx="38880" cy="36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9612" y="2963054"/>
                <a:ext cx="6264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30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59A82-FDC5-430E-947D-FD730D60811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descr="http://topforeignstocks.com/wp-content/uploads/2009/06/rich-poor-car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57" y="1735634"/>
            <a:ext cx="6696744" cy="512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251520" y="620688"/>
            <a:ext cx="8229600" cy="10088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2200" dirty="0" smtClean="0"/>
              <a:t>Inhalte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14587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620688"/>
            <a:ext cx="8229600" cy="10088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AT" sz="2400" dirty="0"/>
              <a:t>Inhalt der </a:t>
            </a:r>
            <a:r>
              <a:rPr lang="de-AT" sz="2400" dirty="0" smtClean="0"/>
              <a:t>Lehrveranstaltung</a:t>
            </a:r>
            <a:br>
              <a:rPr lang="de-AT" sz="2400" dirty="0" smtClean="0"/>
            </a:br>
            <a:r>
              <a:rPr lang="de-AT" sz="2400" dirty="0" smtClean="0"/>
              <a:t>Themen</a:t>
            </a:r>
            <a:endParaRPr lang="de-DE" sz="2200" dirty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849984854"/>
              </p:ext>
            </p:extLst>
          </p:nvPr>
        </p:nvGraphicFramePr>
        <p:xfrm>
          <a:off x="251520" y="2204864"/>
          <a:ext cx="867361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feil nach oben 2"/>
          <p:cNvSpPr/>
          <p:nvPr/>
        </p:nvSpPr>
        <p:spPr>
          <a:xfrm rot="13178836">
            <a:off x="3198589" y="2972060"/>
            <a:ext cx="466815" cy="70103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oben 4"/>
          <p:cNvSpPr/>
          <p:nvPr/>
        </p:nvSpPr>
        <p:spPr>
          <a:xfrm rot="10800000">
            <a:off x="4150297" y="2994302"/>
            <a:ext cx="466815" cy="70103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oben 5"/>
          <p:cNvSpPr/>
          <p:nvPr/>
        </p:nvSpPr>
        <p:spPr>
          <a:xfrm rot="8516448">
            <a:off x="5098499" y="2994303"/>
            <a:ext cx="466815" cy="70103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06477" y="1999222"/>
            <a:ext cx="8621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Ökonomische Ungleichheit</a:t>
            </a:r>
            <a:endParaRPr lang="de-DE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59A82-FDC5-430E-947D-FD730D60811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00808"/>
            <a:ext cx="5112568" cy="504009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15816" y="1666909"/>
            <a:ext cx="1152758" cy="1075909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1520" y="620688"/>
            <a:ext cx="8229600" cy="10088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AT" sz="2400" dirty="0" smtClean="0"/>
              <a:t>Die makroökonomische Rolle</a:t>
            </a:r>
            <a:br>
              <a:rPr lang="de-AT" sz="2400" dirty="0" smtClean="0"/>
            </a:br>
            <a:r>
              <a:rPr lang="de-AT" sz="2400" dirty="0" smtClean="0"/>
              <a:t>von wirtschaftlicher Ungleichheit verstehen</a:t>
            </a:r>
            <a:endParaRPr lang="de-DE" sz="2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0" y="63832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00" b="1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Quelle</a:t>
            </a:r>
            <a:r>
              <a:rPr lang="en-AU" sz="9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n-AU" sz="9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Marie </a:t>
            </a:r>
            <a:r>
              <a:rPr lang="en-AU" sz="900" i="1" dirty="0" err="1">
                <a:latin typeface="Arial" panose="020B0604020202020204" pitchFamily="34" charset="0"/>
                <a:ea typeface="Calibri" panose="020F0502020204030204" pitchFamily="34" charset="0"/>
              </a:rPr>
              <a:t>Jahoda</a:t>
            </a:r>
            <a:r>
              <a:rPr lang="en-AU" sz="900" i="1" dirty="0">
                <a:latin typeface="Arial" panose="020B0604020202020204" pitchFamily="34" charset="0"/>
                <a:ea typeface="Calibri" panose="020F0502020204030204" pitchFamily="34" charset="0"/>
              </a:rPr>
              <a:t> - Otto Bauer </a:t>
            </a:r>
            <a:r>
              <a:rPr lang="en-AU" sz="900" i="1" dirty="0" err="1">
                <a:latin typeface="Arial" panose="020B0604020202020204" pitchFamily="34" charset="0"/>
                <a:ea typeface="Calibri" panose="020F0502020204030204" pitchFamily="34" charset="0"/>
              </a:rPr>
              <a:t>Institut</a:t>
            </a:r>
            <a:r>
              <a:rPr lang="en-AU" sz="900" i="1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de-AT" sz="900" i="1" dirty="0">
                <a:latin typeface="Arial" panose="020B0604020202020204" pitchFamily="34" charset="0"/>
                <a:ea typeface="Calibri" panose="020F0502020204030204" pitchFamily="34" charset="0"/>
              </a:rPr>
              <a:t>2013. „die Krise verstehen </a:t>
            </a:r>
            <a:r>
              <a:rPr lang="de-AT" sz="9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//</a:t>
            </a:r>
            <a:br>
              <a:rPr lang="de-AT" sz="900" i="1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AT" sz="9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eine </a:t>
            </a:r>
            <a:r>
              <a:rPr lang="de-AT" sz="900" i="1" dirty="0">
                <a:latin typeface="Arial" panose="020B0604020202020204" pitchFamily="34" charset="0"/>
                <a:ea typeface="Calibri" panose="020F0502020204030204" pitchFamily="34" charset="0"/>
              </a:rPr>
              <a:t>Interaktive Infografik“. http://www.diekriseverstehen.net/.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5159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59A82-FDC5-430E-947D-FD730D60811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251520" y="620688"/>
            <a:ext cx="8229600" cy="10088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AT" sz="2400" dirty="0" smtClean="0"/>
              <a:t>Die soziale Dimension</a:t>
            </a:r>
            <a:br>
              <a:rPr lang="de-AT" sz="2400" dirty="0" smtClean="0"/>
            </a:br>
            <a:r>
              <a:rPr lang="de-AT" sz="2400" dirty="0" smtClean="0"/>
              <a:t>von </a:t>
            </a:r>
            <a:r>
              <a:rPr lang="de-AT" sz="2400" dirty="0"/>
              <a:t>wirtschaftlicher Ungleichheit </a:t>
            </a:r>
            <a:r>
              <a:rPr lang="de-AT" sz="2400" dirty="0" smtClean="0"/>
              <a:t>verstehen</a:t>
            </a:r>
            <a:endParaRPr lang="de-DE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07" y="4437112"/>
            <a:ext cx="3165500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06" y="1700809"/>
            <a:ext cx="3312368" cy="251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7944" y="54182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Quelle</a:t>
            </a:r>
            <a:r>
              <a:rPr lang="en-AU" sz="9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n-AU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AU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Marie </a:t>
            </a:r>
            <a:r>
              <a:rPr lang="en-AU" sz="900" dirty="0" err="1">
                <a:latin typeface="Arial" panose="020B0604020202020204" pitchFamily="34" charset="0"/>
                <a:ea typeface="Calibri" panose="020F0502020204030204" pitchFamily="34" charset="0"/>
              </a:rPr>
              <a:t>Jahoda</a:t>
            </a:r>
            <a:r>
              <a:rPr lang="en-AU" sz="900" dirty="0">
                <a:latin typeface="Arial" panose="020B0604020202020204" pitchFamily="34" charset="0"/>
                <a:ea typeface="Calibri" panose="020F0502020204030204" pitchFamily="34" charset="0"/>
              </a:rPr>
              <a:t> - Otto Bauer </a:t>
            </a:r>
            <a:r>
              <a:rPr lang="en-AU" sz="900" dirty="0" err="1">
                <a:latin typeface="Arial" panose="020B0604020202020204" pitchFamily="34" charset="0"/>
                <a:ea typeface="Calibri" panose="020F0502020204030204" pitchFamily="34" charset="0"/>
              </a:rPr>
              <a:t>Institut</a:t>
            </a:r>
            <a:r>
              <a:rPr lang="en-AU" sz="9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AU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de-AT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2013) „</a:t>
            </a:r>
            <a:r>
              <a:rPr lang="de-DE" sz="900" dirty="0" smtClean="0"/>
              <a:t>verteilung.at // Das </a:t>
            </a:r>
            <a:r>
              <a:rPr lang="de-DE" sz="900" dirty="0"/>
              <a:t>Informationsportal für Verteilungsfragen in </a:t>
            </a:r>
            <a:r>
              <a:rPr lang="de-DE" sz="900" dirty="0" smtClean="0"/>
              <a:t>Österreich</a:t>
            </a:r>
            <a:r>
              <a:rPr lang="de-AT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“. </a:t>
            </a:r>
            <a:r>
              <a:rPr lang="de-DE" sz="900" dirty="0"/>
              <a:t>verteilung.at</a:t>
            </a:r>
            <a:endParaRPr lang="de-AT" sz="9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de-AT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AU" sz="900" dirty="0">
                <a:latin typeface="Arial" panose="020B0604020202020204" pitchFamily="34" charset="0"/>
                <a:ea typeface="Calibri" panose="020F0502020204030204" pitchFamily="34" charset="0"/>
              </a:rPr>
              <a:t>Marie </a:t>
            </a:r>
            <a:r>
              <a:rPr lang="en-AU" sz="900" dirty="0" err="1">
                <a:latin typeface="Arial" panose="020B0604020202020204" pitchFamily="34" charset="0"/>
                <a:ea typeface="Calibri" panose="020F0502020204030204" pitchFamily="34" charset="0"/>
              </a:rPr>
              <a:t>Jahoda</a:t>
            </a:r>
            <a:r>
              <a:rPr lang="en-AU" sz="900" dirty="0">
                <a:latin typeface="Arial" panose="020B0604020202020204" pitchFamily="34" charset="0"/>
                <a:ea typeface="Calibri" panose="020F0502020204030204" pitchFamily="34" charset="0"/>
              </a:rPr>
              <a:t> - Otto Bauer </a:t>
            </a:r>
            <a:r>
              <a:rPr lang="en-AU" sz="900" dirty="0" err="1">
                <a:latin typeface="Arial" panose="020B0604020202020204" pitchFamily="34" charset="0"/>
                <a:ea typeface="Calibri" panose="020F0502020204030204" pitchFamily="34" charset="0"/>
              </a:rPr>
              <a:t>Institut</a:t>
            </a:r>
            <a:r>
              <a:rPr lang="en-AU" sz="9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AU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de-AT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2013) „</a:t>
            </a:r>
            <a:r>
              <a:rPr lang="en-US" sz="900" dirty="0" err="1"/>
              <a:t>Ronja</a:t>
            </a:r>
            <a:r>
              <a:rPr lang="en-US" sz="900" dirty="0"/>
              <a:t> </a:t>
            </a:r>
            <a:r>
              <a:rPr lang="en-US" sz="900" dirty="0" err="1"/>
              <a:t>verdient</a:t>
            </a:r>
            <a:r>
              <a:rPr lang="en-US" sz="900" dirty="0"/>
              <a:t> </a:t>
            </a:r>
            <a:r>
              <a:rPr lang="en-US" sz="900" dirty="0" err="1" smtClean="0"/>
              <a:t>mehr</a:t>
            </a:r>
            <a:r>
              <a:rPr lang="de-AT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“. </a:t>
            </a:r>
            <a:br>
              <a:rPr lang="de-AT" sz="9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AT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http</a:t>
            </a:r>
            <a:r>
              <a:rPr lang="de-AT" sz="900" dirty="0">
                <a:latin typeface="Arial" panose="020B0604020202020204" pitchFamily="34" charset="0"/>
                <a:ea typeface="Calibri" panose="020F0502020204030204" pitchFamily="34" charset="0"/>
              </a:rPr>
              <a:t>://www.ronja-verdient-mehr.at</a:t>
            </a:r>
            <a:r>
              <a:rPr lang="de-AT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endParaRPr lang="de-AT" sz="9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http://www.reichtumsmythen.at/img/1a2_SozialeHerkunftSt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8529"/>
            <a:ext cx="3966319" cy="2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59A82-FDC5-430E-947D-FD730D608110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251520" y="620688"/>
            <a:ext cx="8229600" cy="10088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AT" sz="2400" dirty="0" smtClean="0"/>
              <a:t>Die politische Dimension</a:t>
            </a:r>
            <a:br>
              <a:rPr lang="de-AT" sz="2400" dirty="0" smtClean="0"/>
            </a:br>
            <a:r>
              <a:rPr lang="de-AT" sz="2400" dirty="0" smtClean="0"/>
              <a:t>von </a:t>
            </a:r>
            <a:r>
              <a:rPr lang="de-AT" sz="2400" dirty="0"/>
              <a:t>wirtschaftlicher Ungleichheit</a:t>
            </a:r>
            <a:r>
              <a:rPr lang="de-AT" sz="2400" dirty="0" smtClean="0"/>
              <a:t> verstehen</a:t>
            </a:r>
            <a:endParaRPr lang="de-DE" sz="2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179616"/>
            <a:ext cx="4195733" cy="4103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60" y="2780928"/>
            <a:ext cx="3960440" cy="17590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6201" y="632180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00" b="1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Quelle</a:t>
            </a:r>
            <a:r>
              <a:rPr lang="en-AU" sz="9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AU" sz="900" b="1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Fessler</a:t>
            </a:r>
            <a:r>
              <a:rPr lang="en-AU" sz="9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, P., </a:t>
            </a:r>
            <a:r>
              <a:rPr lang="en-AU" sz="900" b="1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Mooslechner</a:t>
            </a:r>
            <a:r>
              <a:rPr lang="en-AU" sz="9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, P. &amp; </a:t>
            </a:r>
            <a:r>
              <a:rPr lang="en-AU" sz="900" b="1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Schürz</a:t>
            </a:r>
            <a:r>
              <a:rPr lang="en-AU" sz="9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, M. (2012) </a:t>
            </a:r>
            <a:r>
              <a:rPr lang="en-US" sz="900" dirty="0"/>
              <a:t>Household Finance and </a:t>
            </a:r>
            <a:r>
              <a:rPr lang="en-US" sz="900" dirty="0" smtClean="0"/>
              <a:t>Consumption Survey </a:t>
            </a:r>
            <a:r>
              <a:rPr lang="en-US" sz="900" dirty="0"/>
              <a:t>des </a:t>
            </a:r>
            <a:r>
              <a:rPr lang="en-US" sz="900" dirty="0" err="1"/>
              <a:t>Eurosystems</a:t>
            </a:r>
            <a:r>
              <a:rPr lang="en-US" sz="900" dirty="0"/>
              <a:t> </a:t>
            </a:r>
            <a:r>
              <a:rPr lang="en-US" sz="900" dirty="0" smtClean="0"/>
              <a:t>2010 </a:t>
            </a:r>
            <a:r>
              <a:rPr lang="en-US" sz="900" dirty="0" err="1" smtClean="0"/>
              <a:t>Erste</a:t>
            </a:r>
            <a:r>
              <a:rPr lang="en-US" sz="900" dirty="0" smtClean="0"/>
              <a:t> </a:t>
            </a:r>
            <a:r>
              <a:rPr lang="en-US" sz="900" dirty="0" err="1"/>
              <a:t>Ergebnisse</a:t>
            </a:r>
            <a:r>
              <a:rPr lang="en-US" sz="900" dirty="0"/>
              <a:t> </a:t>
            </a:r>
            <a:r>
              <a:rPr lang="en-US" sz="900" dirty="0" err="1"/>
              <a:t>für</a:t>
            </a:r>
            <a:r>
              <a:rPr lang="en-US" sz="900" dirty="0"/>
              <a:t> </a:t>
            </a:r>
            <a:r>
              <a:rPr lang="en-US" sz="900" dirty="0" err="1" smtClean="0"/>
              <a:t>Österreich</a:t>
            </a:r>
            <a:r>
              <a:rPr lang="en-US" sz="900" dirty="0" smtClean="0"/>
              <a:t>, </a:t>
            </a:r>
            <a:r>
              <a:rPr lang="en-US" sz="900" i="1" dirty="0" err="1"/>
              <a:t>Geldpolitik</a:t>
            </a:r>
            <a:r>
              <a:rPr lang="en-US" sz="900" i="1" dirty="0"/>
              <a:t> &amp; </a:t>
            </a:r>
            <a:r>
              <a:rPr lang="en-US" sz="900" i="1" dirty="0" err="1"/>
              <a:t>Wirtschaft</a:t>
            </a:r>
            <a:r>
              <a:rPr lang="en-US" sz="900" i="1" dirty="0"/>
              <a:t> </a:t>
            </a:r>
            <a:r>
              <a:rPr lang="en-US" sz="900" dirty="0"/>
              <a:t>Q3/12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0480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620688"/>
            <a:ext cx="8229600" cy="10088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AT" sz="2400" dirty="0"/>
              <a:t>Inhalt der </a:t>
            </a:r>
            <a:r>
              <a:rPr lang="de-AT" sz="2400" dirty="0" smtClean="0"/>
              <a:t>Lehrveranstaltung</a:t>
            </a:r>
            <a:br>
              <a:rPr lang="de-AT" sz="2400" dirty="0" smtClean="0"/>
            </a:br>
            <a:r>
              <a:rPr lang="de-AT" sz="2400" dirty="0" smtClean="0"/>
              <a:t>Beurteilung</a:t>
            </a:r>
            <a:endParaRPr lang="de-DE" sz="22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flipH="1">
            <a:off x="251520" y="1899206"/>
            <a:ext cx="849694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Leistungen der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TeilnehmerInnen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werden auf Basis der aktiven Partizipation am Seminar (regelmäßige Anwesenheit, Mitarbeit), Verfassen eines schriftlichen Essays und Verfassen einer Seminararbeit zu den Lehrveranstaltungsinhalten.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Aktive Mitarbeit 30 %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(Diskussionen, </a:t>
            </a:r>
            <a:r>
              <a:rPr kumimoji="0" lang="de-DE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Hausübungen,</a:t>
            </a:r>
            <a:br>
              <a:rPr kumimoji="0" lang="de-DE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de-DE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Gruppenprojekt in der Einheit)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Essay 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15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%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(3-5 Seiten)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Individuelle Seminararbeit 45%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(10-12 Seiten)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lvl="0"/>
            <a:r>
              <a:rPr lang="de-DE" b="1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de-DE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Quiz 10%</a:t>
            </a:r>
            <a:endParaRPr lang="de-DE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/>
            <a:endParaRPr kumimoji="0" lang="de-DE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Alle Teile müssen positiv absolviert werden. </a:t>
            </a:r>
            <a:endParaRPr kumimoji="0" lang="de-D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http://www.glenpark.info/sites/default/files/styles/node/public/field/image/patient%20participation.jpg?itok=UDQ41O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52" y="2839434"/>
            <a:ext cx="2520280" cy="16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clker.com/cliparts/7/d/a/2/12491661961625815934signed-document-offer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57" y="3931515"/>
            <a:ext cx="1139136" cy="14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apresum.umontreal.ca/images/documen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93" y="4509120"/>
            <a:ext cx="1608113" cy="1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620688"/>
            <a:ext cx="8229600" cy="10088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AT" sz="2400" dirty="0" smtClean="0"/>
              <a:t>Was wird erwartet? (LV-Leiter)</a:t>
            </a:r>
            <a:endParaRPr lang="de-DE" sz="22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flipH="1">
            <a:off x="251520" y="2194992"/>
            <a:ext cx="849694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Anwesenheit </a:t>
            </a:r>
            <a:r>
              <a:rPr lang="de-DE" sz="2000" dirty="0" smtClean="0"/>
              <a:t>(</a:t>
            </a:r>
            <a:r>
              <a:rPr lang="de-DE" sz="2000" dirty="0"/>
              <a:t>2x Absenz ist erlaubt </a:t>
            </a:r>
            <a:r>
              <a:rPr lang="de-DE" sz="2000" dirty="0" smtClean="0"/>
              <a:t>- Mail </a:t>
            </a:r>
            <a:r>
              <a:rPr lang="de-DE" sz="2000" dirty="0"/>
              <a:t>schreiben</a:t>
            </a:r>
            <a:r>
              <a:rPr lang="de-DE" sz="2000" dirty="0" smtClean="0"/>
              <a:t>)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de-DE" sz="2000" dirty="0"/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Mitarbeit (Abgaben + aktive Teilnahme an den Diskussionen)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de-DE" sz="2000" dirty="0" smtClean="0"/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de-DE" sz="2000" dirty="0"/>
              <a:t>z</a:t>
            </a:r>
            <a:r>
              <a:rPr lang="de-DE" sz="2000" dirty="0" smtClean="0"/>
              <a:t>eitgerechte Abgabe der zu erbringenden Leistungen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sz="2000" dirty="0" smtClean="0"/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de-DE" sz="2000" dirty="0"/>
              <a:t>a</a:t>
            </a:r>
            <a:r>
              <a:rPr lang="de-DE" sz="2000" dirty="0" smtClean="0"/>
              <a:t>ktive Lektüre der Grundlagenliteratur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de-DE" sz="2000" dirty="0" smtClean="0"/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de-DE" sz="2000" dirty="0" smtClean="0"/>
              <a:t>Einhaltung der Grundlagen des wissenschaftlichen Arbeitens (Zitation, Qualität)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u_praes.vorlage_neu_inkl._basisformen_v1.1">
  <a:themeElements>
    <a:clrScheme name="WU Wien neu2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u_praes.vorlage_neu_inkl._basisformen_v1.1">
  <a:themeElements>
    <a:clrScheme name="WU Wien neu2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Bildschirmpräsentation (4:3)</PresentationFormat>
  <Paragraphs>70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Verdana</vt:lpstr>
      <vt:lpstr>Wingdings</vt:lpstr>
      <vt:lpstr>wu_praes.vorlage_neu_inkl._basisformen_v1.1</vt:lpstr>
      <vt:lpstr>1_wu_praes.vorlage_neu_inkl._basisformen_v1.1</vt:lpstr>
      <vt:lpstr>PowerPoint-Präsentation</vt:lpstr>
      <vt:lpstr>Kontakt</vt:lpstr>
      <vt:lpstr>PowerPoint-Präsentation</vt:lpstr>
      <vt:lpstr>Inhalt der Lehrveranstaltung Themen</vt:lpstr>
      <vt:lpstr>PowerPoint-Präsentation</vt:lpstr>
      <vt:lpstr>PowerPoint-Präsentation</vt:lpstr>
      <vt:lpstr>PowerPoint-Präsentation</vt:lpstr>
      <vt:lpstr>Inhalt der Lehrveranstaltung Beurteilung</vt:lpstr>
      <vt:lpstr>Was wird erwartet? (LV-Leiter)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Fritzolomäus</dc:creator>
  <cp:lastModifiedBy>SmartBoard-User</cp:lastModifiedBy>
  <cp:revision>245</cp:revision>
  <dcterms:created xsi:type="dcterms:W3CDTF">2012-09-30T20:08:04Z</dcterms:created>
  <dcterms:modified xsi:type="dcterms:W3CDTF">2017-01-17T11:20:50Z</dcterms:modified>
</cp:coreProperties>
</file>