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60" r:id="rId2"/>
    <p:sldMasterId id="2147483662" r:id="rId3"/>
    <p:sldMasterId id="2147483659" r:id="rId4"/>
  </p:sldMasterIdLst>
  <p:notesMasterIdLst>
    <p:notesMasterId r:id="rId14"/>
  </p:notesMasterIdLst>
  <p:handoutMasterIdLst>
    <p:handoutMasterId r:id="rId15"/>
  </p:handoutMasterIdLst>
  <p:sldIdLst>
    <p:sldId id="265" r:id="rId5"/>
    <p:sldId id="266" r:id="rId6"/>
    <p:sldId id="267" r:id="rId7"/>
    <p:sldId id="268" r:id="rId8"/>
    <p:sldId id="270" r:id="rId9"/>
    <p:sldId id="271" r:id="rId10"/>
    <p:sldId id="272" r:id="rId11"/>
    <p:sldId id="273" r:id="rId12"/>
    <p:sldId id="274" r:id="rId13"/>
  </p:sldIdLst>
  <p:sldSz cx="9144000" cy="6858000" type="screen4x3"/>
  <p:notesSz cx="6742113" cy="987266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008000"/>
    <a:srgbClr val="CC66FF"/>
    <a:srgbClr val="FFCC99"/>
    <a:srgbClr val="FFFF99"/>
    <a:srgbClr val="CCCCFF"/>
    <a:srgbClr val="9900CC"/>
    <a:srgbClr val="7A3A96"/>
    <a:srgbClr val="CCFF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D27102A9-8310-4765-A935-A1911B00CA55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ittlere Formatvorlage 3 - 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6" autoAdjust="0"/>
    <p:restoredTop sz="82813" autoAdjust="0"/>
  </p:normalViewPr>
  <p:slideViewPr>
    <p:cSldViewPr>
      <p:cViewPr>
        <p:scale>
          <a:sx n="80" d="100"/>
          <a:sy n="80" d="100"/>
        </p:scale>
        <p:origin x="-600" y="-72"/>
      </p:cViewPr>
      <p:guideLst>
        <p:guide orient="horz" pos="2160"/>
        <p:guide orient="horz" pos="119"/>
        <p:guide orient="horz" pos="981"/>
        <p:guide orient="horz" pos="1162"/>
        <p:guide orient="horz" pos="3929"/>
        <p:guide orient="horz" pos="635"/>
        <p:guide orient="horz" pos="2840"/>
        <p:guide orient="horz" pos="3999"/>
        <p:guide pos="2880"/>
        <p:guide pos="4747"/>
        <p:guide pos="295"/>
        <p:guide pos="5167"/>
        <p:guide pos="5644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406" y="-96"/>
      </p:cViewPr>
      <p:guideLst>
        <p:guide orient="horz" pos="311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21905" cy="495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90" tIns="44994" rIns="89990" bIns="44994" numCol="1" anchor="t" anchorCtr="0" compatLnSpc="1">
            <a:prstTxWarp prst="textNoShape">
              <a:avLst/>
            </a:prstTxWarp>
          </a:bodyPr>
          <a:lstStyle>
            <a:lvl1pPr defTabSz="899649">
              <a:defRPr sz="900">
                <a:latin typeface="Verdana" pitchFamily="34" charset="0"/>
              </a:defRPr>
            </a:lvl1pPr>
          </a:lstStyle>
          <a:p>
            <a:pPr>
              <a:defRPr/>
            </a:pPr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 bwMode="auto">
          <a:xfrm>
            <a:off x="3818600" y="0"/>
            <a:ext cx="2921905" cy="495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90" tIns="44994" rIns="89990" bIns="44994" numCol="1" anchor="t" anchorCtr="0" compatLnSpc="1">
            <a:prstTxWarp prst="textNoShape">
              <a:avLst/>
            </a:prstTxWarp>
          </a:bodyPr>
          <a:lstStyle>
            <a:lvl1pPr algn="r" defTabSz="899649">
              <a:defRPr sz="900">
                <a:latin typeface="Verdana" pitchFamily="34" charset="0"/>
              </a:defRPr>
            </a:lvl1pPr>
          </a:lstStyle>
          <a:p>
            <a:pPr>
              <a:defRPr/>
            </a:pPr>
            <a:fld id="{76B88F74-1CFD-4D79-A908-1EE9C6A8423F}" type="datetimeFigureOut">
              <a:rPr lang="de-DE"/>
              <a:pPr>
                <a:defRPr/>
              </a:pPr>
              <a:t>18.06.2015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 bwMode="auto">
          <a:xfrm>
            <a:off x="1" y="9375986"/>
            <a:ext cx="2921905" cy="495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90" tIns="44994" rIns="89990" bIns="44994" numCol="1" anchor="b" anchorCtr="0" compatLnSpc="1">
            <a:prstTxWarp prst="textNoShape">
              <a:avLst/>
            </a:prstTxWarp>
          </a:bodyPr>
          <a:lstStyle>
            <a:lvl1pPr defTabSz="899649">
              <a:defRPr sz="900">
                <a:latin typeface="Verdana" pitchFamily="34" charset="0"/>
              </a:defRPr>
            </a:lvl1pPr>
          </a:lstStyle>
          <a:p>
            <a:pPr>
              <a:defRPr/>
            </a:pP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 bwMode="auto">
          <a:xfrm>
            <a:off x="3818600" y="9375986"/>
            <a:ext cx="2921905" cy="495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90" tIns="44994" rIns="89990" bIns="44994" numCol="1" anchor="b" anchorCtr="0" compatLnSpc="1">
            <a:prstTxWarp prst="textNoShape">
              <a:avLst/>
            </a:prstTxWarp>
          </a:bodyPr>
          <a:lstStyle>
            <a:lvl1pPr algn="r" defTabSz="899649">
              <a:defRPr sz="900">
                <a:latin typeface="Verdana" pitchFamily="34" charset="0"/>
              </a:defRPr>
            </a:lvl1pPr>
          </a:lstStyle>
          <a:p>
            <a:pPr>
              <a:defRPr/>
            </a:pPr>
            <a:fld id="{AF9A0B9D-E48B-494C-BF70-6B7D3627B2E7}" type="slidenum">
              <a:rPr lang="de-AT"/>
              <a:pPr>
                <a:defRPr/>
              </a:pPr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86810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21905" cy="495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90" tIns="44994" rIns="89990" bIns="44994" numCol="1" anchor="t" anchorCtr="0" compatLnSpc="1">
            <a:prstTxWarp prst="textNoShape">
              <a:avLst/>
            </a:prstTxWarp>
          </a:bodyPr>
          <a:lstStyle>
            <a:lvl1pPr defTabSz="899649">
              <a:defRPr sz="900">
                <a:latin typeface="Verdana" pitchFamily="34" charset="0"/>
              </a:defRPr>
            </a:lvl1pPr>
          </a:lstStyle>
          <a:p>
            <a:pPr>
              <a:defRPr/>
            </a:pPr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3818600" y="0"/>
            <a:ext cx="2921905" cy="495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90" tIns="44994" rIns="89990" bIns="44994" numCol="1" anchor="t" anchorCtr="0" compatLnSpc="1">
            <a:prstTxWarp prst="textNoShape">
              <a:avLst/>
            </a:prstTxWarp>
          </a:bodyPr>
          <a:lstStyle>
            <a:lvl1pPr algn="r" defTabSz="899649">
              <a:defRPr sz="900">
                <a:latin typeface="Verdana" pitchFamily="34" charset="0"/>
              </a:defRPr>
            </a:lvl1pPr>
          </a:lstStyle>
          <a:p>
            <a:pPr>
              <a:defRPr/>
            </a:pPr>
            <a:fld id="{D4A57258-4B2E-4976-A4D6-DE9D9E53F345}" type="datetimeFigureOut">
              <a:rPr lang="de-DE"/>
              <a:pPr>
                <a:defRPr/>
              </a:pPr>
              <a:t>18.06.2015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42" tIns="46021" rIns="92042" bIns="46021" rtlCol="0" anchor="ctr"/>
          <a:lstStyle/>
          <a:p>
            <a:pPr lvl="0"/>
            <a:endParaRPr lang="de-AT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74535" y="4689596"/>
            <a:ext cx="5393046" cy="4442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90" tIns="44994" rIns="89990" bIns="449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AT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1" y="9375986"/>
            <a:ext cx="2921905" cy="495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90" tIns="44994" rIns="89990" bIns="44994" numCol="1" anchor="b" anchorCtr="0" compatLnSpc="1">
            <a:prstTxWarp prst="textNoShape">
              <a:avLst/>
            </a:prstTxWarp>
          </a:bodyPr>
          <a:lstStyle>
            <a:lvl1pPr defTabSz="899649">
              <a:defRPr sz="900">
                <a:latin typeface="Verdana" pitchFamily="34" charset="0"/>
              </a:defRPr>
            </a:lvl1pPr>
          </a:lstStyle>
          <a:p>
            <a:pPr>
              <a:defRPr/>
            </a:pPr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3818600" y="9375986"/>
            <a:ext cx="2921905" cy="495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90" tIns="44994" rIns="89990" bIns="44994" numCol="1" anchor="b" anchorCtr="0" compatLnSpc="1">
            <a:prstTxWarp prst="textNoShape">
              <a:avLst/>
            </a:prstTxWarp>
          </a:bodyPr>
          <a:lstStyle>
            <a:lvl1pPr algn="r" defTabSz="899649">
              <a:defRPr sz="900">
                <a:latin typeface="Verdana" pitchFamily="34" charset="0"/>
              </a:defRPr>
            </a:lvl1pPr>
          </a:lstStyle>
          <a:p>
            <a:pPr>
              <a:defRPr/>
            </a:pPr>
            <a:fld id="{342F65DC-6D02-4B02-A30D-771E8AE25FC4}" type="slidenum">
              <a:rPr lang="de-AT"/>
              <a:pPr>
                <a:defRPr/>
              </a:pPr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34880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2F65DC-6D02-4B02-A30D-771E8AE25FC4}" type="slidenum">
              <a:rPr lang="de-AT" smtClean="0"/>
              <a:pPr>
                <a:defRPr/>
              </a:pPr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32792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F586F-BA5F-41AF-A593-BAD0917B4F5D}" type="datetimeFigureOut">
              <a:rPr lang="de-DE"/>
              <a:pPr>
                <a:defRPr/>
              </a:pPr>
              <a:t>18.06.2015</a:t>
            </a:fld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186C9-E461-413A-8EDC-49B32E77D27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7D6E1-FF7D-4877-B151-AFD0D51324B3}" type="datetimeFigureOut">
              <a:rPr lang="de-DE"/>
              <a:pPr>
                <a:defRPr/>
              </a:pPr>
              <a:t>18.06.2015</a:t>
            </a:fld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D6782-2CF8-447A-8B23-C001C30DF8D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808DF-0FB7-431E-89EA-803A43859612}" type="datetimeFigureOut">
              <a:rPr lang="de-DE"/>
              <a:pPr>
                <a:defRPr/>
              </a:pPr>
              <a:t>18.06.2015</a:t>
            </a:fld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09413-8882-4B39-9F18-051BB8604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1963" y="1857375"/>
            <a:ext cx="3794125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408488" y="1857375"/>
            <a:ext cx="3794125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DC640-6522-49E2-9C53-49D6C86E46DE}" type="datetimeFigureOut">
              <a:rPr lang="de-DE"/>
              <a:pPr>
                <a:defRPr/>
              </a:pPr>
              <a:t>18.06.2015</a:t>
            </a:fld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DC355-25D9-46EB-B353-AC7ACD759C8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267450" y="431800"/>
            <a:ext cx="1935163" cy="5803900"/>
          </a:xfrm>
        </p:spPr>
        <p:txBody>
          <a:bodyPr vert="eaVert"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61963" y="431800"/>
            <a:ext cx="5653087" cy="5803900"/>
          </a:xfrm>
        </p:spPr>
        <p:txBody>
          <a:bodyPr vert="eaVert"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431800"/>
            <a:ext cx="6697663" cy="1143000"/>
          </a:xfrm>
        </p:spPr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61963" y="1857375"/>
            <a:ext cx="7740650" cy="4378325"/>
          </a:xfrm>
        </p:spPr>
        <p:txBody>
          <a:bodyPr/>
          <a:lstStyle/>
          <a:p>
            <a:pPr lvl="0"/>
            <a:endParaRPr lang="de-DE" noProof="0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1963" y="1857375"/>
            <a:ext cx="3794125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408488" y="1857375"/>
            <a:ext cx="3794125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0EAE3-9F53-47CD-89A3-02A4B3D80862}" type="datetimeFigureOut">
              <a:rPr lang="de-DE"/>
              <a:pPr>
                <a:defRPr/>
              </a:pPr>
              <a:t>18.06.2015</a:t>
            </a:fld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8C040-2965-43AD-A111-4CFF167F6EB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267450" y="431800"/>
            <a:ext cx="1935163" cy="5803900"/>
          </a:xfrm>
        </p:spPr>
        <p:txBody>
          <a:bodyPr vert="eaVert"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61963" y="431800"/>
            <a:ext cx="5653087" cy="5803900"/>
          </a:xfrm>
        </p:spPr>
        <p:txBody>
          <a:bodyPr vert="eaVert"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1963" y="1857375"/>
            <a:ext cx="3794125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408488" y="1857375"/>
            <a:ext cx="3794125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68111-3B5D-4910-BA67-F32B695344EA}" type="datetimeFigureOut">
              <a:rPr lang="de-DE"/>
              <a:pPr>
                <a:defRPr/>
              </a:pPr>
              <a:t>18.06.2015</a:t>
            </a:fld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0A87F-CFF6-461D-9B02-0DFF367A987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267450" y="431800"/>
            <a:ext cx="1935163" cy="5803900"/>
          </a:xfrm>
        </p:spPr>
        <p:txBody>
          <a:bodyPr vert="eaVert"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61963" y="431800"/>
            <a:ext cx="5653087" cy="5803900"/>
          </a:xfrm>
        </p:spPr>
        <p:txBody>
          <a:bodyPr vert="eaVert"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C087B-3D34-4FDF-B734-C93DD84DEE5A}" type="datetimeFigureOut">
              <a:rPr lang="de-DE"/>
              <a:pPr>
                <a:defRPr/>
              </a:pPr>
              <a:t>18.06.2015</a:t>
            </a:fld>
            <a:endParaRPr lang="de-DE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478E8-CB76-49FD-BEE4-704611FE24E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6090E-E0A0-494F-9D77-32317056F964}" type="datetimeFigureOut">
              <a:rPr lang="de-DE"/>
              <a:pPr>
                <a:defRPr/>
              </a:pPr>
              <a:t>18.06.2015</a:t>
            </a:fld>
            <a:endParaRPr lang="de-DE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F1DEE-93EF-4F9E-8C7C-633C220BBE2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3B86F-E112-4543-AFCC-C28164C12EE6}" type="datetimeFigureOut">
              <a:rPr lang="de-DE"/>
              <a:pPr>
                <a:defRPr/>
              </a:pPr>
              <a:t>18.06.2015</a:t>
            </a:fld>
            <a:endParaRPr lang="de-DE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88FD6-CF3C-43E2-843D-B2C9679A3F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E5EAB-F64C-4709-B5FC-93F0796857D5}" type="datetimeFigureOut">
              <a:rPr lang="de-DE"/>
              <a:pPr>
                <a:defRPr/>
              </a:pPr>
              <a:t>18.06.2015</a:t>
            </a:fld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7578D-0882-4482-9086-0060A30BC1B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54679-F9E0-4A48-829D-C9B8C93CECF5}" type="datetimeFigureOut">
              <a:rPr lang="de-DE"/>
              <a:pPr>
                <a:defRPr/>
              </a:pPr>
              <a:t>18.06.2015</a:t>
            </a:fld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05CFB-31C4-47B9-9935-456C3A5BAE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1EC8055-1054-412C-A643-BEEEBEEC9F67}" type="datetimeFigureOut">
              <a:rPr lang="de-DE"/>
              <a:pPr>
                <a:defRPr/>
              </a:pPr>
              <a:t>18.06.2015</a:t>
            </a:fld>
            <a:endParaRPr lang="de-DE" dirty="0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4AC6843-9913-4BE9-9213-64DCC69807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61963" y="1857375"/>
            <a:ext cx="7740650" cy="437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smtClean="0"/>
          </a:p>
        </p:txBody>
      </p:sp>
      <p:sp>
        <p:nvSpPr>
          <p:cNvPr id="13315" name="Titelplatzhalter 14"/>
          <p:cNvSpPr>
            <a:spLocks noGrp="1"/>
          </p:cNvSpPr>
          <p:nvPr>
            <p:ph type="title"/>
          </p:nvPr>
        </p:nvSpPr>
        <p:spPr bwMode="gray">
          <a:xfrm>
            <a:off x="250825" y="431800"/>
            <a:ext cx="66976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Bachelor Wirtschafts – und Sozialwissenschaften</a:t>
            </a:r>
            <a:br>
              <a:rPr lang="de-DE" smtClean="0"/>
            </a:br>
            <a:r>
              <a:rPr lang="de-DE" smtClean="0"/>
              <a:t>Studienzweig Volkswirtschaft und Sozioökonomie</a:t>
            </a:r>
            <a:endParaRPr lang="de-AT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6" r:id="rId2"/>
    <p:sldLayoutId id="2147483685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79" r:id="rId9"/>
    <p:sldLayoutId id="2147483678" r:id="rId10"/>
    <p:sldLayoutId id="2147483677" r:id="rId11"/>
    <p:sldLayoutId id="2147483676" r:id="rId12"/>
  </p:sldLayoutIdLst>
  <p:transition>
    <p:fade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9pPr>
    </p:titleStyle>
    <p:bodyStyle>
      <a:lvl1pPr marL="265113" indent="-265113" algn="l" rtl="0" eaLnBrk="0" fontAlgn="base" hangingPunct="0">
        <a:spcBef>
          <a:spcPct val="0"/>
        </a:spcBef>
        <a:spcAft>
          <a:spcPts val="600"/>
        </a:spcAft>
        <a:buClr>
          <a:srgbClr val="53248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28575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SzPct val="10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804863" indent="-274638" algn="l" rtl="0" eaLnBrk="0" fontAlgn="base" hangingPunct="0">
        <a:spcBef>
          <a:spcPct val="0"/>
        </a:spcBef>
        <a:spcAft>
          <a:spcPts val="600"/>
        </a:spcAft>
        <a:buClr>
          <a:srgbClr val="457AA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079500" indent="-274638" algn="l" rtl="0" eaLnBrk="0" fontAlgn="base" hangingPunct="0">
        <a:spcBef>
          <a:spcPct val="0"/>
        </a:spcBef>
        <a:spcAft>
          <a:spcPts val="600"/>
        </a:spcAft>
        <a:buClr>
          <a:srgbClr val="A991C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1344613" indent="-265113" algn="l" rtl="0" eaLnBrk="0" fontAlgn="base" hangingPunct="0">
        <a:spcBef>
          <a:spcPct val="0"/>
        </a:spcBef>
        <a:spcAft>
          <a:spcPts val="60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1801813" indent="-265113" algn="l" rtl="0" fontAlgn="base">
        <a:spcBef>
          <a:spcPct val="0"/>
        </a:spcBef>
        <a:spcAft>
          <a:spcPts val="60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259013" indent="-265113" algn="l" rtl="0" fontAlgn="base">
        <a:spcBef>
          <a:spcPct val="0"/>
        </a:spcBef>
        <a:spcAft>
          <a:spcPts val="60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716213" indent="-265113" algn="l" rtl="0" fontAlgn="base">
        <a:spcBef>
          <a:spcPct val="0"/>
        </a:spcBef>
        <a:spcAft>
          <a:spcPts val="60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173413" indent="-265113" algn="l" rtl="0" fontAlgn="base">
        <a:spcBef>
          <a:spcPct val="0"/>
        </a:spcBef>
        <a:spcAft>
          <a:spcPts val="60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61963" y="1857375"/>
            <a:ext cx="7740650" cy="437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smtClean="0"/>
          </a:p>
        </p:txBody>
      </p:sp>
      <p:sp>
        <p:nvSpPr>
          <p:cNvPr id="26627" name="Titelplatzhalter 14"/>
          <p:cNvSpPr>
            <a:spLocks noGrp="1"/>
          </p:cNvSpPr>
          <p:nvPr>
            <p:ph type="title"/>
          </p:nvPr>
        </p:nvSpPr>
        <p:spPr bwMode="gray">
          <a:xfrm>
            <a:off x="461963" y="431800"/>
            <a:ext cx="62801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endParaRPr lang="de-AT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7" r:id="rId2"/>
    <p:sldLayoutId id="2147483696" r:id="rId3"/>
    <p:sldLayoutId id="2147483695" r:id="rId4"/>
    <p:sldLayoutId id="2147483694" r:id="rId5"/>
    <p:sldLayoutId id="2147483693" r:id="rId6"/>
    <p:sldLayoutId id="2147483692" r:id="rId7"/>
    <p:sldLayoutId id="2147483691" r:id="rId8"/>
    <p:sldLayoutId id="2147483690" r:id="rId9"/>
    <p:sldLayoutId id="2147483689" r:id="rId10"/>
    <p:sldLayoutId id="2147483688" r:id="rId11"/>
  </p:sldLayoutIdLst>
  <p:transition>
    <p:fade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9pPr>
    </p:titleStyle>
    <p:bodyStyle>
      <a:lvl1pPr marL="265113" indent="-265113" algn="l" rtl="0" eaLnBrk="0" fontAlgn="base" hangingPunct="0">
        <a:spcBef>
          <a:spcPct val="0"/>
        </a:spcBef>
        <a:spcAft>
          <a:spcPts val="600"/>
        </a:spcAft>
        <a:buClr>
          <a:srgbClr val="53248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28575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SzPct val="10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804863" indent="-274638" algn="l" rtl="0" eaLnBrk="0" fontAlgn="base" hangingPunct="0">
        <a:spcBef>
          <a:spcPct val="0"/>
        </a:spcBef>
        <a:spcAft>
          <a:spcPts val="600"/>
        </a:spcAft>
        <a:buClr>
          <a:srgbClr val="457AA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079500" indent="-274638" algn="l" rtl="0" eaLnBrk="0" fontAlgn="base" hangingPunct="0">
        <a:spcBef>
          <a:spcPct val="0"/>
        </a:spcBef>
        <a:spcAft>
          <a:spcPts val="600"/>
        </a:spcAft>
        <a:buClr>
          <a:srgbClr val="A991C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1344613" indent="-265113" algn="l" rtl="0" eaLnBrk="0" fontAlgn="base" hangingPunct="0">
        <a:spcBef>
          <a:spcPct val="0"/>
        </a:spcBef>
        <a:spcAft>
          <a:spcPts val="60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1801813" indent="-265113" algn="l" rtl="0" fontAlgn="base">
        <a:spcBef>
          <a:spcPct val="0"/>
        </a:spcBef>
        <a:spcAft>
          <a:spcPts val="60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259013" indent="-265113" algn="l" rtl="0" fontAlgn="base">
        <a:spcBef>
          <a:spcPct val="0"/>
        </a:spcBef>
        <a:spcAft>
          <a:spcPts val="60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716213" indent="-265113" algn="l" rtl="0" fontAlgn="base">
        <a:spcBef>
          <a:spcPct val="0"/>
        </a:spcBef>
        <a:spcAft>
          <a:spcPts val="60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173413" indent="-265113" algn="l" rtl="0" fontAlgn="base">
        <a:spcBef>
          <a:spcPct val="0"/>
        </a:spcBef>
        <a:spcAft>
          <a:spcPts val="60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61963" y="1857375"/>
            <a:ext cx="7740650" cy="437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smtClean="0"/>
          </a:p>
        </p:txBody>
      </p:sp>
      <p:sp>
        <p:nvSpPr>
          <p:cNvPr id="38915" name="Titelplatzhalter 14"/>
          <p:cNvSpPr>
            <a:spLocks noGrp="1"/>
          </p:cNvSpPr>
          <p:nvPr>
            <p:ph type="title"/>
          </p:nvPr>
        </p:nvSpPr>
        <p:spPr bwMode="gray">
          <a:xfrm>
            <a:off x="461963" y="431800"/>
            <a:ext cx="62801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endParaRPr lang="de-AT" smtClean="0"/>
          </a:p>
        </p:txBody>
      </p:sp>
      <p:sp>
        <p:nvSpPr>
          <p:cNvPr id="8" name="Rechteck 4"/>
          <p:cNvSpPr/>
          <p:nvPr userDrawn="1"/>
        </p:nvSpPr>
        <p:spPr>
          <a:xfrm>
            <a:off x="468313" y="2357438"/>
            <a:ext cx="5103812" cy="326072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dirty="0"/>
          </a:p>
        </p:txBody>
      </p:sp>
      <p:pic>
        <p:nvPicPr>
          <p:cNvPr id="38917" name="Grafik 6" descr="Logo-für-VK.pn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89000" y="2552700"/>
            <a:ext cx="488950" cy="223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08" r:id="rId2"/>
    <p:sldLayoutId id="2147483707" r:id="rId3"/>
    <p:sldLayoutId id="2147483706" r:id="rId4"/>
    <p:sldLayoutId id="2147483705" r:id="rId5"/>
    <p:sldLayoutId id="2147483704" r:id="rId6"/>
    <p:sldLayoutId id="2147483703" r:id="rId7"/>
    <p:sldLayoutId id="2147483702" r:id="rId8"/>
    <p:sldLayoutId id="2147483701" r:id="rId9"/>
    <p:sldLayoutId id="2147483700" r:id="rId10"/>
    <p:sldLayoutId id="2147483699" r:id="rId11"/>
  </p:sldLayoutIdLst>
  <p:transition>
    <p:fade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9pPr>
    </p:titleStyle>
    <p:bodyStyle>
      <a:lvl1pPr marL="265113" indent="-265113" algn="l" rtl="0" eaLnBrk="0" fontAlgn="base" hangingPunct="0">
        <a:spcBef>
          <a:spcPct val="0"/>
        </a:spcBef>
        <a:spcAft>
          <a:spcPts val="600"/>
        </a:spcAft>
        <a:buClr>
          <a:srgbClr val="53248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28575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SzPct val="10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804863" indent="-274638" algn="l" rtl="0" eaLnBrk="0" fontAlgn="base" hangingPunct="0">
        <a:spcBef>
          <a:spcPct val="0"/>
        </a:spcBef>
        <a:spcAft>
          <a:spcPts val="600"/>
        </a:spcAft>
        <a:buClr>
          <a:srgbClr val="457AA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079500" indent="-274638" algn="l" rtl="0" eaLnBrk="0" fontAlgn="base" hangingPunct="0">
        <a:spcBef>
          <a:spcPct val="0"/>
        </a:spcBef>
        <a:spcAft>
          <a:spcPts val="600"/>
        </a:spcAft>
        <a:buClr>
          <a:srgbClr val="A991C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1344613" indent="-265113" algn="l" rtl="0" eaLnBrk="0" fontAlgn="base" hangingPunct="0">
        <a:spcBef>
          <a:spcPct val="0"/>
        </a:spcBef>
        <a:spcAft>
          <a:spcPts val="60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1801813" indent="-265113" algn="l" rtl="0" fontAlgn="base">
        <a:spcBef>
          <a:spcPct val="0"/>
        </a:spcBef>
        <a:spcAft>
          <a:spcPts val="60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259013" indent="-265113" algn="l" rtl="0" fontAlgn="base">
        <a:spcBef>
          <a:spcPct val="0"/>
        </a:spcBef>
        <a:spcAft>
          <a:spcPts val="60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716213" indent="-265113" algn="l" rtl="0" fontAlgn="base">
        <a:spcBef>
          <a:spcPct val="0"/>
        </a:spcBef>
        <a:spcAft>
          <a:spcPts val="60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173413" indent="-265113" algn="l" rtl="0" fontAlgn="base">
        <a:spcBef>
          <a:spcPct val="0"/>
        </a:spcBef>
        <a:spcAft>
          <a:spcPts val="60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ohanna.hofbauer@wu.ac.at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u.ac.at/sozoek/sozoek-home-fuer-studierende/" TargetMode="External"/><Relationship Id="rId2" Type="http://schemas.openxmlformats.org/officeDocument/2006/relationships/hyperlink" Target="mailto:johanna.hofbauer@wu.ac.at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mailto:Sabrina.kessler@wu.ac.at" TargetMode="External"/><Relationship Id="rId4" Type="http://schemas.openxmlformats.org/officeDocument/2006/relationships/hyperlink" Target="mailto:rschwab@wu.ac.at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el 4"/>
          <p:cNvSpPr>
            <a:spLocks/>
          </p:cNvSpPr>
          <p:nvPr/>
        </p:nvSpPr>
        <p:spPr bwMode="white">
          <a:xfrm>
            <a:off x="179388" y="3654425"/>
            <a:ext cx="8640762" cy="287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de-AT" sz="2800" dirty="0">
                <a:solidFill>
                  <a:schemeClr val="bg1"/>
                </a:solidFill>
                <a:latin typeface="Verdana" pitchFamily="34" charset="0"/>
              </a:rPr>
              <a:t>Bachelor of Science (BSc)</a:t>
            </a:r>
            <a:br>
              <a:rPr lang="de-AT" sz="2800" dirty="0">
                <a:solidFill>
                  <a:schemeClr val="bg1"/>
                </a:solidFill>
                <a:latin typeface="Verdana" pitchFamily="34" charset="0"/>
              </a:rPr>
            </a:br>
            <a:r>
              <a:rPr lang="de-AT" sz="2800" b="1" dirty="0">
                <a:solidFill>
                  <a:schemeClr val="bg1"/>
                </a:solidFill>
                <a:latin typeface="Verdana" pitchFamily="34" charset="0"/>
              </a:rPr>
              <a:t>Wirtschafts- und Sozialwissenschaften</a:t>
            </a:r>
          </a:p>
          <a:p>
            <a:endParaRPr lang="de-AT" b="1" dirty="0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de-AT" sz="3200" dirty="0">
                <a:solidFill>
                  <a:schemeClr val="bg1"/>
                </a:solidFill>
                <a:latin typeface="Verdana" pitchFamily="34" charset="0"/>
              </a:rPr>
              <a:t>Volkswirtschaft und </a:t>
            </a:r>
            <a:r>
              <a:rPr lang="de-AT" sz="3200" dirty="0" smtClean="0">
                <a:solidFill>
                  <a:schemeClr val="bg1"/>
                </a:solidFill>
                <a:latin typeface="Verdana" pitchFamily="34" charset="0"/>
              </a:rPr>
              <a:t>Sozioökonomie</a:t>
            </a:r>
          </a:p>
          <a:p>
            <a:endParaRPr lang="de-AT" sz="3200" dirty="0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de-AT" sz="3200" dirty="0" smtClean="0">
                <a:solidFill>
                  <a:schemeClr val="bg1"/>
                </a:solidFill>
                <a:latin typeface="Verdana" pitchFamily="34" charset="0"/>
              </a:rPr>
              <a:t>Schwerpunkt Sozioökonomie</a:t>
            </a:r>
            <a:endParaRPr lang="de-AT" sz="3200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Sozioökonomische Problemlagen I + II</a:t>
            </a:r>
            <a:br>
              <a:rPr lang="de-DE" dirty="0"/>
            </a:br>
            <a:r>
              <a:rPr lang="de-DE" dirty="0"/>
              <a:t>„Arbeit im Wandel“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endParaRPr lang="de-AT" sz="1800" b="1" dirty="0">
              <a:latin typeface="Verdana" pitchFamily="34" charset="0"/>
            </a:endParaRP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AT" sz="1800" b="1" dirty="0" err="1">
                <a:latin typeface="Verdana" pitchFamily="34" charset="0"/>
              </a:rPr>
              <a:t>ao</a:t>
            </a:r>
            <a:r>
              <a:rPr lang="de-AT" sz="1800" b="1" dirty="0">
                <a:latin typeface="Verdana" pitchFamily="34" charset="0"/>
              </a:rPr>
              <a:t>. Univ. Prof. Dr. Johanna Hofbauer</a:t>
            </a: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de-AT" sz="1800" b="1" dirty="0" smtClean="0">
              <a:latin typeface="Verdana" pitchFamily="34" charset="0"/>
            </a:endParaRP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de-AT" sz="1800" b="1" dirty="0">
              <a:latin typeface="Verdana" pitchFamily="34" charset="0"/>
            </a:endParaRP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AT" sz="1800" b="1" dirty="0">
                <a:latin typeface="Verdana" pitchFamily="34" charset="0"/>
              </a:rPr>
              <a:t>Institut für Soziologie und empirische </a:t>
            </a:r>
            <a:r>
              <a:rPr lang="de-AT" sz="1800" b="1" dirty="0" smtClean="0">
                <a:latin typeface="Verdana" pitchFamily="34" charset="0"/>
              </a:rPr>
              <a:t>Sozialforschung</a:t>
            </a: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de-AT" sz="1800" b="1" dirty="0" smtClean="0">
              <a:latin typeface="Verdana" pitchFamily="34" charset="0"/>
            </a:endParaRP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de-AT" sz="1800" b="1" dirty="0">
              <a:latin typeface="Verdana" pitchFamily="34" charset="0"/>
            </a:endParaRP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AT" sz="1800" b="1" dirty="0" smtClean="0">
                <a:latin typeface="Verdana" pitchFamily="34" charset="0"/>
              </a:rPr>
              <a:t>Kompetenzzentrum für Nachhaltigkeit</a:t>
            </a:r>
            <a:endParaRPr lang="de-AT" sz="1800" b="1" dirty="0">
              <a:latin typeface="Verdana" pitchFamily="34" charset="0"/>
            </a:endParaRP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de-AT" sz="1800" dirty="0">
              <a:hlinkClick r:id="rId2"/>
            </a:endParaRP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de-AT" sz="1800" dirty="0">
              <a:hlinkClick r:id="rId2"/>
            </a:endParaRPr>
          </a:p>
          <a:p>
            <a:pPr marL="0" indent="0">
              <a:spcBef>
                <a:spcPct val="50000"/>
              </a:spcBef>
              <a:buNone/>
            </a:pPr>
            <a:endParaRPr lang="de-DE" sz="1800" dirty="0">
              <a:latin typeface="Verdana" pitchFamily="34" charset="0"/>
            </a:endParaRPr>
          </a:p>
          <a:p>
            <a:endParaRPr lang="de-AT" sz="1800" dirty="0"/>
          </a:p>
        </p:txBody>
      </p:sp>
    </p:spTree>
    <p:extLst>
      <p:ext uri="{BB962C8B-B14F-4D97-AF65-F5344CB8AC3E}">
        <p14:creationId xmlns:p14="http://schemas.microsoft.com/office/powerpoint/2010/main" val="375571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dirty="0" smtClean="0"/>
              <a:t>	Termine</a:t>
            </a:r>
            <a:endParaRPr lang="de-AT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1963" y="1857375"/>
            <a:ext cx="7740650" cy="4811985"/>
          </a:xfrm>
        </p:spPr>
        <p:txBody>
          <a:bodyPr/>
          <a:lstStyle/>
          <a:p>
            <a:r>
              <a:rPr lang="de-AT" sz="2000" dirty="0" smtClean="0"/>
              <a:t>Sozioökonomische Problemlagen I:</a:t>
            </a:r>
          </a:p>
          <a:p>
            <a:pPr lvl="4"/>
            <a:r>
              <a:rPr lang="de-AT" sz="1400" dirty="0"/>
              <a:t>Do, 08.10.2015	09:00 – 13:00 Uhr</a:t>
            </a:r>
          </a:p>
          <a:p>
            <a:pPr lvl="4"/>
            <a:r>
              <a:rPr lang="de-AT" sz="1400" dirty="0"/>
              <a:t>Do, 22.10.2015	09:00 – 13:00 Uhr</a:t>
            </a:r>
          </a:p>
          <a:p>
            <a:pPr lvl="4"/>
            <a:r>
              <a:rPr lang="de-AT" sz="1400" dirty="0"/>
              <a:t>Do, 29.10.2015	09:00 – 13:00 Uhr</a:t>
            </a:r>
          </a:p>
          <a:p>
            <a:pPr lvl="4"/>
            <a:r>
              <a:rPr lang="de-AT" sz="1400" dirty="0"/>
              <a:t>Do, 05.11.2015	09:00 – 13:00 Uhr</a:t>
            </a:r>
          </a:p>
          <a:p>
            <a:pPr lvl="4"/>
            <a:r>
              <a:rPr lang="de-AT" sz="1400" dirty="0"/>
              <a:t>Do, 12.11.2015	09:00 – 13:00 Uhr</a:t>
            </a:r>
          </a:p>
          <a:p>
            <a:pPr lvl="4"/>
            <a:r>
              <a:rPr lang="de-AT" sz="1400" dirty="0"/>
              <a:t>Do, 19.11.2015	09:00 – 13:00 Uhr</a:t>
            </a:r>
          </a:p>
          <a:p>
            <a:endParaRPr lang="de-AT" sz="2000" dirty="0" smtClean="0"/>
          </a:p>
          <a:p>
            <a:r>
              <a:rPr lang="de-AT" sz="2000" dirty="0" smtClean="0"/>
              <a:t>Sozioökonomische Problemlagen II:</a:t>
            </a:r>
          </a:p>
          <a:p>
            <a:pPr lvl="4"/>
            <a:r>
              <a:rPr lang="de-AT" sz="1400" dirty="0" smtClean="0"/>
              <a:t>Do, 03.12.2015	09:00 – 13:00 Uhr</a:t>
            </a:r>
          </a:p>
          <a:p>
            <a:pPr lvl="4"/>
            <a:r>
              <a:rPr lang="de-AT" sz="1400" dirty="0"/>
              <a:t>Do, </a:t>
            </a:r>
            <a:r>
              <a:rPr lang="de-AT" sz="1400" dirty="0" smtClean="0"/>
              <a:t>10.12.2015</a:t>
            </a:r>
            <a:r>
              <a:rPr lang="de-AT" sz="1400" dirty="0"/>
              <a:t>	09:00 – 13:00 Uhr</a:t>
            </a:r>
          </a:p>
          <a:p>
            <a:pPr lvl="4"/>
            <a:r>
              <a:rPr lang="de-AT" sz="1400" dirty="0"/>
              <a:t>Do, </a:t>
            </a:r>
            <a:r>
              <a:rPr lang="de-AT" sz="1400" dirty="0" smtClean="0"/>
              <a:t>17.12.2015</a:t>
            </a:r>
            <a:r>
              <a:rPr lang="de-AT" sz="1400" dirty="0"/>
              <a:t>	09:00 – 13:00 Uhr</a:t>
            </a:r>
          </a:p>
          <a:p>
            <a:pPr lvl="4"/>
            <a:r>
              <a:rPr lang="de-AT" sz="1400" dirty="0"/>
              <a:t>Do, </a:t>
            </a:r>
            <a:r>
              <a:rPr lang="de-AT" sz="1400" dirty="0" smtClean="0"/>
              <a:t>07.01.2016</a:t>
            </a:r>
            <a:r>
              <a:rPr lang="de-AT" sz="1400" dirty="0"/>
              <a:t>	09:00 – 13:00 Uhr</a:t>
            </a:r>
          </a:p>
          <a:p>
            <a:pPr lvl="4"/>
            <a:r>
              <a:rPr lang="de-AT" sz="1400" dirty="0"/>
              <a:t>Do, </a:t>
            </a:r>
            <a:r>
              <a:rPr lang="de-AT" sz="1400" dirty="0" smtClean="0"/>
              <a:t>14.01.2016</a:t>
            </a:r>
            <a:r>
              <a:rPr lang="de-AT" sz="1400" dirty="0"/>
              <a:t>	09:00 – 13:00 Uhr</a:t>
            </a:r>
          </a:p>
          <a:p>
            <a:pPr lvl="4"/>
            <a:r>
              <a:rPr lang="de-AT" sz="1400" dirty="0"/>
              <a:t>Do, </a:t>
            </a:r>
            <a:r>
              <a:rPr lang="de-AT" sz="1400" dirty="0" smtClean="0"/>
              <a:t>21.01.2016</a:t>
            </a:r>
            <a:r>
              <a:rPr lang="de-AT" sz="1400" dirty="0"/>
              <a:t>	09:00 – 13:00 </a:t>
            </a:r>
            <a:r>
              <a:rPr lang="de-AT" sz="1400" dirty="0" smtClean="0"/>
              <a:t>Uhr</a:t>
            </a:r>
            <a:endParaRPr lang="de-AT" sz="1400" dirty="0"/>
          </a:p>
        </p:txBody>
      </p:sp>
    </p:spTree>
    <p:extLst>
      <p:ext uri="{BB962C8B-B14F-4D97-AF65-F5344CB8AC3E}">
        <p14:creationId xmlns:p14="http://schemas.microsoft.com/office/powerpoint/2010/main" val="255258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dirty="0" smtClean="0"/>
              <a:t>	Organisation &amp; Design der LV</a:t>
            </a:r>
            <a:endParaRPr lang="de-AT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sz="2000" dirty="0" smtClean="0"/>
          </a:p>
          <a:p>
            <a:r>
              <a:rPr lang="de-AT" sz="2000" dirty="0" smtClean="0"/>
              <a:t>Organisation</a:t>
            </a:r>
          </a:p>
          <a:p>
            <a:pPr lvl="1"/>
            <a:r>
              <a:rPr lang="de-AT" sz="1600" dirty="0" smtClean="0"/>
              <a:t>Kann nur gemeinsam mit Sozioökonomischen Problemlagen „..“ </a:t>
            </a:r>
            <a:r>
              <a:rPr lang="de-AT" sz="1600" dirty="0"/>
              <a:t>b</a:t>
            </a:r>
            <a:r>
              <a:rPr lang="de-AT" sz="1600" dirty="0" smtClean="0"/>
              <a:t>elegt werden.</a:t>
            </a:r>
          </a:p>
          <a:p>
            <a:endParaRPr lang="de-AT" sz="2000" dirty="0" smtClean="0"/>
          </a:p>
          <a:p>
            <a:endParaRPr lang="de-AT" sz="2000" dirty="0" smtClean="0"/>
          </a:p>
          <a:p>
            <a:r>
              <a:rPr lang="de-AT" sz="2000" dirty="0" smtClean="0"/>
              <a:t>Design</a:t>
            </a:r>
            <a:endParaRPr lang="de-AT" sz="2000" dirty="0"/>
          </a:p>
          <a:p>
            <a:pPr lvl="1"/>
            <a:r>
              <a:rPr lang="de-AT" sz="1600" dirty="0" smtClean="0"/>
              <a:t>Vorträge der Lehrveranstaltungsleiterin</a:t>
            </a:r>
          </a:p>
          <a:p>
            <a:pPr lvl="1"/>
            <a:r>
              <a:rPr lang="de-AT" sz="1600" dirty="0" smtClean="0"/>
              <a:t>Eigenständige Erarbeitung von Fachtexten</a:t>
            </a:r>
          </a:p>
          <a:p>
            <a:pPr lvl="1"/>
            <a:r>
              <a:rPr lang="de-AT" sz="1600" dirty="0" smtClean="0"/>
              <a:t>Erstellung von Präsentationen, Wochenrückblicken oder Thesenpapieren im kleinen Team (2-3 Studierende)</a:t>
            </a:r>
          </a:p>
          <a:p>
            <a:pPr lvl="1"/>
            <a:r>
              <a:rPr lang="de-AT" sz="1600" dirty="0" smtClean="0"/>
              <a:t>Gruppenarbeiten und Diskussionen im Rahmen des Kurses mit Arbeit an praktischen Beispielen</a:t>
            </a:r>
            <a:endParaRPr lang="de-AT" sz="1600" dirty="0"/>
          </a:p>
        </p:txBody>
      </p:sp>
    </p:spTree>
    <p:extLst>
      <p:ext uri="{BB962C8B-B14F-4D97-AF65-F5344CB8AC3E}">
        <p14:creationId xmlns:p14="http://schemas.microsoft.com/office/powerpoint/2010/main" val="202921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dirty="0" smtClean="0"/>
              <a:t>	Inhalte</a:t>
            </a:r>
            <a:endParaRPr lang="de-AT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2000" dirty="0" smtClean="0"/>
              <a:t>Sozioökonomische Problemlagen I:</a:t>
            </a:r>
          </a:p>
          <a:p>
            <a:endParaRPr lang="de-AT" sz="2000" dirty="0" smtClean="0"/>
          </a:p>
          <a:p>
            <a:pPr lvl="1"/>
            <a:r>
              <a:rPr lang="de-AT" sz="1600" dirty="0" smtClean="0">
                <a:sym typeface="Wingdings" panose="05000000000000000000" pitchFamily="2" charset="2"/>
              </a:rPr>
              <a:t>Arbeit im Wandel (Veränderung der Beschäftigungsverhältnisse, …)   historische Analyse</a:t>
            </a:r>
            <a:endParaRPr lang="de-AT" sz="1600" dirty="0" smtClean="0"/>
          </a:p>
          <a:p>
            <a:pPr lvl="1"/>
            <a:endParaRPr lang="de-AT" sz="1600" dirty="0" smtClean="0"/>
          </a:p>
          <a:p>
            <a:pPr lvl="1"/>
            <a:r>
              <a:rPr lang="de-AT" sz="1600" dirty="0" smtClean="0"/>
              <a:t>Arbeitsprozesse und Reorganisation der Arbeit</a:t>
            </a:r>
          </a:p>
          <a:p>
            <a:pPr lvl="1"/>
            <a:endParaRPr lang="de-AT" sz="1600" dirty="0"/>
          </a:p>
          <a:p>
            <a:pPr lvl="1"/>
            <a:r>
              <a:rPr lang="de-AT" sz="1600" dirty="0" smtClean="0"/>
              <a:t>Aktuelle Veränderungen in der Arbeitswelt</a:t>
            </a:r>
          </a:p>
          <a:p>
            <a:pPr lvl="1"/>
            <a:endParaRPr lang="de-AT" sz="1600" dirty="0"/>
          </a:p>
          <a:p>
            <a:pPr lvl="1"/>
            <a:r>
              <a:rPr lang="de-AT" sz="1600" dirty="0" smtClean="0"/>
              <a:t>Theorien, Konzepte und Begriffe (auch sozialhistorischer Kontext)</a:t>
            </a:r>
          </a:p>
          <a:p>
            <a:pPr lvl="1"/>
            <a:endParaRPr lang="de-AT" sz="1600" dirty="0"/>
          </a:p>
          <a:p>
            <a:pPr lvl="1"/>
            <a:r>
              <a:rPr lang="de-AT" sz="1600" dirty="0" smtClean="0"/>
              <a:t>Analyse der gesellschaftsverändernden Wandlung zur Dienstleistungsgesellschaft</a:t>
            </a:r>
            <a:endParaRPr lang="de-AT" sz="1600" dirty="0"/>
          </a:p>
          <a:p>
            <a:endParaRPr lang="de-AT" sz="2000" dirty="0" smtClean="0"/>
          </a:p>
        </p:txBody>
      </p:sp>
    </p:spTree>
    <p:extLst>
      <p:ext uri="{BB962C8B-B14F-4D97-AF65-F5344CB8AC3E}">
        <p14:creationId xmlns:p14="http://schemas.microsoft.com/office/powerpoint/2010/main" val="215024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dirty="0" smtClean="0"/>
              <a:t>	Inhalte</a:t>
            </a:r>
            <a:endParaRPr lang="de-AT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2000" dirty="0" smtClean="0"/>
              <a:t>Sozioökonomische Problemlagen II:</a:t>
            </a:r>
          </a:p>
          <a:p>
            <a:endParaRPr lang="de-AT" sz="2000" dirty="0" smtClean="0"/>
          </a:p>
          <a:p>
            <a:pPr lvl="1"/>
            <a:r>
              <a:rPr lang="de-AT" sz="1600" dirty="0" smtClean="0"/>
              <a:t>Aufbauend auf dem grundsätzlichem Verständnis aus dem ersten Teil</a:t>
            </a:r>
          </a:p>
          <a:p>
            <a:pPr lvl="1"/>
            <a:endParaRPr lang="de-AT" sz="1600" dirty="0"/>
          </a:p>
          <a:p>
            <a:pPr lvl="1"/>
            <a:r>
              <a:rPr lang="de-AT" sz="1600" dirty="0" smtClean="0"/>
              <a:t>Problemorientierte Sichtweise</a:t>
            </a:r>
          </a:p>
          <a:p>
            <a:pPr lvl="1"/>
            <a:endParaRPr lang="de-AT" sz="1600" dirty="0"/>
          </a:p>
          <a:p>
            <a:pPr lvl="1"/>
            <a:r>
              <a:rPr lang="de-AT" sz="1600" dirty="0" smtClean="0"/>
              <a:t>Menschliche Arbeitskraft als Mittelpunkt diverser Problemstellungen (unternehmerisch, wirtschaftspolitisch und sozialer):</a:t>
            </a:r>
          </a:p>
          <a:p>
            <a:pPr lvl="4"/>
            <a:r>
              <a:rPr lang="de-AT" sz="1400" dirty="0" smtClean="0"/>
              <a:t>Burnout, prekäre Arbeitsverhältnisse, …</a:t>
            </a:r>
          </a:p>
          <a:p>
            <a:pPr lvl="4"/>
            <a:endParaRPr lang="de-AT" sz="1400" dirty="0" smtClean="0"/>
          </a:p>
          <a:p>
            <a:pPr lvl="1"/>
            <a:r>
              <a:rPr lang="de-AT" sz="1600" dirty="0" smtClean="0"/>
              <a:t>Reorganisation von Arbeit </a:t>
            </a:r>
            <a:r>
              <a:rPr lang="de-AT" sz="1600" dirty="0" smtClean="0">
                <a:sym typeface="Wingdings" panose="05000000000000000000" pitchFamily="2" charset="2"/>
              </a:rPr>
              <a:t> Bildung von Wertschöpfungsketten, Outsourcing, … </a:t>
            </a:r>
            <a:endParaRPr lang="de-AT" sz="1600" dirty="0"/>
          </a:p>
          <a:p>
            <a:pPr lvl="1"/>
            <a:endParaRPr lang="de-AT" sz="1600" dirty="0" smtClean="0"/>
          </a:p>
          <a:p>
            <a:pPr lvl="1"/>
            <a:endParaRPr lang="de-AT" sz="1600" dirty="0" smtClean="0"/>
          </a:p>
        </p:txBody>
      </p:sp>
    </p:spTree>
    <p:extLst>
      <p:ext uri="{BB962C8B-B14F-4D97-AF65-F5344CB8AC3E}">
        <p14:creationId xmlns:p14="http://schemas.microsoft.com/office/powerpoint/2010/main" val="102764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dirty="0" smtClean="0"/>
              <a:t>	Leistungen für eine Beurteilung</a:t>
            </a:r>
            <a:endParaRPr lang="de-AT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2000" dirty="0" smtClean="0"/>
              <a:t>Sozioökonomische Problemlagen I + II:</a:t>
            </a:r>
          </a:p>
          <a:p>
            <a:pPr marL="0" indent="0">
              <a:buNone/>
            </a:pPr>
            <a:endParaRPr lang="de-AT" sz="2000" dirty="0" smtClean="0"/>
          </a:p>
          <a:p>
            <a:pPr lvl="1"/>
            <a:r>
              <a:rPr lang="de-AT" sz="1600" dirty="0" smtClean="0"/>
              <a:t>Qualität von Präsentation und Thesenpapier</a:t>
            </a:r>
          </a:p>
          <a:p>
            <a:pPr marL="255588" lvl="1" indent="0">
              <a:buNone/>
            </a:pPr>
            <a:endParaRPr lang="de-AT" sz="1600" dirty="0"/>
          </a:p>
          <a:p>
            <a:pPr lvl="1"/>
            <a:r>
              <a:rPr lang="de-AT" sz="1600" dirty="0" smtClean="0"/>
              <a:t>Mitarbeit in der Gruppe, Beitrag zur Gruppenleistung</a:t>
            </a:r>
          </a:p>
          <a:p>
            <a:pPr marL="255588" lvl="1" indent="0">
              <a:buNone/>
            </a:pPr>
            <a:endParaRPr lang="de-AT" sz="1600" dirty="0"/>
          </a:p>
          <a:p>
            <a:pPr lvl="1"/>
            <a:r>
              <a:rPr lang="de-AT" sz="1600" dirty="0" smtClean="0"/>
              <a:t>Aktive Mitarbeit (z.B. Diskussionsbeiträge)</a:t>
            </a:r>
          </a:p>
          <a:p>
            <a:pPr marL="255588" lvl="1" indent="0">
              <a:buNone/>
            </a:pPr>
            <a:endParaRPr lang="de-AT" sz="1600" dirty="0"/>
          </a:p>
          <a:p>
            <a:pPr lvl="1"/>
            <a:r>
              <a:rPr lang="de-AT" sz="1600" dirty="0" smtClean="0"/>
              <a:t>Schriftliche Abschlussarbeit oder Klausur</a:t>
            </a:r>
            <a:endParaRPr lang="de-AT" sz="1600" dirty="0"/>
          </a:p>
          <a:p>
            <a:pPr lvl="1"/>
            <a:endParaRPr lang="de-AT" sz="1600" dirty="0" smtClean="0"/>
          </a:p>
          <a:p>
            <a:pPr lvl="1"/>
            <a:endParaRPr lang="de-AT" sz="1600" dirty="0" smtClean="0"/>
          </a:p>
        </p:txBody>
      </p:sp>
    </p:spTree>
    <p:extLst>
      <p:ext uri="{BB962C8B-B14F-4D97-AF65-F5344CB8AC3E}">
        <p14:creationId xmlns:p14="http://schemas.microsoft.com/office/powerpoint/2010/main" val="325362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dirty="0" smtClean="0"/>
              <a:t>	Kontakt</a:t>
            </a:r>
            <a:endParaRPr lang="de-AT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AT" sz="2000" dirty="0" err="1">
                <a:latin typeface="Verdana" pitchFamily="34" charset="0"/>
              </a:rPr>
              <a:t>ao</a:t>
            </a:r>
            <a:r>
              <a:rPr lang="de-AT" sz="2000" dirty="0">
                <a:latin typeface="Verdana" pitchFamily="34" charset="0"/>
              </a:rPr>
              <a:t>. Univ. Prof. Dr. Johanna </a:t>
            </a:r>
            <a:r>
              <a:rPr lang="de-AT" sz="2000" dirty="0" smtClean="0">
                <a:latin typeface="Verdana" pitchFamily="34" charset="0"/>
              </a:rPr>
              <a:t>Hofbauer</a:t>
            </a:r>
          </a:p>
          <a:p>
            <a:pPr marL="561975" lvl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AT" sz="1600" i="1" dirty="0" smtClean="0">
                <a:hlinkClick r:id="rId2"/>
              </a:rPr>
              <a:t>johanna</a:t>
            </a:r>
            <a:r>
              <a:rPr lang="de-AT" sz="1600" dirty="0" smtClean="0">
                <a:hlinkClick r:id="rId2"/>
              </a:rPr>
              <a:t>.</a:t>
            </a:r>
            <a:r>
              <a:rPr lang="de-AT" sz="1600" i="1" dirty="0" smtClean="0">
                <a:hlinkClick r:id="rId2"/>
              </a:rPr>
              <a:t>hofbauer</a:t>
            </a:r>
            <a:r>
              <a:rPr lang="de-AT" sz="1600" dirty="0" smtClean="0">
                <a:hlinkClick r:id="rId2"/>
              </a:rPr>
              <a:t>@</a:t>
            </a:r>
            <a:r>
              <a:rPr lang="de-AT" sz="1600" i="1" dirty="0" smtClean="0">
                <a:hlinkClick r:id="rId2"/>
              </a:rPr>
              <a:t>wu</a:t>
            </a:r>
            <a:r>
              <a:rPr lang="de-AT" sz="1600" dirty="0" smtClean="0">
                <a:hlinkClick r:id="rId2"/>
              </a:rPr>
              <a:t>.ac.at</a:t>
            </a:r>
            <a:endParaRPr lang="de-AT" sz="1600" dirty="0" smtClean="0">
              <a:latin typeface="Verdana" pitchFamily="34" charset="0"/>
            </a:endParaRP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de-AT" sz="2000" dirty="0" smtClean="0">
              <a:latin typeface="Verdana" pitchFamily="34" charset="0"/>
            </a:endParaRP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de-AT" sz="2000" dirty="0">
              <a:latin typeface="Verdana" pitchFamily="34" charset="0"/>
            </a:endParaRP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AT" sz="2000" dirty="0" err="1" smtClean="0">
                <a:latin typeface="Verdana" pitchFamily="34" charset="0"/>
              </a:rPr>
              <a:t>sozök-home</a:t>
            </a:r>
            <a:r>
              <a:rPr lang="de-AT" sz="2000" dirty="0" smtClean="0">
                <a:latin typeface="Verdana" pitchFamily="34" charset="0"/>
              </a:rPr>
              <a:t> für Studierende</a:t>
            </a:r>
          </a:p>
          <a:p>
            <a:pPr marL="561975" lvl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AT" sz="1600" dirty="0">
                <a:latin typeface="Verdana" pitchFamily="34" charset="0"/>
                <a:hlinkClick r:id="rId3"/>
              </a:rPr>
              <a:t>http://www.wu.ac.at/sozoek/sozoek-home-fuer-studierende</a:t>
            </a:r>
            <a:r>
              <a:rPr lang="de-AT" sz="1600" dirty="0" smtClean="0">
                <a:latin typeface="Verdana" pitchFamily="34" charset="0"/>
                <a:hlinkClick r:id="rId3"/>
              </a:rPr>
              <a:t>/</a:t>
            </a:r>
            <a:endParaRPr lang="de-AT" sz="1600" dirty="0" smtClean="0">
              <a:latin typeface="Verdana" pitchFamily="34" charset="0"/>
            </a:endParaRPr>
          </a:p>
          <a:p>
            <a:pPr marL="561975" lvl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AT" sz="1600" dirty="0" smtClean="0">
                <a:latin typeface="Verdana" pitchFamily="34" charset="0"/>
              </a:rPr>
              <a:t>„</a:t>
            </a:r>
            <a:r>
              <a:rPr lang="de-AT" sz="1600" dirty="0" err="1" smtClean="0">
                <a:latin typeface="Verdana" pitchFamily="34" charset="0"/>
              </a:rPr>
              <a:t>sozök</a:t>
            </a:r>
            <a:r>
              <a:rPr lang="de-AT" sz="1600" dirty="0" smtClean="0">
                <a:latin typeface="Verdana" pitchFamily="34" charset="0"/>
              </a:rPr>
              <a:t>-</a:t>
            </a:r>
            <a:r>
              <a:rPr lang="de-AT" sz="1600" dirty="0" err="1" smtClean="0">
                <a:latin typeface="Verdana" pitchFamily="34" charset="0"/>
              </a:rPr>
              <a:t>home</a:t>
            </a:r>
            <a:r>
              <a:rPr lang="de-AT" sz="1600" dirty="0" smtClean="0">
                <a:latin typeface="Verdana" pitchFamily="34" charset="0"/>
              </a:rPr>
              <a:t>“-Seite auf Facebook</a:t>
            </a:r>
            <a:endParaRPr lang="de-AT" sz="1600" dirty="0">
              <a:latin typeface="Verdana" pitchFamily="34" charset="0"/>
            </a:endParaRPr>
          </a:p>
          <a:p>
            <a:pPr marL="561975" lvl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de-AT" sz="1600" dirty="0" smtClean="0">
              <a:latin typeface="Verdana" pitchFamily="34" charset="0"/>
              <a:hlinkClick r:id="rId4"/>
            </a:endParaRPr>
          </a:p>
          <a:p>
            <a:pPr marL="561975" lvl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AT" sz="1600" dirty="0" smtClean="0">
                <a:latin typeface="Verdana" pitchFamily="34" charset="0"/>
                <a:hlinkClick r:id="rId4"/>
              </a:rPr>
              <a:t>roland.schwab@wu.ac.at</a:t>
            </a:r>
            <a:endParaRPr lang="de-AT" sz="1600" dirty="0" smtClean="0">
              <a:latin typeface="Verdana" pitchFamily="34" charset="0"/>
            </a:endParaRPr>
          </a:p>
          <a:p>
            <a:pPr marL="561975" lvl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AT" sz="1600" dirty="0" smtClean="0">
                <a:latin typeface="Verdana" pitchFamily="34" charset="0"/>
                <a:hlinkClick r:id="rId5"/>
              </a:rPr>
              <a:t>sabrina.kessler@wu.ac.at</a:t>
            </a:r>
            <a:endParaRPr lang="de-AT" sz="1600" dirty="0" smtClean="0">
              <a:latin typeface="Verdana" pitchFamily="34" charset="0"/>
            </a:endParaRP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de-AT" sz="2000" dirty="0">
              <a:latin typeface="Verdana" pitchFamily="34" charset="0"/>
            </a:endParaRPr>
          </a:p>
          <a:p>
            <a:pPr marL="0" indent="0">
              <a:buNone/>
            </a:pPr>
            <a:endParaRPr lang="de-AT" sz="2000" dirty="0" smtClean="0"/>
          </a:p>
          <a:p>
            <a:pPr marL="255588" lvl="1" indent="0">
              <a:buNone/>
            </a:pPr>
            <a:endParaRPr lang="de-AT" sz="1600" dirty="0" smtClean="0"/>
          </a:p>
        </p:txBody>
      </p:sp>
    </p:spTree>
    <p:extLst>
      <p:ext uri="{BB962C8B-B14F-4D97-AF65-F5344CB8AC3E}">
        <p14:creationId xmlns:p14="http://schemas.microsoft.com/office/powerpoint/2010/main" val="71697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AT" sz="4400" dirty="0" smtClean="0"/>
          </a:p>
          <a:p>
            <a:pPr marL="0" indent="0" algn="ctr">
              <a:buNone/>
            </a:pPr>
            <a:r>
              <a:rPr lang="de-AT" sz="4400" dirty="0" smtClean="0"/>
              <a:t>Danke für die Aufmerksamkeit und wenn‘s noch fragen gibt: einfach melden!! ;D</a:t>
            </a:r>
            <a:endParaRPr lang="de-AT" sz="4400" dirty="0"/>
          </a:p>
        </p:txBody>
      </p:sp>
    </p:spTree>
    <p:extLst>
      <p:ext uri="{BB962C8B-B14F-4D97-AF65-F5344CB8AC3E}">
        <p14:creationId xmlns:p14="http://schemas.microsoft.com/office/powerpoint/2010/main" val="170433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enutzerdefiniertes Design">
  <a:themeElements>
    <a:clrScheme name="1_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Larissa-Design">
  <a:themeElements>
    <a:clrScheme name="3_Larissa-Design 1">
      <a:dk1>
        <a:srgbClr val="000000"/>
      </a:dk1>
      <a:lt1>
        <a:srgbClr val="FFFFFF"/>
      </a:lt1>
      <a:dk2>
        <a:srgbClr val="002E60"/>
      </a:dk2>
      <a:lt2>
        <a:srgbClr val="E5F5FA"/>
      </a:lt2>
      <a:accent1>
        <a:srgbClr val="0096D3"/>
      </a:accent1>
      <a:accent2>
        <a:srgbClr val="002E60"/>
      </a:accent2>
      <a:accent3>
        <a:srgbClr val="FFFFFF"/>
      </a:accent3>
      <a:accent4>
        <a:srgbClr val="000000"/>
      </a:accent4>
      <a:accent5>
        <a:srgbClr val="AAC9E6"/>
      </a:accent5>
      <a:accent6>
        <a:srgbClr val="002956"/>
      </a:accent6>
      <a:hlink>
        <a:srgbClr val="406288"/>
      </a:hlink>
      <a:folHlink>
        <a:srgbClr val="008FAA"/>
      </a:folHlink>
    </a:clrScheme>
    <a:fontScheme name="3_Larissa-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Larissa-Design 1">
        <a:dk1>
          <a:srgbClr val="000000"/>
        </a:dk1>
        <a:lt1>
          <a:srgbClr val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FFFFFF"/>
        </a:accent3>
        <a:accent4>
          <a:srgbClr val="000000"/>
        </a:accent4>
        <a:accent5>
          <a:srgbClr val="AAC9E6"/>
        </a:accent5>
        <a:accent6>
          <a:srgbClr val="002956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Larissa-Design">
  <a:themeElements>
    <a:clrScheme name="1_Larissa-Design 1">
      <a:dk1>
        <a:srgbClr val="000000"/>
      </a:dk1>
      <a:lt1>
        <a:srgbClr val="FFFFFF"/>
      </a:lt1>
      <a:dk2>
        <a:srgbClr val="002E60"/>
      </a:dk2>
      <a:lt2>
        <a:srgbClr val="E5F5FA"/>
      </a:lt2>
      <a:accent1>
        <a:srgbClr val="0096D3"/>
      </a:accent1>
      <a:accent2>
        <a:srgbClr val="002E60"/>
      </a:accent2>
      <a:accent3>
        <a:srgbClr val="FFFFFF"/>
      </a:accent3>
      <a:accent4>
        <a:srgbClr val="000000"/>
      </a:accent4>
      <a:accent5>
        <a:srgbClr val="AAC9E6"/>
      </a:accent5>
      <a:accent6>
        <a:srgbClr val="002956"/>
      </a:accent6>
      <a:hlink>
        <a:srgbClr val="406288"/>
      </a:hlink>
      <a:folHlink>
        <a:srgbClr val="008FAA"/>
      </a:folHlink>
    </a:clrScheme>
    <a:fontScheme name="1_Larissa-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Larissa-Design 1">
        <a:dk1>
          <a:srgbClr val="000000"/>
        </a:dk1>
        <a:lt1>
          <a:srgbClr val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FFFFFF"/>
        </a:accent3>
        <a:accent4>
          <a:srgbClr val="000000"/>
        </a:accent4>
        <a:accent5>
          <a:srgbClr val="AAC9E6"/>
        </a:accent5>
        <a:accent6>
          <a:srgbClr val="002956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arissa-Design">
  <a:themeElements>
    <a:clrScheme name="2_Larissa-Design 1">
      <a:dk1>
        <a:srgbClr val="000000"/>
      </a:dk1>
      <a:lt1>
        <a:srgbClr val="FFFFFF"/>
      </a:lt1>
      <a:dk2>
        <a:srgbClr val="002E60"/>
      </a:dk2>
      <a:lt2>
        <a:srgbClr val="E5F5FA"/>
      </a:lt2>
      <a:accent1>
        <a:srgbClr val="0096D3"/>
      </a:accent1>
      <a:accent2>
        <a:srgbClr val="002E60"/>
      </a:accent2>
      <a:accent3>
        <a:srgbClr val="FFFFFF"/>
      </a:accent3>
      <a:accent4>
        <a:srgbClr val="000000"/>
      </a:accent4>
      <a:accent5>
        <a:srgbClr val="AAC9E6"/>
      </a:accent5>
      <a:accent6>
        <a:srgbClr val="002956"/>
      </a:accent6>
      <a:hlink>
        <a:srgbClr val="406288"/>
      </a:hlink>
      <a:folHlink>
        <a:srgbClr val="008FAA"/>
      </a:folHlink>
    </a:clrScheme>
    <a:fontScheme name="2_Larissa-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Larissa-Design 1">
        <a:dk1>
          <a:srgbClr val="000000"/>
        </a:dk1>
        <a:lt1>
          <a:srgbClr val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FFFFFF"/>
        </a:accent3>
        <a:accent4>
          <a:srgbClr val="000000"/>
        </a:accent4>
        <a:accent5>
          <a:srgbClr val="AAC9E6"/>
        </a:accent5>
        <a:accent6>
          <a:srgbClr val="002956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241</Words>
  <Application>Microsoft Office PowerPoint</Application>
  <PresentationFormat>Bildschirmpräsentation (4:3)</PresentationFormat>
  <Paragraphs>91</Paragraphs>
  <Slides>9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1_Benutzerdefiniertes Design</vt:lpstr>
      <vt:lpstr>3_Larissa-Design</vt:lpstr>
      <vt:lpstr>1_Larissa-Design</vt:lpstr>
      <vt:lpstr>2_Larissa-Design</vt:lpstr>
      <vt:lpstr>PowerPoint-Präsentation</vt:lpstr>
      <vt:lpstr>Sozioökonomische Problemlagen I + II „Arbeit im Wandel“</vt:lpstr>
      <vt:lpstr> Termine</vt:lpstr>
      <vt:lpstr> Organisation &amp; Design der LV</vt:lpstr>
      <vt:lpstr> Inhalte</vt:lpstr>
      <vt:lpstr> Inhalte</vt:lpstr>
      <vt:lpstr> Leistungen für eine Beurteilung</vt:lpstr>
      <vt:lpstr> Kontakt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Präsentationsvorlage</dc:title>
  <dc:creator>WU Wien</dc:creator>
  <cp:lastModifiedBy>WU-LV</cp:lastModifiedBy>
  <cp:revision>289</cp:revision>
  <cp:lastPrinted>2015-04-14T14:44:09Z</cp:lastPrinted>
  <dcterms:created xsi:type="dcterms:W3CDTF">2009-03-26T15:35:03Z</dcterms:created>
  <dcterms:modified xsi:type="dcterms:W3CDTF">2015-06-18T14:56:12Z</dcterms:modified>
</cp:coreProperties>
</file>