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57"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9337A1F-0FEA-4EB0-8515-6F779C629264}" type="datetimeFigureOut">
              <a:rPr lang="de-AT" smtClean="0"/>
              <a:t>08.06.2016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5ECB0F4-1668-46CF-A774-0934CAF700F0}" type="slidenum">
              <a:rPr lang="de-AT" smtClean="0"/>
              <a:t>‹Nr.›</a:t>
            </a:fld>
            <a:endParaRPr lang="de-A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9337A1F-0FEA-4EB0-8515-6F779C629264}" type="datetimeFigureOut">
              <a:rPr lang="de-AT" smtClean="0"/>
              <a:t>08.06.2016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9337A1F-0FEA-4EB0-8515-6F779C629264}" type="datetimeFigureOut">
              <a:rPr lang="de-AT" smtClean="0"/>
              <a:t>08.06.2016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9337A1F-0FEA-4EB0-8515-6F779C629264}" type="datetimeFigureOut">
              <a:rPr lang="de-AT" smtClean="0"/>
              <a:t>08.06.2016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9337A1F-0FEA-4EB0-8515-6F779C629264}" type="datetimeFigureOut">
              <a:rPr lang="de-AT" smtClean="0"/>
              <a:t>08.06.2016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5ECB0F4-1668-46CF-A774-0934CAF700F0}" type="slidenum">
              <a:rPr lang="de-AT" smtClean="0"/>
              <a:t>‹Nr.›</a:t>
            </a:fld>
            <a:endParaRPr lang="de-A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9337A1F-0FEA-4EB0-8515-6F779C629264}" type="datetimeFigureOut">
              <a:rPr lang="de-AT" smtClean="0"/>
              <a:t>08.06.2016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9337A1F-0FEA-4EB0-8515-6F779C629264}" type="datetimeFigureOut">
              <a:rPr lang="de-AT" smtClean="0"/>
              <a:t>08.06.2016</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5ECB0F4-1668-46CF-A774-0934CAF700F0}" type="slidenum">
              <a:rPr lang="de-AT" smtClean="0"/>
              <a:t>‹Nr.›</a:t>
            </a:fld>
            <a:endParaRPr lang="de-A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39337A1F-0FEA-4EB0-8515-6F779C629264}" type="datetimeFigureOut">
              <a:rPr lang="de-AT" smtClean="0"/>
              <a:t>08.06.2016</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37A1F-0FEA-4EB0-8515-6F779C629264}" type="datetimeFigureOut">
              <a:rPr lang="de-AT" smtClean="0"/>
              <a:t>08.06.2016</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9337A1F-0FEA-4EB0-8515-6F779C629264}" type="datetimeFigureOut">
              <a:rPr lang="de-AT" smtClean="0"/>
              <a:t>08.06.2016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5ECB0F4-1668-46CF-A774-0934CAF700F0}" type="slidenum">
              <a:rPr lang="de-AT" smtClean="0"/>
              <a:t>‹Nr.›</a:t>
            </a:fld>
            <a:endParaRPr lang="de-A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9337A1F-0FEA-4EB0-8515-6F779C629264}" type="datetimeFigureOut">
              <a:rPr lang="de-AT" smtClean="0"/>
              <a:t>08.06.2016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5ECB0F4-1668-46CF-A774-0934CAF700F0}" type="slidenum">
              <a:rPr lang="de-AT" smtClean="0"/>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9337A1F-0FEA-4EB0-8515-6F779C629264}" type="datetimeFigureOut">
              <a:rPr lang="de-AT" smtClean="0"/>
              <a:t>08.06.2016</a:t>
            </a:fld>
            <a:endParaRPr lang="de-A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de-A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5ECB0F4-1668-46CF-A774-0934CAF700F0}" type="slidenum">
              <a:rPr lang="de-AT" smtClean="0"/>
              <a:t>‹Nr.›</a:t>
            </a:fld>
            <a:endParaRPr lang="de-A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l4XfNiqwQDo"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Spezialisierung: Geld- und Konjunktur</a:t>
            </a:r>
            <a:endParaRPr lang="de-AT" dirty="0"/>
          </a:p>
        </p:txBody>
      </p:sp>
      <p:sp>
        <p:nvSpPr>
          <p:cNvPr id="3" name="Untertitel 2"/>
          <p:cNvSpPr>
            <a:spLocks noGrp="1"/>
          </p:cNvSpPr>
          <p:nvPr>
            <p:ph type="subTitle" idx="1"/>
          </p:nvPr>
        </p:nvSpPr>
        <p:spPr/>
        <p:txBody>
          <a:bodyPr/>
          <a:lstStyle/>
          <a:p>
            <a:r>
              <a:rPr lang="de-AT" dirty="0" smtClean="0"/>
              <a:t>Dr. Elisabeth Springler</a:t>
            </a:r>
            <a:endParaRPr lang="de-AT" dirty="0"/>
          </a:p>
        </p:txBody>
      </p:sp>
    </p:spTree>
    <p:extLst>
      <p:ext uri="{BB962C8B-B14F-4D97-AF65-F5344CB8AC3E}">
        <p14:creationId xmlns:p14="http://schemas.microsoft.com/office/powerpoint/2010/main" val="48149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Ziele</a:t>
            </a:r>
            <a:endParaRPr lang="de-AT" dirty="0"/>
          </a:p>
        </p:txBody>
      </p:sp>
      <p:sp>
        <p:nvSpPr>
          <p:cNvPr id="3" name="Inhaltsplatzhalter 2"/>
          <p:cNvSpPr>
            <a:spLocks noGrp="1"/>
          </p:cNvSpPr>
          <p:nvPr>
            <p:ph idx="1"/>
          </p:nvPr>
        </p:nvSpPr>
        <p:spPr/>
        <p:txBody>
          <a:bodyPr>
            <a:normAutofit/>
          </a:bodyPr>
          <a:lstStyle/>
          <a:p>
            <a:pPr marL="0" indent="0" algn="just">
              <a:lnSpc>
                <a:spcPct val="115000"/>
              </a:lnSpc>
              <a:spcAft>
                <a:spcPts val="0"/>
              </a:spcAft>
              <a:buNone/>
            </a:pPr>
            <a:r>
              <a:rPr lang="de-DE" dirty="0" smtClean="0">
                <a:effectLst/>
                <a:latin typeface="Arial Narrow"/>
                <a:ea typeface="Calibri"/>
                <a:cs typeface="Times New Roman"/>
              </a:rPr>
              <a:t>Die LV setzt sich zum Ziel einen Überblick über die theoretischen Grundlagen von Geldtheorie und Geldpolitik zu liefern. Eingebettet werden diese theoretischen Konzeptionen in eine konjunkturelle Betrachtung. Nachdem die unterschiedlichen ökonomischen Richtungen zu mitunter konträren wirtschaftspolitischen Empfehlungen bezüglich Bankenstabilität und Krisenvermeidung, aber auch zu unterschiedlichen Argumentation auf theoretischer Ebene kommen, sollen die Studierenden nach der LV in der Lage sein, verschieden ökonomische Strömungen im Hinblick auf ihre geldpolitische und geltheoretische Argumentationsweise zu unterscheiden und zuordnen zu können.</a:t>
            </a:r>
            <a:endParaRPr lang="de-AT" dirty="0">
              <a:ea typeface="Calibri"/>
              <a:cs typeface="Times New Roman"/>
            </a:endParaRPr>
          </a:p>
          <a:p>
            <a:endParaRPr lang="de-AT" dirty="0"/>
          </a:p>
        </p:txBody>
      </p:sp>
    </p:spTree>
    <p:extLst>
      <p:ext uri="{BB962C8B-B14F-4D97-AF65-F5344CB8AC3E}">
        <p14:creationId xmlns:p14="http://schemas.microsoft.com/office/powerpoint/2010/main" val="385799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Struktur der LV</a:t>
            </a:r>
            <a:endParaRPr lang="de-AT" dirty="0"/>
          </a:p>
        </p:txBody>
      </p:sp>
      <p:sp>
        <p:nvSpPr>
          <p:cNvPr id="3" name="Inhaltsplatzhalter 2"/>
          <p:cNvSpPr>
            <a:spLocks noGrp="1"/>
          </p:cNvSpPr>
          <p:nvPr>
            <p:ph idx="1"/>
          </p:nvPr>
        </p:nvSpPr>
        <p:spPr/>
        <p:txBody>
          <a:bodyPr>
            <a:normAutofit fontScale="92500"/>
          </a:bodyPr>
          <a:lstStyle/>
          <a:p>
            <a:r>
              <a:rPr lang="de-AT" dirty="0" smtClean="0"/>
              <a:t>Wöchentlich: Freitag Nachmittag (14:00-17:00)</a:t>
            </a:r>
          </a:p>
          <a:p>
            <a:r>
              <a:rPr lang="de-AT" dirty="0" smtClean="0"/>
              <a:t>Teil1: stärkerer Fokus auf Vorlesung und Diskussion</a:t>
            </a:r>
          </a:p>
          <a:p>
            <a:r>
              <a:rPr lang="de-AT" dirty="0" smtClean="0"/>
              <a:t>Teil 2: Gruppenpräsentationen und Diskussion</a:t>
            </a:r>
          </a:p>
          <a:p>
            <a:r>
              <a:rPr lang="de-AT" dirty="0" smtClean="0"/>
              <a:t>Themen: Rolle der EZB, unkonventionelle Geldpolitik, Investitionstätigkeit, Krisenmanagement in der Bankenunion, Griechenland als Krisenland… </a:t>
            </a:r>
          </a:p>
          <a:p>
            <a:r>
              <a:rPr lang="de-AT" dirty="0" smtClean="0"/>
              <a:t>Vorlesungsteil: Standardökonomie und heterodoxe Ansätze</a:t>
            </a:r>
          </a:p>
          <a:p>
            <a:r>
              <a:rPr lang="de-AT" dirty="0" smtClean="0"/>
              <a:t>Folien und Unterlagen werden auf </a:t>
            </a:r>
            <a:r>
              <a:rPr lang="de-AT" dirty="0" err="1" smtClean="0"/>
              <a:t>Learn</a:t>
            </a:r>
            <a:r>
              <a:rPr lang="de-AT" dirty="0" smtClean="0"/>
              <a:t>@ zur Verfügung gestellt.</a:t>
            </a:r>
          </a:p>
          <a:p>
            <a:r>
              <a:rPr lang="de-AT" dirty="0" smtClean="0"/>
              <a:t>Voraussetzungen: Interesse an </a:t>
            </a:r>
            <a:r>
              <a:rPr lang="de-AT" dirty="0" err="1" smtClean="0"/>
              <a:t>pluralen</a:t>
            </a:r>
            <a:r>
              <a:rPr lang="de-AT" dirty="0" smtClean="0"/>
              <a:t> ökonomischen Ansätzen, makroökonomische Ausrichtung</a:t>
            </a:r>
          </a:p>
          <a:p>
            <a:r>
              <a:rPr lang="de-AT" dirty="0" smtClean="0"/>
              <a:t>Es werden </a:t>
            </a:r>
            <a:r>
              <a:rPr lang="de-AT" b="1" dirty="0" smtClean="0"/>
              <a:t>BA Arbeiten übernommen (max. 3 pro Semester)</a:t>
            </a:r>
            <a:endParaRPr lang="de-AT" b="1" dirty="0"/>
          </a:p>
        </p:txBody>
      </p:sp>
    </p:spTree>
    <p:extLst>
      <p:ext uri="{BB962C8B-B14F-4D97-AF65-F5344CB8AC3E}">
        <p14:creationId xmlns:p14="http://schemas.microsoft.com/office/powerpoint/2010/main" val="34615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815935355"/>
              </p:ext>
            </p:extLst>
          </p:nvPr>
        </p:nvGraphicFramePr>
        <p:xfrm>
          <a:off x="251520" y="404664"/>
          <a:ext cx="8784976" cy="5980928"/>
        </p:xfrm>
        <a:graphic>
          <a:graphicData uri="http://schemas.openxmlformats.org/drawingml/2006/table">
            <a:tbl>
              <a:tblPr/>
              <a:tblGrid>
                <a:gridCol w="8784976"/>
              </a:tblGrid>
              <a:tr h="288032">
                <a:tc>
                  <a:txBody>
                    <a:bodyPr/>
                    <a:lstStyle/>
                    <a:p>
                      <a:pPr>
                        <a:lnSpc>
                          <a:spcPct val="115000"/>
                        </a:lnSpc>
                        <a:spcAft>
                          <a:spcPts val="0"/>
                        </a:spcAft>
                      </a:pPr>
                      <a:r>
                        <a:rPr lang="de-AT" sz="1600" b="1" dirty="0">
                          <a:solidFill>
                            <a:srgbClr val="000000"/>
                          </a:solidFill>
                          <a:effectLst/>
                          <a:latin typeface="Arial Narrow" panose="020B0506020202030204" pitchFamily="34" charset="0"/>
                          <a:ea typeface="Calibri"/>
                          <a:cs typeface="Verdana"/>
                        </a:rPr>
                        <a:t> </a:t>
                      </a:r>
                      <a:r>
                        <a:rPr lang="de-AT" sz="1600" b="1" dirty="0" smtClean="0">
                          <a:solidFill>
                            <a:srgbClr val="000000"/>
                          </a:solidFill>
                          <a:effectLst/>
                          <a:latin typeface="Arial Narrow" panose="020B0506020202030204" pitchFamily="34" charset="0"/>
                          <a:ea typeface="Calibri"/>
                          <a:cs typeface="Verdana"/>
                        </a:rPr>
                        <a:t>Beispielhafter</a:t>
                      </a:r>
                      <a:r>
                        <a:rPr lang="de-AT" sz="1600" b="1" baseline="0" dirty="0" smtClean="0">
                          <a:solidFill>
                            <a:srgbClr val="000000"/>
                          </a:solidFill>
                          <a:effectLst/>
                          <a:latin typeface="Arial Narrow" panose="020B0506020202030204" pitchFamily="34" charset="0"/>
                          <a:ea typeface="Calibri"/>
                          <a:cs typeface="Verdana"/>
                        </a:rPr>
                        <a:t> Ablauf aus dem </a:t>
                      </a:r>
                      <a:r>
                        <a:rPr lang="de-AT" sz="1600" b="1" baseline="0" dirty="0" err="1" smtClean="0">
                          <a:solidFill>
                            <a:srgbClr val="000000"/>
                          </a:solidFill>
                          <a:effectLst/>
                          <a:latin typeface="Arial Narrow" panose="020B0506020202030204" pitchFamily="34" charset="0"/>
                          <a:ea typeface="Calibri"/>
                          <a:cs typeface="Verdana"/>
                        </a:rPr>
                        <a:t>SoSe</a:t>
                      </a:r>
                      <a:r>
                        <a:rPr lang="de-AT" sz="1600" b="1" baseline="0" dirty="0" smtClean="0">
                          <a:solidFill>
                            <a:srgbClr val="000000"/>
                          </a:solidFill>
                          <a:effectLst/>
                          <a:latin typeface="Arial Narrow" panose="020B0506020202030204" pitchFamily="34" charset="0"/>
                          <a:ea typeface="Calibri"/>
                          <a:cs typeface="Verdana"/>
                        </a:rPr>
                        <a:t> 2016</a:t>
                      </a:r>
                      <a:endParaRPr lang="de-AT" sz="16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tcPr>
                </a:tc>
              </a:tr>
              <a:tr h="363058">
                <a:tc>
                  <a:txBody>
                    <a:bodyPr/>
                    <a:lstStyle/>
                    <a:p>
                      <a:pPr algn="just">
                        <a:lnSpc>
                          <a:spcPct val="115000"/>
                        </a:lnSpc>
                        <a:spcAft>
                          <a:spcPts val="0"/>
                        </a:spcAft>
                      </a:pPr>
                      <a:r>
                        <a:rPr lang="de-AT" sz="1100" b="1" dirty="0">
                          <a:effectLst/>
                          <a:latin typeface="Arial Narrow" panose="020B0506020202030204" pitchFamily="34" charset="0"/>
                          <a:ea typeface="Calibri"/>
                          <a:cs typeface="Calibri"/>
                        </a:rPr>
                        <a:t>Einheit 1:</a:t>
                      </a:r>
                      <a:r>
                        <a:rPr lang="de-AT" sz="1100" dirty="0">
                          <a:effectLst/>
                          <a:latin typeface="Arial Narrow" panose="020B0506020202030204" pitchFamily="34" charset="0"/>
                          <a:ea typeface="Calibri"/>
                          <a:cs typeface="Calibri"/>
                        </a:rPr>
                        <a:t> Einführung Finanzkrise und Konjunktur /</a:t>
                      </a:r>
                      <a:r>
                        <a:rPr lang="de-AT" sz="1100" u="sng" dirty="0">
                          <a:solidFill>
                            <a:srgbClr val="0000FF"/>
                          </a:solidFill>
                          <a:effectLst/>
                          <a:latin typeface="Arial Narrow" panose="020B0506020202030204" pitchFamily="34" charset="0"/>
                          <a:ea typeface="Calibri"/>
                          <a:cs typeface="Calibri"/>
                          <a:hlinkClick r:id="rId2"/>
                        </a:rPr>
                        <a:t>http://www.youtube.com/watch?v=l4XfNiqwQDo</a:t>
                      </a:r>
                      <a:endParaRPr lang="de-AT" sz="1100" dirty="0">
                        <a:effectLst/>
                        <a:latin typeface="Arial Narrow" panose="020B0506020202030204" pitchFamily="34" charset="0"/>
                        <a:ea typeface="Calibri"/>
                        <a:cs typeface="Times New Roman"/>
                      </a:endParaRPr>
                    </a:p>
                    <a:p>
                      <a:pPr algn="just">
                        <a:lnSpc>
                          <a:spcPct val="115000"/>
                        </a:lnSpc>
                        <a:spcAft>
                          <a:spcPts val="0"/>
                        </a:spcAft>
                      </a:pPr>
                      <a:r>
                        <a:rPr lang="de-AT" sz="1100" dirty="0">
                          <a:effectLst/>
                          <a:latin typeface="Arial Narrow" panose="020B0506020202030204" pitchFamily="34" charset="0"/>
                          <a:ea typeface="Calibri"/>
                          <a:cs typeface="Calibri"/>
                        </a:rPr>
                        <a:t>The Global </a:t>
                      </a:r>
                      <a:r>
                        <a:rPr lang="de-AT" sz="1100" dirty="0" err="1">
                          <a:effectLst/>
                          <a:latin typeface="Arial Narrow" panose="020B0506020202030204" pitchFamily="34" charset="0"/>
                          <a:ea typeface="Calibri"/>
                          <a:cs typeface="Calibri"/>
                        </a:rPr>
                        <a:t>financial</a:t>
                      </a:r>
                      <a:r>
                        <a:rPr lang="de-AT" sz="1100" dirty="0">
                          <a:effectLst/>
                          <a:latin typeface="Arial Narrow" panose="020B0506020202030204" pitchFamily="34" charset="0"/>
                          <a:ea typeface="Calibri"/>
                          <a:cs typeface="Calibri"/>
                        </a:rPr>
                        <a:t> </a:t>
                      </a:r>
                      <a:r>
                        <a:rPr lang="de-AT" sz="1100" dirty="0" err="1">
                          <a:effectLst/>
                          <a:latin typeface="Arial Narrow" panose="020B0506020202030204" pitchFamily="34" charset="0"/>
                          <a:ea typeface="Calibri"/>
                          <a:cs typeface="Calibri"/>
                        </a:rPr>
                        <a:t>Meltdown</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28575"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30811">
                <a:tc>
                  <a:txBody>
                    <a:bodyPr/>
                    <a:lstStyle/>
                    <a:p>
                      <a:pPr>
                        <a:lnSpc>
                          <a:spcPct val="115000"/>
                        </a:lnSpc>
                        <a:spcAft>
                          <a:spcPts val="0"/>
                        </a:spcAft>
                      </a:pPr>
                      <a:r>
                        <a:rPr lang="de-AT" sz="1100" b="1">
                          <a:effectLst/>
                          <a:latin typeface="Arial Narrow" panose="020B0506020202030204" pitchFamily="34" charset="0"/>
                          <a:ea typeface="Times New Roman"/>
                          <a:cs typeface="Calibri"/>
                        </a:rPr>
                        <a:t>Einheit 2:</a:t>
                      </a:r>
                      <a:r>
                        <a:rPr lang="de-AT" sz="1100">
                          <a:effectLst/>
                          <a:latin typeface="Arial Narrow" panose="020B0506020202030204" pitchFamily="34" charset="0"/>
                          <a:ea typeface="Times New Roman"/>
                          <a:cs typeface="Calibri"/>
                        </a:rPr>
                        <a:t>  Pluralismus in der ökonomischen Theorie und Lehre: Theoretische Fundierung; von der Finanz- zur Verschuldungskrise</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133735">
                <a:tc>
                  <a:txBody>
                    <a:bodyPr/>
                    <a:lstStyle/>
                    <a:p>
                      <a:pPr>
                        <a:lnSpc>
                          <a:spcPct val="115000"/>
                        </a:lnSpc>
                        <a:spcAft>
                          <a:spcPts val="0"/>
                        </a:spcAft>
                      </a:pPr>
                      <a:r>
                        <a:rPr lang="de-AT" sz="1100" b="1">
                          <a:effectLst/>
                          <a:latin typeface="Arial Narrow" panose="020B0506020202030204" pitchFamily="34" charset="0"/>
                          <a:ea typeface="Times New Roman"/>
                          <a:cs typeface="Calibri"/>
                        </a:rPr>
                        <a:t>Einheit 3:</a:t>
                      </a:r>
                      <a:r>
                        <a:rPr lang="de-AT" sz="1100">
                          <a:effectLst/>
                          <a:latin typeface="Arial Narrow" panose="020B0506020202030204" pitchFamily="34" charset="0"/>
                          <a:ea typeface="Times New Roman"/>
                          <a:cs typeface="Calibri"/>
                        </a:rPr>
                        <a:t> Was ist Geld? Rolle des Zinses</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42038">
                <a:tc>
                  <a:txBody>
                    <a:bodyPr/>
                    <a:lstStyle/>
                    <a:p>
                      <a:pPr>
                        <a:lnSpc>
                          <a:spcPct val="115000"/>
                        </a:lnSpc>
                        <a:spcAft>
                          <a:spcPts val="0"/>
                        </a:spcAft>
                      </a:pPr>
                      <a:r>
                        <a:rPr lang="de-AT" sz="1100" b="1">
                          <a:effectLst/>
                          <a:latin typeface="Arial Narrow" panose="020B0506020202030204" pitchFamily="34" charset="0"/>
                          <a:ea typeface="Times New Roman"/>
                          <a:cs typeface="Calibri"/>
                        </a:rPr>
                        <a:t>Veranstaltung: Wie lebt man Pluralität in der Ökonomie sinnvoll!</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133735">
                <a:tc>
                  <a:txBody>
                    <a:bodyPr/>
                    <a:lstStyle/>
                    <a:p>
                      <a:pPr>
                        <a:lnSpc>
                          <a:spcPct val="115000"/>
                        </a:lnSpc>
                        <a:spcAft>
                          <a:spcPts val="0"/>
                        </a:spcAft>
                      </a:pPr>
                      <a:r>
                        <a:rPr lang="de-AT" sz="1100" b="1">
                          <a:effectLst/>
                          <a:latin typeface="Arial Narrow" panose="020B0506020202030204" pitchFamily="34" charset="0"/>
                          <a:ea typeface="Times New Roman"/>
                          <a:cs typeface="Calibri"/>
                        </a:rPr>
                        <a:t>Einheit 4</a:t>
                      </a:r>
                      <a:r>
                        <a:rPr lang="de-AT" sz="1100">
                          <a:effectLst/>
                          <a:latin typeface="Arial Narrow" panose="020B0506020202030204" pitchFamily="34" charset="0"/>
                          <a:ea typeface="Times New Roman"/>
                          <a:cs typeface="Calibri"/>
                        </a:rPr>
                        <a:t>. Geldangebot und Geldnachfrage;</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42038">
                <a:tc>
                  <a:txBody>
                    <a:bodyPr/>
                    <a:lstStyle/>
                    <a:p>
                      <a:pPr>
                        <a:lnSpc>
                          <a:spcPct val="115000"/>
                        </a:lnSpc>
                        <a:spcAft>
                          <a:spcPts val="0"/>
                        </a:spcAft>
                      </a:pPr>
                      <a:r>
                        <a:rPr lang="de-AT" sz="1100" b="1">
                          <a:effectLst/>
                          <a:latin typeface="Arial Narrow" panose="020B0506020202030204" pitchFamily="34" charset="0"/>
                          <a:ea typeface="Calibri"/>
                          <a:cs typeface="Calibri"/>
                        </a:rPr>
                        <a:t>Einheit 5:  </a:t>
                      </a:r>
                      <a:r>
                        <a:rPr lang="de-AT" sz="1100">
                          <a:effectLst/>
                          <a:latin typeface="Arial Narrow" panose="020B0506020202030204" pitchFamily="34" charset="0"/>
                          <a:ea typeface="Calibri"/>
                          <a:cs typeface="Calibri"/>
                        </a:rPr>
                        <a:t>heterodoxe Ansätze</a:t>
                      </a:r>
                      <a:r>
                        <a:rPr lang="de-AT" sz="1100" b="1">
                          <a:effectLst/>
                          <a:latin typeface="Arial Narrow" panose="020B0506020202030204" pitchFamily="34" charset="0"/>
                          <a:ea typeface="Calibri"/>
                          <a:cs typeface="Calibri"/>
                        </a:rPr>
                        <a:t>  - </a:t>
                      </a:r>
                      <a:r>
                        <a:rPr lang="de-AT" sz="1100">
                          <a:effectLst/>
                          <a:latin typeface="Arial Narrow" panose="020B0506020202030204" pitchFamily="34" charset="0"/>
                          <a:ea typeface="Times New Roman"/>
                          <a:cs typeface="Calibri"/>
                        </a:rPr>
                        <a:t>endogenes Geld; Krisenerklärung von Minsky</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22241">
                <a:tc>
                  <a:txBody>
                    <a:bodyPr/>
                    <a:lstStyle/>
                    <a:p>
                      <a:pPr>
                        <a:lnSpc>
                          <a:spcPct val="115000"/>
                        </a:lnSpc>
                        <a:spcAft>
                          <a:spcPts val="0"/>
                        </a:spcAft>
                      </a:pPr>
                      <a:r>
                        <a:rPr lang="de-AT" sz="1100" b="1">
                          <a:effectLst/>
                          <a:latin typeface="Arial Narrow" panose="020B0506020202030204" pitchFamily="34" charset="0"/>
                          <a:ea typeface="Times New Roman"/>
                          <a:cs typeface="Calibri"/>
                        </a:rPr>
                        <a:t>Einheit 6:</a:t>
                      </a:r>
                      <a:r>
                        <a:rPr lang="de-AT" sz="1100">
                          <a:effectLst/>
                          <a:latin typeface="Arial Narrow" panose="020B0506020202030204" pitchFamily="34" charset="0"/>
                          <a:ea typeface="Times New Roman"/>
                          <a:cs typeface="Calibri"/>
                        </a:rPr>
                        <a:t> Geldpolitik: Bedeutung von Transmissionsmechanismen; Unabhängigkeit und Rolle der Notenbank</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133735">
                <a:tc>
                  <a:txBody>
                    <a:bodyPr/>
                    <a:lstStyle/>
                    <a:p>
                      <a:pPr>
                        <a:lnSpc>
                          <a:spcPct val="115000"/>
                        </a:lnSpc>
                        <a:spcAft>
                          <a:spcPts val="0"/>
                        </a:spcAft>
                      </a:pPr>
                      <a:r>
                        <a:rPr lang="de-DE" sz="1100" b="1">
                          <a:effectLst/>
                          <a:latin typeface="Arial Narrow" panose="020B0506020202030204" pitchFamily="34" charset="0"/>
                          <a:ea typeface="Calibri"/>
                          <a:cs typeface="Arial"/>
                        </a:rPr>
                        <a:t>Einheit 7:</a:t>
                      </a:r>
                      <a:r>
                        <a:rPr lang="de-DE" sz="1100">
                          <a:effectLst/>
                          <a:latin typeface="Arial Narrow" panose="020B0506020202030204" pitchFamily="34" charset="0"/>
                          <a:ea typeface="Calibri"/>
                          <a:cs typeface="Arial"/>
                        </a:rPr>
                        <a:t> </a:t>
                      </a:r>
                      <a:r>
                        <a:rPr lang="de-AT" sz="1100">
                          <a:effectLst/>
                          <a:latin typeface="Arial Narrow" panose="020B0506020202030204" pitchFamily="34" charset="0"/>
                          <a:ea typeface="Times New Roman"/>
                          <a:cs typeface="Calibri"/>
                        </a:rPr>
                        <a:t>heterodoxe Ansätze der Geldpolitik;</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42038">
                <a:tc>
                  <a:txBody>
                    <a:bodyPr/>
                    <a:lstStyle/>
                    <a:p>
                      <a:pPr>
                        <a:lnSpc>
                          <a:spcPct val="115000"/>
                        </a:lnSpc>
                        <a:spcAft>
                          <a:spcPts val="0"/>
                        </a:spcAft>
                      </a:pPr>
                      <a:r>
                        <a:rPr lang="de-AT" sz="1100" b="1" dirty="0">
                          <a:effectLst/>
                          <a:latin typeface="Arial Narrow" panose="020B0506020202030204" pitchFamily="34" charset="0"/>
                          <a:ea typeface="Calibri"/>
                          <a:cs typeface="Calibri"/>
                        </a:rPr>
                        <a:t>Einheit 8: </a:t>
                      </a:r>
                      <a:r>
                        <a:rPr lang="de-AT" sz="1100" dirty="0">
                          <a:effectLst/>
                          <a:latin typeface="Arial Narrow" panose="020B0506020202030204" pitchFamily="34" charset="0"/>
                          <a:ea typeface="Calibri"/>
                          <a:cs typeface="Calibri"/>
                        </a:rPr>
                        <a:t>Finanzsysteme und</a:t>
                      </a:r>
                      <a:r>
                        <a:rPr lang="de-AT" sz="1100" b="1" dirty="0">
                          <a:effectLst/>
                          <a:latin typeface="Arial Narrow" panose="020B0506020202030204" pitchFamily="34" charset="0"/>
                          <a:ea typeface="Calibri"/>
                          <a:cs typeface="Calibri"/>
                        </a:rPr>
                        <a:t> </a:t>
                      </a:r>
                      <a:r>
                        <a:rPr lang="de-AT" sz="1100" dirty="0">
                          <a:effectLst/>
                          <a:latin typeface="Arial Narrow" panose="020B0506020202030204" pitchFamily="34" charset="0"/>
                          <a:ea typeface="Calibri"/>
                          <a:cs typeface="Calibri"/>
                        </a:rPr>
                        <a:t>Formen der Bankenregulierung (Basel II und Basel III)</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42038">
                <a:tc>
                  <a:txBody>
                    <a:bodyPr/>
                    <a:lstStyle/>
                    <a:p>
                      <a:pPr>
                        <a:lnSpc>
                          <a:spcPct val="115000"/>
                        </a:lnSpc>
                        <a:spcAft>
                          <a:spcPts val="0"/>
                        </a:spcAft>
                      </a:pPr>
                      <a:r>
                        <a:rPr lang="de-AT" sz="1100" b="1">
                          <a:effectLst/>
                          <a:latin typeface="Arial Narrow" panose="020B0506020202030204" pitchFamily="34" charset="0"/>
                          <a:ea typeface="Times New Roman"/>
                          <a:cs typeface="Calibri"/>
                        </a:rPr>
                        <a:t>Einheit 9:</a:t>
                      </a:r>
                      <a:r>
                        <a:rPr lang="de-AT" sz="1100">
                          <a:effectLst/>
                          <a:latin typeface="Arial Narrow" panose="020B0506020202030204" pitchFamily="34" charset="0"/>
                          <a:ea typeface="Times New Roman"/>
                          <a:cs typeface="Calibri"/>
                        </a:rPr>
                        <a:t>  </a:t>
                      </a:r>
                      <a:r>
                        <a:rPr lang="de-AT" sz="1100" b="1">
                          <a:effectLst/>
                          <a:latin typeface="Arial Narrow" panose="020B0506020202030204" pitchFamily="34" charset="0"/>
                          <a:ea typeface="Calibri"/>
                          <a:cs typeface="Calibri"/>
                        </a:rPr>
                        <a:t>Feedback und Coaching zu den Gruppenarbeitsoutlines</a:t>
                      </a:r>
                      <a:endParaRPr lang="de-AT" sz="110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726115">
                <a:tc>
                  <a:txBody>
                    <a:bodyPr/>
                    <a:lstStyle/>
                    <a:p>
                      <a:pPr>
                        <a:lnSpc>
                          <a:spcPct val="115000"/>
                        </a:lnSpc>
                        <a:spcAft>
                          <a:spcPts val="0"/>
                        </a:spcAft>
                      </a:pPr>
                      <a:r>
                        <a:rPr lang="de-DE" sz="1100" b="1" dirty="0">
                          <a:effectLst/>
                          <a:latin typeface="Arial Narrow" panose="020B0506020202030204" pitchFamily="34" charset="0"/>
                          <a:ea typeface="Calibri"/>
                          <a:cs typeface="Arial"/>
                        </a:rPr>
                        <a:t>Einheit 10: Thema Geldpolitik und Währung</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1:</a:t>
                      </a:r>
                      <a:r>
                        <a:rPr lang="de-DE" sz="1100" dirty="0">
                          <a:effectLst/>
                          <a:latin typeface="Arial Narrow" panose="020B0506020202030204" pitchFamily="34" charset="0"/>
                          <a:ea typeface="Calibri"/>
                          <a:cs typeface="Arial"/>
                        </a:rPr>
                        <a:t> Quantitative </a:t>
                      </a:r>
                      <a:r>
                        <a:rPr lang="de-DE" sz="1100" dirty="0" err="1">
                          <a:effectLst/>
                          <a:latin typeface="Arial Narrow" panose="020B0506020202030204" pitchFamily="34" charset="0"/>
                          <a:ea typeface="Calibri"/>
                          <a:cs typeface="Arial"/>
                        </a:rPr>
                        <a:t>Easing</a:t>
                      </a:r>
                      <a:r>
                        <a:rPr lang="de-DE" sz="1100" dirty="0">
                          <a:effectLst/>
                          <a:latin typeface="Arial Narrow" panose="020B0506020202030204" pitchFamily="34" charset="0"/>
                          <a:ea typeface="Calibri"/>
                          <a:cs typeface="Arial"/>
                        </a:rPr>
                        <a:t> als Lösung aus der Wirtschaftskrise?</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2:</a:t>
                      </a:r>
                      <a:r>
                        <a:rPr lang="de-DE" sz="1100" dirty="0">
                          <a:effectLst/>
                          <a:latin typeface="Arial Narrow" panose="020B0506020202030204" pitchFamily="34" charset="0"/>
                          <a:ea typeface="Calibri"/>
                          <a:cs typeface="Arial"/>
                        </a:rPr>
                        <a:t> Regionalwährung statt Euro ? In Krisenzeiten gewinnen Währungsalternativen an Bedeutung, können diese zum wirtschaftlichen Aufschwung beitragen?</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688454">
                <a:tc>
                  <a:txBody>
                    <a:bodyPr/>
                    <a:lstStyle/>
                    <a:p>
                      <a:pPr>
                        <a:lnSpc>
                          <a:spcPct val="115000"/>
                        </a:lnSpc>
                        <a:spcAft>
                          <a:spcPts val="0"/>
                        </a:spcAft>
                      </a:pPr>
                      <a:r>
                        <a:rPr lang="de-DE" sz="1100" b="1" dirty="0">
                          <a:effectLst/>
                          <a:latin typeface="Arial Narrow" panose="020B0506020202030204" pitchFamily="34" charset="0"/>
                          <a:ea typeface="Calibri"/>
                          <a:cs typeface="Arial"/>
                        </a:rPr>
                        <a:t>Einheit 11: Zusammenspiel zwischen Geldpolitik, Fiskalpolitik und konjunktureller Entwicklung</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3:</a:t>
                      </a:r>
                      <a:r>
                        <a:rPr lang="de-DE" sz="1100" dirty="0">
                          <a:effectLst/>
                          <a:latin typeface="Arial Narrow" panose="020B0506020202030204" pitchFamily="34" charset="0"/>
                          <a:ea typeface="Calibri"/>
                          <a:cs typeface="Arial"/>
                        </a:rPr>
                        <a:t> Jenseits des Wachstums? Geld- und Fiskalpolitik ohne Wachstumszwang ist das möglich? </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4:</a:t>
                      </a:r>
                      <a:r>
                        <a:rPr lang="de-DE" sz="1100" dirty="0">
                          <a:effectLst/>
                          <a:latin typeface="Arial Narrow" panose="020B0506020202030204" pitchFamily="34" charset="0"/>
                          <a:ea typeface="Calibri"/>
                          <a:cs typeface="Arial"/>
                        </a:rPr>
                        <a:t> Der Junker Plan: Welche Rolle spielt der europäische Investitionsplan in der europäischen Konjunkturpolitik?</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726115">
                <a:tc>
                  <a:txBody>
                    <a:bodyPr/>
                    <a:lstStyle/>
                    <a:p>
                      <a:pPr>
                        <a:lnSpc>
                          <a:spcPct val="115000"/>
                        </a:lnSpc>
                        <a:spcAft>
                          <a:spcPts val="0"/>
                        </a:spcAft>
                      </a:pPr>
                      <a:r>
                        <a:rPr lang="de-DE" sz="1100" b="1" dirty="0">
                          <a:effectLst/>
                          <a:latin typeface="Arial Narrow" panose="020B0506020202030204" pitchFamily="34" charset="0"/>
                          <a:ea typeface="Calibri"/>
                          <a:cs typeface="Arial"/>
                        </a:rPr>
                        <a:t>Einheit 12: Bankunion </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5:</a:t>
                      </a:r>
                      <a:r>
                        <a:rPr lang="de-DE" sz="1100" dirty="0">
                          <a:effectLst/>
                          <a:latin typeface="Arial Narrow" panose="020B0506020202030204" pitchFamily="34" charset="0"/>
                          <a:ea typeface="Calibri"/>
                          <a:cs typeface="Arial"/>
                        </a:rPr>
                        <a:t> Welche Bedeutung hat die Säule 1 der Bankenunion für die österreichischen Banken? </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6:</a:t>
                      </a:r>
                      <a:r>
                        <a:rPr lang="de-DE" sz="1100" dirty="0">
                          <a:effectLst/>
                          <a:latin typeface="Arial Narrow" panose="020B0506020202030204" pitchFamily="34" charset="0"/>
                          <a:ea typeface="Calibri"/>
                          <a:cs typeface="Arial"/>
                        </a:rPr>
                        <a:t> Welche Bedeutung hat die Bankenunion für die Abwicklung von Geschäftsbanken und wie beeinflusst das die Entwicklungen in Österreich (</a:t>
                      </a:r>
                      <a:r>
                        <a:rPr lang="de-DE" sz="1100" dirty="0" err="1">
                          <a:effectLst/>
                          <a:latin typeface="Arial Narrow" panose="020B0506020202030204" pitchFamily="34" charset="0"/>
                          <a:ea typeface="Calibri"/>
                          <a:cs typeface="Arial"/>
                        </a:rPr>
                        <a:t>Hypo</a:t>
                      </a:r>
                      <a:r>
                        <a:rPr lang="de-DE" sz="1100" dirty="0">
                          <a:effectLst/>
                          <a:latin typeface="Arial Narrow" panose="020B0506020202030204" pitchFamily="34" charset="0"/>
                          <a:ea typeface="Calibri"/>
                          <a:cs typeface="Arial"/>
                        </a:rPr>
                        <a:t>?)?</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726115">
                <a:tc>
                  <a:txBody>
                    <a:bodyPr/>
                    <a:lstStyle/>
                    <a:p>
                      <a:pPr>
                        <a:lnSpc>
                          <a:spcPct val="115000"/>
                        </a:lnSpc>
                        <a:spcAft>
                          <a:spcPts val="0"/>
                        </a:spcAft>
                      </a:pPr>
                      <a:r>
                        <a:rPr lang="de-DE" sz="1100" b="1" dirty="0">
                          <a:effectLst/>
                          <a:latin typeface="Arial Narrow" panose="020B0506020202030204" pitchFamily="34" charset="0"/>
                          <a:ea typeface="Calibri"/>
                          <a:cs typeface="Arial"/>
                        </a:rPr>
                        <a:t>Einheit 13: Europäische Lösung? </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7:</a:t>
                      </a:r>
                      <a:r>
                        <a:rPr lang="de-DE" sz="1100" dirty="0">
                          <a:effectLst/>
                          <a:latin typeface="Arial Narrow" panose="020B0506020202030204" pitchFamily="34" charset="0"/>
                          <a:ea typeface="Calibri"/>
                          <a:cs typeface="Arial"/>
                        </a:rPr>
                        <a:t> Bedeutung von </a:t>
                      </a:r>
                      <a:r>
                        <a:rPr lang="de-DE" sz="1100" dirty="0" err="1">
                          <a:effectLst/>
                          <a:latin typeface="Arial Narrow" panose="020B0506020202030204" pitchFamily="34" charset="0"/>
                          <a:ea typeface="Calibri"/>
                          <a:cs typeface="Arial"/>
                        </a:rPr>
                        <a:t>Finanzialisierung</a:t>
                      </a:r>
                      <a:r>
                        <a:rPr lang="de-DE" sz="1100" dirty="0">
                          <a:effectLst/>
                          <a:latin typeface="Arial Narrow" panose="020B0506020202030204" pitchFamily="34" charset="0"/>
                          <a:ea typeface="Calibri"/>
                          <a:cs typeface="Arial"/>
                        </a:rPr>
                        <a:t>. Welche Bedeutung hat die Unterscheidung für die wirtschaftliche Entwicklung und Lösungen aus der Krise?</a:t>
                      </a:r>
                      <a:endParaRPr lang="de-AT" sz="1100" dirty="0">
                        <a:effectLst/>
                        <a:latin typeface="Arial Narrow" panose="020B0506020202030204" pitchFamily="34" charset="0"/>
                        <a:ea typeface="Calibri"/>
                        <a:cs typeface="Times New Roman"/>
                      </a:endParaRPr>
                    </a:p>
                    <a:p>
                      <a:pPr>
                        <a:lnSpc>
                          <a:spcPct val="115000"/>
                        </a:lnSpc>
                        <a:spcAft>
                          <a:spcPts val="0"/>
                        </a:spcAft>
                      </a:pPr>
                      <a:r>
                        <a:rPr lang="de-DE" sz="1100" b="1" dirty="0">
                          <a:effectLst/>
                          <a:latin typeface="Arial Narrow" panose="020B0506020202030204" pitchFamily="34" charset="0"/>
                          <a:ea typeface="Calibri"/>
                          <a:cs typeface="Arial"/>
                        </a:rPr>
                        <a:t>Gruppe 8:</a:t>
                      </a:r>
                      <a:r>
                        <a:rPr lang="de-DE" sz="1100" dirty="0">
                          <a:effectLst/>
                          <a:latin typeface="Arial Narrow" panose="020B0506020202030204" pitchFamily="34" charset="0"/>
                          <a:ea typeface="Calibri"/>
                          <a:cs typeface="Arial"/>
                        </a:rPr>
                        <a:t> Schuldenschnitt und/oder </a:t>
                      </a:r>
                      <a:r>
                        <a:rPr lang="de-DE" sz="1100" dirty="0" err="1">
                          <a:effectLst/>
                          <a:latin typeface="Arial Narrow" panose="020B0506020202030204" pitchFamily="34" charset="0"/>
                          <a:ea typeface="Calibri"/>
                          <a:cs typeface="Arial"/>
                        </a:rPr>
                        <a:t>Grexit</a:t>
                      </a:r>
                      <a:r>
                        <a:rPr lang="de-DE" sz="1100" dirty="0">
                          <a:effectLst/>
                          <a:latin typeface="Arial Narrow" panose="020B0506020202030204" pitchFamily="34" charset="0"/>
                          <a:ea typeface="Calibri"/>
                          <a:cs typeface="Arial"/>
                        </a:rPr>
                        <a:t>? Welche Maßnahmen stützt die nachhaltige Entwicklung des Landes?</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248177">
                <a:tc>
                  <a:txBody>
                    <a:bodyPr/>
                    <a:lstStyle/>
                    <a:p>
                      <a:pPr>
                        <a:lnSpc>
                          <a:spcPct val="115000"/>
                        </a:lnSpc>
                        <a:spcAft>
                          <a:spcPts val="0"/>
                        </a:spcAft>
                      </a:pPr>
                      <a:r>
                        <a:rPr lang="de-AT" sz="1100" i="1" dirty="0">
                          <a:effectLst/>
                          <a:latin typeface="Arial Narrow" panose="020B0506020202030204" pitchFamily="34" charset="0"/>
                          <a:ea typeface="Calibri"/>
                          <a:cs typeface="Calibri"/>
                        </a:rPr>
                        <a:t>Fragen und Übungen (nicht verpflichtend)</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19050" cap="flat" cmpd="sng" algn="ctr">
                      <a:solidFill>
                        <a:srgbClr val="C0C0C0"/>
                      </a:solidFill>
                      <a:prstDash val="solid"/>
                      <a:round/>
                      <a:headEnd type="none" w="med" len="med"/>
                      <a:tailEnd type="none" w="med" len="med"/>
                    </a:lnB>
                    <a:solidFill>
                      <a:srgbClr val="FFFFFF"/>
                    </a:solidFill>
                  </a:tcPr>
                </a:tc>
              </a:tr>
              <a:tr h="133735">
                <a:tc>
                  <a:txBody>
                    <a:bodyPr/>
                    <a:lstStyle/>
                    <a:p>
                      <a:pPr>
                        <a:lnSpc>
                          <a:spcPct val="115000"/>
                        </a:lnSpc>
                        <a:spcAft>
                          <a:spcPts val="0"/>
                        </a:spcAft>
                      </a:pPr>
                      <a:r>
                        <a:rPr lang="de-DE" sz="1100" dirty="0">
                          <a:effectLst/>
                          <a:latin typeface="Arial Narrow" panose="020B0506020202030204" pitchFamily="34" charset="0"/>
                          <a:ea typeface="Calibri"/>
                          <a:cs typeface="Arial"/>
                        </a:rPr>
                        <a:t>Abschlusstest</a:t>
                      </a:r>
                      <a:endParaRPr lang="de-AT" sz="1100" dirty="0">
                        <a:effectLst/>
                        <a:latin typeface="Arial Narrow" panose="020B0506020202030204" pitchFamily="34" charset="0"/>
                        <a:ea typeface="Calibri"/>
                        <a:cs typeface="Times New Roman"/>
                      </a:endParaRPr>
                    </a:p>
                  </a:txBody>
                  <a:tcPr marL="10481" marR="10481" marT="0" marB="0">
                    <a:lnL w="28575" cap="flat" cmpd="sng" algn="ctr">
                      <a:solidFill>
                        <a:srgbClr val="C0C0C0"/>
                      </a:solidFill>
                      <a:prstDash val="solid"/>
                      <a:round/>
                      <a:headEnd type="none" w="med" len="med"/>
                      <a:tailEnd type="none" w="med" len="med"/>
                    </a:lnL>
                    <a:lnR w="28575" cap="flat" cmpd="sng" algn="ctr">
                      <a:solidFill>
                        <a:srgbClr val="C0C0C0"/>
                      </a:solidFill>
                      <a:prstDash val="solid"/>
                      <a:round/>
                      <a:headEnd type="none" w="med" len="med"/>
                      <a:tailEnd type="none" w="med" len="med"/>
                    </a:lnR>
                    <a:lnT w="19050" cap="flat" cmpd="sng" algn="ctr">
                      <a:solidFill>
                        <a:srgbClr val="C0C0C0"/>
                      </a:solidFill>
                      <a:prstDash val="solid"/>
                      <a:round/>
                      <a:headEnd type="none" w="med" len="med"/>
                      <a:tailEnd type="none" w="med" len="med"/>
                    </a:lnT>
                    <a:lnB w="28575" cap="flat" cmpd="sng" algn="ctr">
                      <a:solidFill>
                        <a:srgbClr val="C0C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651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Bewertung der Leistung</a:t>
            </a:r>
            <a:endParaRPr lang="de-AT"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3" y="5085184"/>
            <a:ext cx="8045347" cy="1361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55318" y="1916832"/>
            <a:ext cx="7425567" cy="2893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470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larhei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479</Words>
  <Application>Microsoft Office PowerPoint</Application>
  <PresentationFormat>Bildschirmpräsentation (4:3)</PresentationFormat>
  <Paragraphs>40</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Klarheit</vt:lpstr>
      <vt:lpstr>Spezialisierung: Geld- und Konjunktur</vt:lpstr>
      <vt:lpstr>Ziele</vt:lpstr>
      <vt:lpstr>Struktur der LV</vt:lpstr>
      <vt:lpstr>PowerPoint-Präsentation</vt:lpstr>
      <vt:lpstr>Bewertung der Leistung</vt:lpstr>
    </vt:vector>
  </TitlesOfParts>
  <Company>Fachhochschule des bfi Wien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Spezialisierung: Geld- und Konjunktur</dc:title>
  <dc:creator>User name</dc:creator>
  <cp:lastModifiedBy>user</cp:lastModifiedBy>
  <cp:revision>5</cp:revision>
  <dcterms:created xsi:type="dcterms:W3CDTF">2016-01-13T14:18:05Z</dcterms:created>
  <dcterms:modified xsi:type="dcterms:W3CDTF">2016-06-08T08:57:46Z</dcterms:modified>
</cp:coreProperties>
</file>