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8" r:id="rId4"/>
    <p:sldId id="260" r:id="rId5"/>
    <p:sldId id="257" r:id="rId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882"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de-DE" smtClean="0"/>
              <a:t>Titelmasterformat durch Klicken bearbeiten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39337A1F-0FEA-4EB0-8515-6F779C629264}" type="datetimeFigureOut">
              <a:rPr lang="de-AT" smtClean="0"/>
              <a:t>08.06.2016</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5ECB0F4-1668-46CF-A774-0934CAF700F0}" type="slidenum">
              <a:rPr lang="de-AT" smtClean="0"/>
              <a:t>‹Nr.›</a:t>
            </a:fld>
            <a:endParaRPr lang="de-AT"/>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Vertical Text Placehold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39337A1F-0FEA-4EB0-8515-6F779C629264}" type="datetimeFigureOut">
              <a:rPr lang="de-AT" smtClean="0"/>
              <a:t>08.06.2016</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5ECB0F4-1668-46CF-A774-0934CAF700F0}" type="slidenum">
              <a:rPr lang="de-AT" smtClean="0"/>
              <a:t>‹Nr.›</a:t>
            </a:fld>
            <a:endParaRPr lang="de-A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39337A1F-0FEA-4EB0-8515-6F779C629264}" type="datetimeFigureOut">
              <a:rPr lang="de-AT" smtClean="0"/>
              <a:t>08.06.2016</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5ECB0F4-1668-46CF-A774-0934CAF700F0}" type="slidenum">
              <a:rPr lang="de-AT" smtClean="0"/>
              <a:t>‹Nr.›</a:t>
            </a:fld>
            <a:endParaRPr lang="de-A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Content Placehold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39337A1F-0FEA-4EB0-8515-6F779C629264}" type="datetimeFigureOut">
              <a:rPr lang="de-AT" smtClean="0"/>
              <a:t>08.06.2016</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5ECB0F4-1668-46CF-A774-0934CAF700F0}" type="slidenum">
              <a:rPr lang="de-AT" smtClean="0"/>
              <a:t>‹Nr.›</a:t>
            </a:fld>
            <a:endParaRPr lang="de-A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de-DE" smtClean="0"/>
              <a:t>Titelmasterformat durch Klicken bearbeiten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39337A1F-0FEA-4EB0-8515-6F779C629264}" type="datetimeFigureOut">
              <a:rPr lang="de-AT" smtClean="0"/>
              <a:t>08.06.2016</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5ECB0F4-1668-46CF-A774-0934CAF700F0}" type="slidenum">
              <a:rPr lang="de-AT" smtClean="0"/>
              <a:t>‹Nr.›</a:t>
            </a:fld>
            <a:endParaRPr lang="de-AT"/>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39337A1F-0FEA-4EB0-8515-6F779C629264}" type="datetimeFigureOut">
              <a:rPr lang="de-AT" smtClean="0"/>
              <a:t>08.06.2016</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E5ECB0F4-1668-46CF-A774-0934CAF700F0}" type="slidenum">
              <a:rPr lang="de-AT" smtClean="0"/>
              <a:t>‹Nr.›</a:t>
            </a:fld>
            <a:endParaRPr lang="de-A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39337A1F-0FEA-4EB0-8515-6F779C629264}" type="datetimeFigureOut">
              <a:rPr lang="de-AT" smtClean="0"/>
              <a:t>08.06.2016</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E5ECB0F4-1668-46CF-A774-0934CAF700F0}" type="slidenum">
              <a:rPr lang="de-AT" smtClean="0"/>
              <a:t>‹Nr.›</a:t>
            </a:fld>
            <a:endParaRPr lang="de-AT"/>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Date Placeholder 2"/>
          <p:cNvSpPr>
            <a:spLocks noGrp="1"/>
          </p:cNvSpPr>
          <p:nvPr>
            <p:ph type="dt" sz="half" idx="10"/>
          </p:nvPr>
        </p:nvSpPr>
        <p:spPr/>
        <p:txBody>
          <a:bodyPr/>
          <a:lstStyle/>
          <a:p>
            <a:fld id="{39337A1F-0FEA-4EB0-8515-6F779C629264}" type="datetimeFigureOut">
              <a:rPr lang="de-AT" smtClean="0"/>
              <a:t>08.06.2016</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E5ECB0F4-1668-46CF-A774-0934CAF700F0}" type="slidenum">
              <a:rPr lang="de-AT" smtClean="0"/>
              <a:t>‹Nr.›</a:t>
            </a:fld>
            <a:endParaRPr lang="de-A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337A1F-0FEA-4EB0-8515-6F779C629264}" type="datetimeFigureOut">
              <a:rPr lang="de-AT" smtClean="0"/>
              <a:t>08.06.2016</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E5ECB0F4-1668-46CF-A774-0934CAF700F0}" type="slidenum">
              <a:rPr lang="de-AT" smtClean="0"/>
              <a:t>‹Nr.›</a:t>
            </a:fld>
            <a:endParaRPr lang="de-A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de-DE" smtClean="0"/>
              <a:t>Titelmasterformat durch Klicken bearbeiten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39337A1F-0FEA-4EB0-8515-6F779C629264}" type="datetimeFigureOut">
              <a:rPr lang="de-AT" smtClean="0"/>
              <a:t>08.06.2016</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E5ECB0F4-1668-46CF-A774-0934CAF700F0}" type="slidenum">
              <a:rPr lang="de-AT" smtClean="0"/>
              <a:t>‹Nr.›</a:t>
            </a:fld>
            <a:endParaRPr lang="de-AT"/>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de-DE" smtClean="0"/>
              <a:t>Titelmasterformat durch Klicken bearbeiten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39337A1F-0FEA-4EB0-8515-6F779C629264}" type="datetimeFigureOut">
              <a:rPr lang="de-AT" smtClean="0"/>
              <a:t>08.06.2016</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E5ECB0F4-1668-46CF-A774-0934CAF700F0}" type="slidenum">
              <a:rPr lang="de-AT" smtClean="0"/>
              <a:t>‹Nr.›</a:t>
            </a:fld>
            <a:endParaRPr lang="de-A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9337A1F-0FEA-4EB0-8515-6F779C629264}" type="datetimeFigureOut">
              <a:rPr lang="de-AT" smtClean="0"/>
              <a:t>08.06.2016</a:t>
            </a:fld>
            <a:endParaRPr lang="de-AT"/>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de-AT"/>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5ECB0F4-1668-46CF-A774-0934CAF700F0}" type="slidenum">
              <a:rPr lang="de-AT" smtClean="0"/>
              <a:t>‹Nr.›</a:t>
            </a:fld>
            <a:endParaRPr lang="de-A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youtube.com/watch?v=l4XfNiqwQDo"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AT" dirty="0" smtClean="0"/>
              <a:t>Spezialisierung: Geld- und Konjunktur</a:t>
            </a:r>
            <a:endParaRPr lang="de-AT" dirty="0"/>
          </a:p>
        </p:txBody>
      </p:sp>
      <p:sp>
        <p:nvSpPr>
          <p:cNvPr id="3" name="Untertitel 2"/>
          <p:cNvSpPr>
            <a:spLocks noGrp="1"/>
          </p:cNvSpPr>
          <p:nvPr>
            <p:ph type="subTitle" idx="1"/>
          </p:nvPr>
        </p:nvSpPr>
        <p:spPr/>
        <p:txBody>
          <a:bodyPr/>
          <a:lstStyle/>
          <a:p>
            <a:r>
              <a:rPr lang="de-AT" dirty="0" smtClean="0"/>
              <a:t>Dr. Elisabeth Springler</a:t>
            </a:r>
            <a:endParaRPr lang="de-AT" dirty="0"/>
          </a:p>
        </p:txBody>
      </p:sp>
    </p:spTree>
    <p:extLst>
      <p:ext uri="{BB962C8B-B14F-4D97-AF65-F5344CB8AC3E}">
        <p14:creationId xmlns:p14="http://schemas.microsoft.com/office/powerpoint/2010/main" val="481490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Ziele</a:t>
            </a:r>
            <a:endParaRPr lang="de-AT" dirty="0"/>
          </a:p>
        </p:txBody>
      </p:sp>
      <p:sp>
        <p:nvSpPr>
          <p:cNvPr id="3" name="Inhaltsplatzhalter 2"/>
          <p:cNvSpPr>
            <a:spLocks noGrp="1"/>
          </p:cNvSpPr>
          <p:nvPr>
            <p:ph idx="1"/>
          </p:nvPr>
        </p:nvSpPr>
        <p:spPr/>
        <p:txBody>
          <a:bodyPr>
            <a:normAutofit/>
          </a:bodyPr>
          <a:lstStyle/>
          <a:p>
            <a:pPr marL="0" indent="0" algn="just">
              <a:lnSpc>
                <a:spcPct val="115000"/>
              </a:lnSpc>
              <a:spcAft>
                <a:spcPts val="0"/>
              </a:spcAft>
              <a:buNone/>
            </a:pPr>
            <a:r>
              <a:rPr lang="de-DE" dirty="0" smtClean="0">
                <a:effectLst/>
                <a:latin typeface="Arial Narrow"/>
                <a:ea typeface="Calibri"/>
                <a:cs typeface="Times New Roman"/>
              </a:rPr>
              <a:t>Die LV setzt sich zum Ziel einen Überblick über die theoretischen Grundlagen von Geldtheorie und Geldpolitik zu liefern. Eingebettet werden diese theoretischen Konzeptionen in eine konjunkturelle Betrachtung. Nachdem die unterschiedlichen ökonomischen Richtungen zu mitunter konträren wirtschaftspolitischen Empfehlungen bezüglich Bankenstabilität und Krisenvermeidung, aber auch zu unterschiedlichen Argumentation auf theoretischer Ebene kommen, sollen die Studierenden nach der LV in der Lage sein, verschieden ökonomische Strömungen im Hinblick auf ihre geldpolitische und geltheoretische Argumentationsweise zu unterscheiden und zuordnen zu können.</a:t>
            </a:r>
            <a:endParaRPr lang="de-AT" dirty="0">
              <a:ea typeface="Calibri"/>
              <a:cs typeface="Times New Roman"/>
            </a:endParaRPr>
          </a:p>
          <a:p>
            <a:endParaRPr lang="de-AT" dirty="0"/>
          </a:p>
        </p:txBody>
      </p:sp>
    </p:spTree>
    <p:extLst>
      <p:ext uri="{BB962C8B-B14F-4D97-AF65-F5344CB8AC3E}">
        <p14:creationId xmlns:p14="http://schemas.microsoft.com/office/powerpoint/2010/main" val="3857993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Struktur der LV</a:t>
            </a:r>
            <a:endParaRPr lang="de-AT" dirty="0"/>
          </a:p>
        </p:txBody>
      </p:sp>
      <p:sp>
        <p:nvSpPr>
          <p:cNvPr id="3" name="Inhaltsplatzhalter 2"/>
          <p:cNvSpPr>
            <a:spLocks noGrp="1"/>
          </p:cNvSpPr>
          <p:nvPr>
            <p:ph idx="1"/>
          </p:nvPr>
        </p:nvSpPr>
        <p:spPr/>
        <p:txBody>
          <a:bodyPr>
            <a:normAutofit fontScale="92500"/>
          </a:bodyPr>
          <a:lstStyle/>
          <a:p>
            <a:r>
              <a:rPr lang="de-AT" dirty="0" smtClean="0"/>
              <a:t>Wöchentlich: Freitag Nachmittag (14:00-17:00)</a:t>
            </a:r>
          </a:p>
          <a:p>
            <a:r>
              <a:rPr lang="de-AT" dirty="0" smtClean="0"/>
              <a:t>Teil1: stärkerer Fokus auf Vorlesung und Diskussion</a:t>
            </a:r>
          </a:p>
          <a:p>
            <a:r>
              <a:rPr lang="de-AT" dirty="0" smtClean="0"/>
              <a:t>Teil 2: Gruppenpräsentationen und Diskussion</a:t>
            </a:r>
          </a:p>
          <a:p>
            <a:r>
              <a:rPr lang="de-AT" dirty="0" smtClean="0"/>
              <a:t>Themen: Rolle der EZB, unkonventionelle Geldpolitik, Investitionstätigkeit, Krisenmanagement in der Bankenunion, Griechenland als Krisenland… </a:t>
            </a:r>
          </a:p>
          <a:p>
            <a:r>
              <a:rPr lang="de-AT" dirty="0" smtClean="0"/>
              <a:t>Vorlesungsteil: Standardökonomie und heterodoxe Ansätze</a:t>
            </a:r>
          </a:p>
          <a:p>
            <a:r>
              <a:rPr lang="de-AT" dirty="0" smtClean="0"/>
              <a:t>Folien und Unterlagen werden auf </a:t>
            </a:r>
            <a:r>
              <a:rPr lang="de-AT" dirty="0" err="1" smtClean="0"/>
              <a:t>Learn</a:t>
            </a:r>
            <a:r>
              <a:rPr lang="de-AT" dirty="0" smtClean="0"/>
              <a:t>@ zur Verfügung gestellt.</a:t>
            </a:r>
          </a:p>
          <a:p>
            <a:r>
              <a:rPr lang="de-AT" dirty="0" smtClean="0"/>
              <a:t>Voraussetzungen: Interesse an </a:t>
            </a:r>
            <a:r>
              <a:rPr lang="de-AT" dirty="0" err="1" smtClean="0"/>
              <a:t>pluralen</a:t>
            </a:r>
            <a:r>
              <a:rPr lang="de-AT" dirty="0" smtClean="0"/>
              <a:t> ökonomischen Ansätzen, makroökonomische Ausrichtung</a:t>
            </a:r>
          </a:p>
          <a:p>
            <a:r>
              <a:rPr lang="de-AT" dirty="0" smtClean="0"/>
              <a:t>Es werden </a:t>
            </a:r>
            <a:r>
              <a:rPr lang="de-AT" b="1" dirty="0" smtClean="0"/>
              <a:t>BA Arbeiten übernommen (max. 3 pro Semester)</a:t>
            </a:r>
            <a:endParaRPr lang="de-AT" b="1" dirty="0"/>
          </a:p>
        </p:txBody>
      </p:sp>
    </p:spTree>
    <p:extLst>
      <p:ext uri="{BB962C8B-B14F-4D97-AF65-F5344CB8AC3E}">
        <p14:creationId xmlns:p14="http://schemas.microsoft.com/office/powerpoint/2010/main" val="346157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815935355"/>
              </p:ext>
            </p:extLst>
          </p:nvPr>
        </p:nvGraphicFramePr>
        <p:xfrm>
          <a:off x="251520" y="404664"/>
          <a:ext cx="8784976" cy="5980928"/>
        </p:xfrm>
        <a:graphic>
          <a:graphicData uri="http://schemas.openxmlformats.org/drawingml/2006/table">
            <a:tbl>
              <a:tblPr/>
              <a:tblGrid>
                <a:gridCol w="8784976"/>
              </a:tblGrid>
              <a:tr h="288032">
                <a:tc>
                  <a:txBody>
                    <a:bodyPr/>
                    <a:lstStyle/>
                    <a:p>
                      <a:pPr>
                        <a:lnSpc>
                          <a:spcPct val="115000"/>
                        </a:lnSpc>
                        <a:spcAft>
                          <a:spcPts val="0"/>
                        </a:spcAft>
                      </a:pPr>
                      <a:r>
                        <a:rPr lang="de-AT" sz="1600" b="1" dirty="0">
                          <a:solidFill>
                            <a:srgbClr val="000000"/>
                          </a:solidFill>
                          <a:effectLst/>
                          <a:latin typeface="Arial Narrow" panose="020B0506020202030204" pitchFamily="34" charset="0"/>
                          <a:ea typeface="Calibri"/>
                          <a:cs typeface="Verdana"/>
                        </a:rPr>
                        <a:t> </a:t>
                      </a:r>
                      <a:r>
                        <a:rPr lang="de-AT" sz="1600" b="1" dirty="0" smtClean="0">
                          <a:solidFill>
                            <a:srgbClr val="000000"/>
                          </a:solidFill>
                          <a:effectLst/>
                          <a:latin typeface="Arial Narrow" panose="020B0506020202030204" pitchFamily="34" charset="0"/>
                          <a:ea typeface="Calibri"/>
                          <a:cs typeface="Verdana"/>
                        </a:rPr>
                        <a:t>Beispielhafter</a:t>
                      </a:r>
                      <a:r>
                        <a:rPr lang="de-AT" sz="1600" b="1" baseline="0" dirty="0" smtClean="0">
                          <a:solidFill>
                            <a:srgbClr val="000000"/>
                          </a:solidFill>
                          <a:effectLst/>
                          <a:latin typeface="Arial Narrow" panose="020B0506020202030204" pitchFamily="34" charset="0"/>
                          <a:ea typeface="Calibri"/>
                          <a:cs typeface="Verdana"/>
                        </a:rPr>
                        <a:t> Ablauf aus dem </a:t>
                      </a:r>
                      <a:r>
                        <a:rPr lang="de-AT" sz="1600" b="1" baseline="0" dirty="0" err="1" smtClean="0">
                          <a:solidFill>
                            <a:srgbClr val="000000"/>
                          </a:solidFill>
                          <a:effectLst/>
                          <a:latin typeface="Arial Narrow" panose="020B0506020202030204" pitchFamily="34" charset="0"/>
                          <a:ea typeface="Calibri"/>
                          <a:cs typeface="Verdana"/>
                        </a:rPr>
                        <a:t>SoSe</a:t>
                      </a:r>
                      <a:r>
                        <a:rPr lang="de-AT" sz="1600" b="1" baseline="0" dirty="0" smtClean="0">
                          <a:solidFill>
                            <a:srgbClr val="000000"/>
                          </a:solidFill>
                          <a:effectLst/>
                          <a:latin typeface="Arial Narrow" panose="020B0506020202030204" pitchFamily="34" charset="0"/>
                          <a:ea typeface="Calibri"/>
                          <a:cs typeface="Verdana"/>
                        </a:rPr>
                        <a:t> 2016</a:t>
                      </a:r>
                      <a:endParaRPr lang="de-AT" sz="1600" dirty="0">
                        <a:effectLst/>
                        <a:latin typeface="Arial Narrow" panose="020B0506020202030204" pitchFamily="34" charset="0"/>
                        <a:ea typeface="Calibri"/>
                        <a:cs typeface="Times New Roman"/>
                      </a:endParaRPr>
                    </a:p>
                  </a:txBody>
                  <a:tcPr marL="10481" marR="10481" marT="0" marB="0">
                    <a:lnL w="28575" cap="flat" cmpd="sng" algn="ctr">
                      <a:solidFill>
                        <a:srgbClr val="C0C0C0"/>
                      </a:solidFill>
                      <a:prstDash val="solid"/>
                      <a:round/>
                      <a:headEnd type="none" w="med" len="med"/>
                      <a:tailEnd type="none" w="med" len="med"/>
                    </a:lnL>
                    <a:lnR w="28575" cap="flat" cmpd="sng" algn="ctr">
                      <a:solidFill>
                        <a:srgbClr val="C0C0C0"/>
                      </a:solidFill>
                      <a:prstDash val="solid"/>
                      <a:round/>
                      <a:headEnd type="none" w="med" len="med"/>
                      <a:tailEnd type="none" w="med" len="med"/>
                    </a:lnR>
                    <a:lnT w="28575" cap="flat" cmpd="sng" algn="ctr">
                      <a:solidFill>
                        <a:srgbClr val="C0C0C0"/>
                      </a:solidFill>
                      <a:prstDash val="solid"/>
                      <a:round/>
                      <a:headEnd type="none" w="med" len="med"/>
                      <a:tailEnd type="none" w="med" len="med"/>
                    </a:lnT>
                    <a:lnB w="28575" cap="flat" cmpd="sng" algn="ctr">
                      <a:solidFill>
                        <a:srgbClr val="C0C0C0"/>
                      </a:solidFill>
                      <a:prstDash val="solid"/>
                      <a:round/>
                      <a:headEnd type="none" w="med" len="med"/>
                      <a:tailEnd type="none" w="med" len="med"/>
                    </a:lnB>
                  </a:tcPr>
                </a:tc>
              </a:tr>
              <a:tr h="363058">
                <a:tc>
                  <a:txBody>
                    <a:bodyPr/>
                    <a:lstStyle/>
                    <a:p>
                      <a:pPr algn="just">
                        <a:lnSpc>
                          <a:spcPct val="115000"/>
                        </a:lnSpc>
                        <a:spcAft>
                          <a:spcPts val="0"/>
                        </a:spcAft>
                      </a:pPr>
                      <a:r>
                        <a:rPr lang="de-AT" sz="1100" b="1" dirty="0">
                          <a:effectLst/>
                          <a:latin typeface="Arial Narrow" panose="020B0506020202030204" pitchFamily="34" charset="0"/>
                          <a:ea typeface="Calibri"/>
                          <a:cs typeface="Calibri"/>
                        </a:rPr>
                        <a:t>Einheit 1:</a:t>
                      </a:r>
                      <a:r>
                        <a:rPr lang="de-AT" sz="1100" dirty="0">
                          <a:effectLst/>
                          <a:latin typeface="Arial Narrow" panose="020B0506020202030204" pitchFamily="34" charset="0"/>
                          <a:ea typeface="Calibri"/>
                          <a:cs typeface="Calibri"/>
                        </a:rPr>
                        <a:t> Einführung Finanzkrise und Konjunktur /</a:t>
                      </a:r>
                      <a:r>
                        <a:rPr lang="de-AT" sz="1100" u="sng" dirty="0">
                          <a:solidFill>
                            <a:srgbClr val="0000FF"/>
                          </a:solidFill>
                          <a:effectLst/>
                          <a:latin typeface="Arial Narrow" panose="020B0506020202030204" pitchFamily="34" charset="0"/>
                          <a:ea typeface="Calibri"/>
                          <a:cs typeface="Calibri"/>
                          <a:hlinkClick r:id="rId2"/>
                        </a:rPr>
                        <a:t>http://www.youtube.com/watch?v=l4XfNiqwQDo</a:t>
                      </a:r>
                      <a:endParaRPr lang="de-AT" sz="1100" dirty="0">
                        <a:effectLst/>
                        <a:latin typeface="Arial Narrow" panose="020B0506020202030204" pitchFamily="34" charset="0"/>
                        <a:ea typeface="Calibri"/>
                        <a:cs typeface="Times New Roman"/>
                      </a:endParaRPr>
                    </a:p>
                    <a:p>
                      <a:pPr algn="just">
                        <a:lnSpc>
                          <a:spcPct val="115000"/>
                        </a:lnSpc>
                        <a:spcAft>
                          <a:spcPts val="0"/>
                        </a:spcAft>
                      </a:pPr>
                      <a:r>
                        <a:rPr lang="de-AT" sz="1100" dirty="0">
                          <a:effectLst/>
                          <a:latin typeface="Arial Narrow" panose="020B0506020202030204" pitchFamily="34" charset="0"/>
                          <a:ea typeface="Calibri"/>
                          <a:cs typeface="Calibri"/>
                        </a:rPr>
                        <a:t>The Global </a:t>
                      </a:r>
                      <a:r>
                        <a:rPr lang="de-AT" sz="1100" dirty="0" err="1">
                          <a:effectLst/>
                          <a:latin typeface="Arial Narrow" panose="020B0506020202030204" pitchFamily="34" charset="0"/>
                          <a:ea typeface="Calibri"/>
                          <a:cs typeface="Calibri"/>
                        </a:rPr>
                        <a:t>financial</a:t>
                      </a:r>
                      <a:r>
                        <a:rPr lang="de-AT" sz="1100" dirty="0">
                          <a:effectLst/>
                          <a:latin typeface="Arial Narrow" panose="020B0506020202030204" pitchFamily="34" charset="0"/>
                          <a:ea typeface="Calibri"/>
                          <a:cs typeface="Calibri"/>
                        </a:rPr>
                        <a:t> </a:t>
                      </a:r>
                      <a:r>
                        <a:rPr lang="de-AT" sz="1100" dirty="0" err="1">
                          <a:effectLst/>
                          <a:latin typeface="Arial Narrow" panose="020B0506020202030204" pitchFamily="34" charset="0"/>
                          <a:ea typeface="Calibri"/>
                          <a:cs typeface="Calibri"/>
                        </a:rPr>
                        <a:t>Meltdown</a:t>
                      </a:r>
                      <a:endParaRPr lang="de-AT" sz="1100" dirty="0">
                        <a:effectLst/>
                        <a:latin typeface="Arial Narrow" panose="020B0506020202030204" pitchFamily="34" charset="0"/>
                        <a:ea typeface="Calibri"/>
                        <a:cs typeface="Times New Roman"/>
                      </a:endParaRPr>
                    </a:p>
                  </a:txBody>
                  <a:tcPr marL="10481" marR="10481" marT="0" marB="0">
                    <a:lnL w="28575" cap="flat" cmpd="sng" algn="ctr">
                      <a:solidFill>
                        <a:srgbClr val="C0C0C0"/>
                      </a:solidFill>
                      <a:prstDash val="solid"/>
                      <a:round/>
                      <a:headEnd type="none" w="med" len="med"/>
                      <a:tailEnd type="none" w="med" len="med"/>
                    </a:lnL>
                    <a:lnR w="28575" cap="flat" cmpd="sng" algn="ctr">
                      <a:solidFill>
                        <a:srgbClr val="C0C0C0"/>
                      </a:solidFill>
                      <a:prstDash val="solid"/>
                      <a:round/>
                      <a:headEnd type="none" w="med" len="med"/>
                      <a:tailEnd type="none" w="med" len="med"/>
                    </a:lnR>
                    <a:lnT w="28575"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r>
              <a:tr h="230811">
                <a:tc>
                  <a:txBody>
                    <a:bodyPr/>
                    <a:lstStyle/>
                    <a:p>
                      <a:pPr>
                        <a:lnSpc>
                          <a:spcPct val="115000"/>
                        </a:lnSpc>
                        <a:spcAft>
                          <a:spcPts val="0"/>
                        </a:spcAft>
                      </a:pPr>
                      <a:r>
                        <a:rPr lang="de-AT" sz="1100" b="1">
                          <a:effectLst/>
                          <a:latin typeface="Arial Narrow" panose="020B0506020202030204" pitchFamily="34" charset="0"/>
                          <a:ea typeface="Times New Roman"/>
                          <a:cs typeface="Calibri"/>
                        </a:rPr>
                        <a:t>Einheit 2:</a:t>
                      </a:r>
                      <a:r>
                        <a:rPr lang="de-AT" sz="1100">
                          <a:effectLst/>
                          <a:latin typeface="Arial Narrow" panose="020B0506020202030204" pitchFamily="34" charset="0"/>
                          <a:ea typeface="Times New Roman"/>
                          <a:cs typeface="Calibri"/>
                        </a:rPr>
                        <a:t>  Pluralismus in der ökonomischen Theorie und Lehre: Theoretische Fundierung; von der Finanz- zur Verschuldungskrise</a:t>
                      </a:r>
                      <a:endParaRPr lang="de-AT" sz="1100">
                        <a:effectLst/>
                        <a:latin typeface="Arial Narrow" panose="020B0506020202030204" pitchFamily="34" charset="0"/>
                        <a:ea typeface="Calibri"/>
                        <a:cs typeface="Times New Roman"/>
                      </a:endParaRPr>
                    </a:p>
                  </a:txBody>
                  <a:tcPr marL="10481" marR="10481" marT="0" marB="0">
                    <a:lnL w="28575" cap="flat" cmpd="sng" algn="ctr">
                      <a:solidFill>
                        <a:srgbClr val="C0C0C0"/>
                      </a:solidFill>
                      <a:prstDash val="solid"/>
                      <a:round/>
                      <a:headEnd type="none" w="med" len="med"/>
                      <a:tailEnd type="none" w="med" len="med"/>
                    </a:lnL>
                    <a:lnR w="28575" cap="flat" cmpd="sng" algn="ctr">
                      <a:solidFill>
                        <a:srgbClr val="C0C0C0"/>
                      </a:solidFill>
                      <a:prstDash val="solid"/>
                      <a:round/>
                      <a:headEnd type="none" w="med" len="med"/>
                      <a:tailEnd type="none" w="med" len="med"/>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r>
              <a:tr h="133735">
                <a:tc>
                  <a:txBody>
                    <a:bodyPr/>
                    <a:lstStyle/>
                    <a:p>
                      <a:pPr>
                        <a:lnSpc>
                          <a:spcPct val="115000"/>
                        </a:lnSpc>
                        <a:spcAft>
                          <a:spcPts val="0"/>
                        </a:spcAft>
                      </a:pPr>
                      <a:r>
                        <a:rPr lang="de-AT" sz="1100" b="1">
                          <a:effectLst/>
                          <a:latin typeface="Arial Narrow" panose="020B0506020202030204" pitchFamily="34" charset="0"/>
                          <a:ea typeface="Times New Roman"/>
                          <a:cs typeface="Calibri"/>
                        </a:rPr>
                        <a:t>Einheit 3:</a:t>
                      </a:r>
                      <a:r>
                        <a:rPr lang="de-AT" sz="1100">
                          <a:effectLst/>
                          <a:latin typeface="Arial Narrow" panose="020B0506020202030204" pitchFamily="34" charset="0"/>
                          <a:ea typeface="Times New Roman"/>
                          <a:cs typeface="Calibri"/>
                        </a:rPr>
                        <a:t> Was ist Geld? Rolle des Zinses</a:t>
                      </a:r>
                      <a:endParaRPr lang="de-AT" sz="1100">
                        <a:effectLst/>
                        <a:latin typeface="Arial Narrow" panose="020B0506020202030204" pitchFamily="34" charset="0"/>
                        <a:ea typeface="Calibri"/>
                        <a:cs typeface="Times New Roman"/>
                      </a:endParaRPr>
                    </a:p>
                  </a:txBody>
                  <a:tcPr marL="10481" marR="10481" marT="0" marB="0">
                    <a:lnL w="28575" cap="flat" cmpd="sng" algn="ctr">
                      <a:solidFill>
                        <a:srgbClr val="C0C0C0"/>
                      </a:solidFill>
                      <a:prstDash val="solid"/>
                      <a:round/>
                      <a:headEnd type="none" w="med" len="med"/>
                      <a:tailEnd type="none" w="med" len="med"/>
                    </a:lnL>
                    <a:lnR w="28575" cap="flat" cmpd="sng" algn="ctr">
                      <a:solidFill>
                        <a:srgbClr val="C0C0C0"/>
                      </a:solidFill>
                      <a:prstDash val="solid"/>
                      <a:round/>
                      <a:headEnd type="none" w="med" len="med"/>
                      <a:tailEnd type="none" w="med" len="med"/>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r>
              <a:tr h="242038">
                <a:tc>
                  <a:txBody>
                    <a:bodyPr/>
                    <a:lstStyle/>
                    <a:p>
                      <a:pPr>
                        <a:lnSpc>
                          <a:spcPct val="115000"/>
                        </a:lnSpc>
                        <a:spcAft>
                          <a:spcPts val="0"/>
                        </a:spcAft>
                      </a:pPr>
                      <a:r>
                        <a:rPr lang="de-AT" sz="1100" b="1">
                          <a:effectLst/>
                          <a:latin typeface="Arial Narrow" panose="020B0506020202030204" pitchFamily="34" charset="0"/>
                          <a:ea typeface="Times New Roman"/>
                          <a:cs typeface="Calibri"/>
                        </a:rPr>
                        <a:t>Veranstaltung: Wie lebt man Pluralität in der Ökonomie sinnvoll!</a:t>
                      </a:r>
                      <a:endParaRPr lang="de-AT" sz="1100">
                        <a:effectLst/>
                        <a:latin typeface="Arial Narrow" panose="020B0506020202030204" pitchFamily="34" charset="0"/>
                        <a:ea typeface="Calibri"/>
                        <a:cs typeface="Times New Roman"/>
                      </a:endParaRPr>
                    </a:p>
                  </a:txBody>
                  <a:tcPr marL="10481" marR="10481" marT="0" marB="0">
                    <a:lnL w="28575" cap="flat" cmpd="sng" algn="ctr">
                      <a:solidFill>
                        <a:srgbClr val="C0C0C0"/>
                      </a:solidFill>
                      <a:prstDash val="solid"/>
                      <a:round/>
                      <a:headEnd type="none" w="med" len="med"/>
                      <a:tailEnd type="none" w="med" len="med"/>
                    </a:lnL>
                    <a:lnR w="28575" cap="flat" cmpd="sng" algn="ctr">
                      <a:solidFill>
                        <a:srgbClr val="C0C0C0"/>
                      </a:solidFill>
                      <a:prstDash val="solid"/>
                      <a:round/>
                      <a:headEnd type="none" w="med" len="med"/>
                      <a:tailEnd type="none" w="med" len="med"/>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r>
              <a:tr h="133735">
                <a:tc>
                  <a:txBody>
                    <a:bodyPr/>
                    <a:lstStyle/>
                    <a:p>
                      <a:pPr>
                        <a:lnSpc>
                          <a:spcPct val="115000"/>
                        </a:lnSpc>
                        <a:spcAft>
                          <a:spcPts val="0"/>
                        </a:spcAft>
                      </a:pPr>
                      <a:r>
                        <a:rPr lang="de-AT" sz="1100" b="1">
                          <a:effectLst/>
                          <a:latin typeface="Arial Narrow" panose="020B0506020202030204" pitchFamily="34" charset="0"/>
                          <a:ea typeface="Times New Roman"/>
                          <a:cs typeface="Calibri"/>
                        </a:rPr>
                        <a:t>Einheit 4</a:t>
                      </a:r>
                      <a:r>
                        <a:rPr lang="de-AT" sz="1100">
                          <a:effectLst/>
                          <a:latin typeface="Arial Narrow" panose="020B0506020202030204" pitchFamily="34" charset="0"/>
                          <a:ea typeface="Times New Roman"/>
                          <a:cs typeface="Calibri"/>
                        </a:rPr>
                        <a:t>. Geldangebot und Geldnachfrage;</a:t>
                      </a:r>
                      <a:endParaRPr lang="de-AT" sz="1100">
                        <a:effectLst/>
                        <a:latin typeface="Arial Narrow" panose="020B0506020202030204" pitchFamily="34" charset="0"/>
                        <a:ea typeface="Calibri"/>
                        <a:cs typeface="Times New Roman"/>
                      </a:endParaRPr>
                    </a:p>
                  </a:txBody>
                  <a:tcPr marL="10481" marR="10481" marT="0" marB="0">
                    <a:lnL w="28575" cap="flat" cmpd="sng" algn="ctr">
                      <a:solidFill>
                        <a:srgbClr val="C0C0C0"/>
                      </a:solidFill>
                      <a:prstDash val="solid"/>
                      <a:round/>
                      <a:headEnd type="none" w="med" len="med"/>
                      <a:tailEnd type="none" w="med" len="med"/>
                    </a:lnL>
                    <a:lnR w="28575" cap="flat" cmpd="sng" algn="ctr">
                      <a:solidFill>
                        <a:srgbClr val="C0C0C0"/>
                      </a:solidFill>
                      <a:prstDash val="solid"/>
                      <a:round/>
                      <a:headEnd type="none" w="med" len="med"/>
                      <a:tailEnd type="none" w="med" len="med"/>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r>
              <a:tr h="242038">
                <a:tc>
                  <a:txBody>
                    <a:bodyPr/>
                    <a:lstStyle/>
                    <a:p>
                      <a:pPr>
                        <a:lnSpc>
                          <a:spcPct val="115000"/>
                        </a:lnSpc>
                        <a:spcAft>
                          <a:spcPts val="0"/>
                        </a:spcAft>
                      </a:pPr>
                      <a:r>
                        <a:rPr lang="de-AT" sz="1100" b="1">
                          <a:effectLst/>
                          <a:latin typeface="Arial Narrow" panose="020B0506020202030204" pitchFamily="34" charset="0"/>
                          <a:ea typeface="Calibri"/>
                          <a:cs typeface="Calibri"/>
                        </a:rPr>
                        <a:t>Einheit 5:  </a:t>
                      </a:r>
                      <a:r>
                        <a:rPr lang="de-AT" sz="1100">
                          <a:effectLst/>
                          <a:latin typeface="Arial Narrow" panose="020B0506020202030204" pitchFamily="34" charset="0"/>
                          <a:ea typeface="Calibri"/>
                          <a:cs typeface="Calibri"/>
                        </a:rPr>
                        <a:t>heterodoxe Ansätze</a:t>
                      </a:r>
                      <a:r>
                        <a:rPr lang="de-AT" sz="1100" b="1">
                          <a:effectLst/>
                          <a:latin typeface="Arial Narrow" panose="020B0506020202030204" pitchFamily="34" charset="0"/>
                          <a:ea typeface="Calibri"/>
                          <a:cs typeface="Calibri"/>
                        </a:rPr>
                        <a:t>  - </a:t>
                      </a:r>
                      <a:r>
                        <a:rPr lang="de-AT" sz="1100">
                          <a:effectLst/>
                          <a:latin typeface="Arial Narrow" panose="020B0506020202030204" pitchFamily="34" charset="0"/>
                          <a:ea typeface="Times New Roman"/>
                          <a:cs typeface="Calibri"/>
                        </a:rPr>
                        <a:t>endogenes Geld; Krisenerklärung von Minsky</a:t>
                      </a:r>
                      <a:endParaRPr lang="de-AT" sz="1100">
                        <a:effectLst/>
                        <a:latin typeface="Arial Narrow" panose="020B0506020202030204" pitchFamily="34" charset="0"/>
                        <a:ea typeface="Calibri"/>
                        <a:cs typeface="Times New Roman"/>
                      </a:endParaRPr>
                    </a:p>
                  </a:txBody>
                  <a:tcPr marL="10481" marR="10481" marT="0" marB="0">
                    <a:lnL w="28575" cap="flat" cmpd="sng" algn="ctr">
                      <a:solidFill>
                        <a:srgbClr val="C0C0C0"/>
                      </a:solidFill>
                      <a:prstDash val="solid"/>
                      <a:round/>
                      <a:headEnd type="none" w="med" len="med"/>
                      <a:tailEnd type="none" w="med" len="med"/>
                    </a:lnL>
                    <a:lnR w="28575" cap="flat" cmpd="sng" algn="ctr">
                      <a:solidFill>
                        <a:srgbClr val="C0C0C0"/>
                      </a:solidFill>
                      <a:prstDash val="solid"/>
                      <a:round/>
                      <a:headEnd type="none" w="med" len="med"/>
                      <a:tailEnd type="none" w="med" len="med"/>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r>
              <a:tr h="222241">
                <a:tc>
                  <a:txBody>
                    <a:bodyPr/>
                    <a:lstStyle/>
                    <a:p>
                      <a:pPr>
                        <a:lnSpc>
                          <a:spcPct val="115000"/>
                        </a:lnSpc>
                        <a:spcAft>
                          <a:spcPts val="0"/>
                        </a:spcAft>
                      </a:pPr>
                      <a:r>
                        <a:rPr lang="de-AT" sz="1100" b="1">
                          <a:effectLst/>
                          <a:latin typeface="Arial Narrow" panose="020B0506020202030204" pitchFamily="34" charset="0"/>
                          <a:ea typeface="Times New Roman"/>
                          <a:cs typeface="Calibri"/>
                        </a:rPr>
                        <a:t>Einheit 6:</a:t>
                      </a:r>
                      <a:r>
                        <a:rPr lang="de-AT" sz="1100">
                          <a:effectLst/>
                          <a:latin typeface="Arial Narrow" panose="020B0506020202030204" pitchFamily="34" charset="0"/>
                          <a:ea typeface="Times New Roman"/>
                          <a:cs typeface="Calibri"/>
                        </a:rPr>
                        <a:t> Geldpolitik: Bedeutung von Transmissionsmechanismen; Unabhängigkeit und Rolle der Notenbank</a:t>
                      </a:r>
                      <a:endParaRPr lang="de-AT" sz="1100">
                        <a:effectLst/>
                        <a:latin typeface="Arial Narrow" panose="020B0506020202030204" pitchFamily="34" charset="0"/>
                        <a:ea typeface="Calibri"/>
                        <a:cs typeface="Times New Roman"/>
                      </a:endParaRPr>
                    </a:p>
                  </a:txBody>
                  <a:tcPr marL="10481" marR="10481" marT="0" marB="0">
                    <a:lnL w="28575" cap="flat" cmpd="sng" algn="ctr">
                      <a:solidFill>
                        <a:srgbClr val="C0C0C0"/>
                      </a:solidFill>
                      <a:prstDash val="solid"/>
                      <a:round/>
                      <a:headEnd type="none" w="med" len="med"/>
                      <a:tailEnd type="none" w="med" len="med"/>
                    </a:lnL>
                    <a:lnR w="28575" cap="flat" cmpd="sng" algn="ctr">
                      <a:solidFill>
                        <a:srgbClr val="C0C0C0"/>
                      </a:solidFill>
                      <a:prstDash val="solid"/>
                      <a:round/>
                      <a:headEnd type="none" w="med" len="med"/>
                      <a:tailEnd type="none" w="med" len="med"/>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r>
              <a:tr h="133735">
                <a:tc>
                  <a:txBody>
                    <a:bodyPr/>
                    <a:lstStyle/>
                    <a:p>
                      <a:pPr>
                        <a:lnSpc>
                          <a:spcPct val="115000"/>
                        </a:lnSpc>
                        <a:spcAft>
                          <a:spcPts val="0"/>
                        </a:spcAft>
                      </a:pPr>
                      <a:r>
                        <a:rPr lang="de-DE" sz="1100" b="1">
                          <a:effectLst/>
                          <a:latin typeface="Arial Narrow" panose="020B0506020202030204" pitchFamily="34" charset="0"/>
                          <a:ea typeface="Calibri"/>
                          <a:cs typeface="Arial"/>
                        </a:rPr>
                        <a:t>Einheit 7:</a:t>
                      </a:r>
                      <a:r>
                        <a:rPr lang="de-DE" sz="1100">
                          <a:effectLst/>
                          <a:latin typeface="Arial Narrow" panose="020B0506020202030204" pitchFamily="34" charset="0"/>
                          <a:ea typeface="Calibri"/>
                          <a:cs typeface="Arial"/>
                        </a:rPr>
                        <a:t> </a:t>
                      </a:r>
                      <a:r>
                        <a:rPr lang="de-AT" sz="1100">
                          <a:effectLst/>
                          <a:latin typeface="Arial Narrow" panose="020B0506020202030204" pitchFamily="34" charset="0"/>
                          <a:ea typeface="Times New Roman"/>
                          <a:cs typeface="Calibri"/>
                        </a:rPr>
                        <a:t>heterodoxe Ansätze der Geldpolitik;</a:t>
                      </a:r>
                      <a:endParaRPr lang="de-AT" sz="1100">
                        <a:effectLst/>
                        <a:latin typeface="Arial Narrow" panose="020B0506020202030204" pitchFamily="34" charset="0"/>
                        <a:ea typeface="Calibri"/>
                        <a:cs typeface="Times New Roman"/>
                      </a:endParaRPr>
                    </a:p>
                  </a:txBody>
                  <a:tcPr marL="10481" marR="10481" marT="0" marB="0">
                    <a:lnL w="28575" cap="flat" cmpd="sng" algn="ctr">
                      <a:solidFill>
                        <a:srgbClr val="C0C0C0"/>
                      </a:solidFill>
                      <a:prstDash val="solid"/>
                      <a:round/>
                      <a:headEnd type="none" w="med" len="med"/>
                      <a:tailEnd type="none" w="med" len="med"/>
                    </a:lnL>
                    <a:lnR w="28575" cap="flat" cmpd="sng" algn="ctr">
                      <a:solidFill>
                        <a:srgbClr val="C0C0C0"/>
                      </a:solidFill>
                      <a:prstDash val="solid"/>
                      <a:round/>
                      <a:headEnd type="none" w="med" len="med"/>
                      <a:tailEnd type="none" w="med" len="med"/>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r>
              <a:tr h="242038">
                <a:tc>
                  <a:txBody>
                    <a:bodyPr/>
                    <a:lstStyle/>
                    <a:p>
                      <a:pPr>
                        <a:lnSpc>
                          <a:spcPct val="115000"/>
                        </a:lnSpc>
                        <a:spcAft>
                          <a:spcPts val="0"/>
                        </a:spcAft>
                      </a:pPr>
                      <a:r>
                        <a:rPr lang="de-AT" sz="1100" b="1" dirty="0">
                          <a:effectLst/>
                          <a:latin typeface="Arial Narrow" panose="020B0506020202030204" pitchFamily="34" charset="0"/>
                          <a:ea typeface="Calibri"/>
                          <a:cs typeface="Calibri"/>
                        </a:rPr>
                        <a:t>Einheit 8: </a:t>
                      </a:r>
                      <a:r>
                        <a:rPr lang="de-AT" sz="1100" dirty="0">
                          <a:effectLst/>
                          <a:latin typeface="Arial Narrow" panose="020B0506020202030204" pitchFamily="34" charset="0"/>
                          <a:ea typeface="Calibri"/>
                          <a:cs typeface="Calibri"/>
                        </a:rPr>
                        <a:t>Finanzsysteme und</a:t>
                      </a:r>
                      <a:r>
                        <a:rPr lang="de-AT" sz="1100" b="1" dirty="0">
                          <a:effectLst/>
                          <a:latin typeface="Arial Narrow" panose="020B0506020202030204" pitchFamily="34" charset="0"/>
                          <a:ea typeface="Calibri"/>
                          <a:cs typeface="Calibri"/>
                        </a:rPr>
                        <a:t> </a:t>
                      </a:r>
                      <a:r>
                        <a:rPr lang="de-AT" sz="1100" dirty="0">
                          <a:effectLst/>
                          <a:latin typeface="Arial Narrow" panose="020B0506020202030204" pitchFamily="34" charset="0"/>
                          <a:ea typeface="Calibri"/>
                          <a:cs typeface="Calibri"/>
                        </a:rPr>
                        <a:t>Formen der Bankenregulierung (Basel II und Basel III)</a:t>
                      </a:r>
                      <a:endParaRPr lang="de-AT" sz="1100" dirty="0">
                        <a:effectLst/>
                        <a:latin typeface="Arial Narrow" panose="020B0506020202030204" pitchFamily="34" charset="0"/>
                        <a:ea typeface="Calibri"/>
                        <a:cs typeface="Times New Roman"/>
                      </a:endParaRPr>
                    </a:p>
                  </a:txBody>
                  <a:tcPr marL="10481" marR="10481" marT="0" marB="0">
                    <a:lnL w="28575" cap="flat" cmpd="sng" algn="ctr">
                      <a:solidFill>
                        <a:srgbClr val="C0C0C0"/>
                      </a:solidFill>
                      <a:prstDash val="solid"/>
                      <a:round/>
                      <a:headEnd type="none" w="med" len="med"/>
                      <a:tailEnd type="none" w="med" len="med"/>
                    </a:lnL>
                    <a:lnR w="28575" cap="flat" cmpd="sng" algn="ctr">
                      <a:solidFill>
                        <a:srgbClr val="C0C0C0"/>
                      </a:solidFill>
                      <a:prstDash val="solid"/>
                      <a:round/>
                      <a:headEnd type="none" w="med" len="med"/>
                      <a:tailEnd type="none" w="med" len="med"/>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r>
              <a:tr h="242038">
                <a:tc>
                  <a:txBody>
                    <a:bodyPr/>
                    <a:lstStyle/>
                    <a:p>
                      <a:pPr>
                        <a:lnSpc>
                          <a:spcPct val="115000"/>
                        </a:lnSpc>
                        <a:spcAft>
                          <a:spcPts val="0"/>
                        </a:spcAft>
                      </a:pPr>
                      <a:r>
                        <a:rPr lang="de-AT" sz="1100" b="1">
                          <a:effectLst/>
                          <a:latin typeface="Arial Narrow" panose="020B0506020202030204" pitchFamily="34" charset="0"/>
                          <a:ea typeface="Times New Roman"/>
                          <a:cs typeface="Calibri"/>
                        </a:rPr>
                        <a:t>Einheit 9:</a:t>
                      </a:r>
                      <a:r>
                        <a:rPr lang="de-AT" sz="1100">
                          <a:effectLst/>
                          <a:latin typeface="Arial Narrow" panose="020B0506020202030204" pitchFamily="34" charset="0"/>
                          <a:ea typeface="Times New Roman"/>
                          <a:cs typeface="Calibri"/>
                        </a:rPr>
                        <a:t>  </a:t>
                      </a:r>
                      <a:r>
                        <a:rPr lang="de-AT" sz="1100" b="1">
                          <a:effectLst/>
                          <a:latin typeface="Arial Narrow" panose="020B0506020202030204" pitchFamily="34" charset="0"/>
                          <a:ea typeface="Calibri"/>
                          <a:cs typeface="Calibri"/>
                        </a:rPr>
                        <a:t>Feedback und Coaching zu den Gruppenarbeitsoutlines</a:t>
                      </a:r>
                      <a:endParaRPr lang="de-AT" sz="1100">
                        <a:effectLst/>
                        <a:latin typeface="Arial Narrow" panose="020B0506020202030204" pitchFamily="34" charset="0"/>
                        <a:ea typeface="Calibri"/>
                        <a:cs typeface="Times New Roman"/>
                      </a:endParaRPr>
                    </a:p>
                  </a:txBody>
                  <a:tcPr marL="10481" marR="10481" marT="0" marB="0">
                    <a:lnL w="28575" cap="flat" cmpd="sng" algn="ctr">
                      <a:solidFill>
                        <a:srgbClr val="C0C0C0"/>
                      </a:solidFill>
                      <a:prstDash val="solid"/>
                      <a:round/>
                      <a:headEnd type="none" w="med" len="med"/>
                      <a:tailEnd type="none" w="med" len="med"/>
                    </a:lnL>
                    <a:lnR w="28575" cap="flat" cmpd="sng" algn="ctr">
                      <a:solidFill>
                        <a:srgbClr val="C0C0C0"/>
                      </a:solidFill>
                      <a:prstDash val="solid"/>
                      <a:round/>
                      <a:headEnd type="none" w="med" len="med"/>
                      <a:tailEnd type="none" w="med" len="med"/>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r>
              <a:tr h="726115">
                <a:tc>
                  <a:txBody>
                    <a:bodyPr/>
                    <a:lstStyle/>
                    <a:p>
                      <a:pPr>
                        <a:lnSpc>
                          <a:spcPct val="115000"/>
                        </a:lnSpc>
                        <a:spcAft>
                          <a:spcPts val="0"/>
                        </a:spcAft>
                      </a:pPr>
                      <a:r>
                        <a:rPr lang="de-DE" sz="1100" b="1" dirty="0">
                          <a:effectLst/>
                          <a:latin typeface="Arial Narrow" panose="020B0506020202030204" pitchFamily="34" charset="0"/>
                          <a:ea typeface="Calibri"/>
                          <a:cs typeface="Arial"/>
                        </a:rPr>
                        <a:t>Einheit 10: Thema Geldpolitik und Währung</a:t>
                      </a:r>
                      <a:endParaRPr lang="de-AT" sz="1100" dirty="0">
                        <a:effectLst/>
                        <a:latin typeface="Arial Narrow" panose="020B0506020202030204" pitchFamily="34" charset="0"/>
                        <a:ea typeface="Calibri"/>
                        <a:cs typeface="Times New Roman"/>
                      </a:endParaRPr>
                    </a:p>
                    <a:p>
                      <a:pPr>
                        <a:lnSpc>
                          <a:spcPct val="115000"/>
                        </a:lnSpc>
                        <a:spcAft>
                          <a:spcPts val="0"/>
                        </a:spcAft>
                      </a:pPr>
                      <a:r>
                        <a:rPr lang="de-DE" sz="1100" b="1" dirty="0">
                          <a:effectLst/>
                          <a:latin typeface="Arial Narrow" panose="020B0506020202030204" pitchFamily="34" charset="0"/>
                          <a:ea typeface="Calibri"/>
                          <a:cs typeface="Arial"/>
                        </a:rPr>
                        <a:t>Gruppe 1:</a:t>
                      </a:r>
                      <a:r>
                        <a:rPr lang="de-DE" sz="1100" dirty="0">
                          <a:effectLst/>
                          <a:latin typeface="Arial Narrow" panose="020B0506020202030204" pitchFamily="34" charset="0"/>
                          <a:ea typeface="Calibri"/>
                          <a:cs typeface="Arial"/>
                        </a:rPr>
                        <a:t> Quantitative </a:t>
                      </a:r>
                      <a:r>
                        <a:rPr lang="de-DE" sz="1100" dirty="0" err="1">
                          <a:effectLst/>
                          <a:latin typeface="Arial Narrow" panose="020B0506020202030204" pitchFamily="34" charset="0"/>
                          <a:ea typeface="Calibri"/>
                          <a:cs typeface="Arial"/>
                        </a:rPr>
                        <a:t>Easing</a:t>
                      </a:r>
                      <a:r>
                        <a:rPr lang="de-DE" sz="1100" dirty="0">
                          <a:effectLst/>
                          <a:latin typeface="Arial Narrow" panose="020B0506020202030204" pitchFamily="34" charset="0"/>
                          <a:ea typeface="Calibri"/>
                          <a:cs typeface="Arial"/>
                        </a:rPr>
                        <a:t> als Lösung aus der Wirtschaftskrise?</a:t>
                      </a:r>
                      <a:endParaRPr lang="de-AT" sz="1100" dirty="0">
                        <a:effectLst/>
                        <a:latin typeface="Arial Narrow" panose="020B0506020202030204" pitchFamily="34" charset="0"/>
                        <a:ea typeface="Calibri"/>
                        <a:cs typeface="Times New Roman"/>
                      </a:endParaRPr>
                    </a:p>
                    <a:p>
                      <a:pPr>
                        <a:lnSpc>
                          <a:spcPct val="115000"/>
                        </a:lnSpc>
                        <a:spcAft>
                          <a:spcPts val="0"/>
                        </a:spcAft>
                      </a:pPr>
                      <a:r>
                        <a:rPr lang="de-DE" sz="1100" b="1" dirty="0">
                          <a:effectLst/>
                          <a:latin typeface="Arial Narrow" panose="020B0506020202030204" pitchFamily="34" charset="0"/>
                          <a:ea typeface="Calibri"/>
                          <a:cs typeface="Arial"/>
                        </a:rPr>
                        <a:t>Gruppe 2:</a:t>
                      </a:r>
                      <a:r>
                        <a:rPr lang="de-DE" sz="1100" dirty="0">
                          <a:effectLst/>
                          <a:latin typeface="Arial Narrow" panose="020B0506020202030204" pitchFamily="34" charset="0"/>
                          <a:ea typeface="Calibri"/>
                          <a:cs typeface="Arial"/>
                        </a:rPr>
                        <a:t> Regionalwährung statt Euro ? In Krisenzeiten gewinnen Währungsalternativen an Bedeutung, können diese zum wirtschaftlichen Aufschwung beitragen?</a:t>
                      </a:r>
                      <a:endParaRPr lang="de-AT" sz="1100" dirty="0">
                        <a:effectLst/>
                        <a:latin typeface="Arial Narrow" panose="020B0506020202030204" pitchFamily="34" charset="0"/>
                        <a:ea typeface="Calibri"/>
                        <a:cs typeface="Times New Roman"/>
                      </a:endParaRPr>
                    </a:p>
                  </a:txBody>
                  <a:tcPr marL="10481" marR="10481" marT="0" marB="0">
                    <a:lnL w="28575" cap="flat" cmpd="sng" algn="ctr">
                      <a:solidFill>
                        <a:srgbClr val="C0C0C0"/>
                      </a:solidFill>
                      <a:prstDash val="solid"/>
                      <a:round/>
                      <a:headEnd type="none" w="med" len="med"/>
                      <a:tailEnd type="none" w="med" len="med"/>
                    </a:lnL>
                    <a:lnR w="28575" cap="flat" cmpd="sng" algn="ctr">
                      <a:solidFill>
                        <a:srgbClr val="C0C0C0"/>
                      </a:solidFill>
                      <a:prstDash val="solid"/>
                      <a:round/>
                      <a:headEnd type="none" w="med" len="med"/>
                      <a:tailEnd type="none" w="med" len="med"/>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r>
              <a:tr h="688454">
                <a:tc>
                  <a:txBody>
                    <a:bodyPr/>
                    <a:lstStyle/>
                    <a:p>
                      <a:pPr>
                        <a:lnSpc>
                          <a:spcPct val="115000"/>
                        </a:lnSpc>
                        <a:spcAft>
                          <a:spcPts val="0"/>
                        </a:spcAft>
                      </a:pPr>
                      <a:r>
                        <a:rPr lang="de-DE" sz="1100" b="1" dirty="0">
                          <a:effectLst/>
                          <a:latin typeface="Arial Narrow" panose="020B0506020202030204" pitchFamily="34" charset="0"/>
                          <a:ea typeface="Calibri"/>
                          <a:cs typeface="Arial"/>
                        </a:rPr>
                        <a:t>Einheit 11: Zusammenspiel zwischen Geldpolitik, Fiskalpolitik und konjunktureller Entwicklung</a:t>
                      </a:r>
                      <a:endParaRPr lang="de-AT" sz="1100" dirty="0">
                        <a:effectLst/>
                        <a:latin typeface="Arial Narrow" panose="020B0506020202030204" pitchFamily="34" charset="0"/>
                        <a:ea typeface="Calibri"/>
                        <a:cs typeface="Times New Roman"/>
                      </a:endParaRPr>
                    </a:p>
                    <a:p>
                      <a:pPr>
                        <a:lnSpc>
                          <a:spcPct val="115000"/>
                        </a:lnSpc>
                        <a:spcAft>
                          <a:spcPts val="0"/>
                        </a:spcAft>
                      </a:pPr>
                      <a:r>
                        <a:rPr lang="de-DE" sz="1100" b="1" dirty="0">
                          <a:effectLst/>
                          <a:latin typeface="Arial Narrow" panose="020B0506020202030204" pitchFamily="34" charset="0"/>
                          <a:ea typeface="Calibri"/>
                          <a:cs typeface="Arial"/>
                        </a:rPr>
                        <a:t>Gruppe 3:</a:t>
                      </a:r>
                      <a:r>
                        <a:rPr lang="de-DE" sz="1100" dirty="0">
                          <a:effectLst/>
                          <a:latin typeface="Arial Narrow" panose="020B0506020202030204" pitchFamily="34" charset="0"/>
                          <a:ea typeface="Calibri"/>
                          <a:cs typeface="Arial"/>
                        </a:rPr>
                        <a:t> Jenseits des Wachstums? Geld- und Fiskalpolitik ohne Wachstumszwang ist das möglich? </a:t>
                      </a:r>
                      <a:endParaRPr lang="de-AT" sz="1100" dirty="0">
                        <a:effectLst/>
                        <a:latin typeface="Arial Narrow" panose="020B0506020202030204" pitchFamily="34" charset="0"/>
                        <a:ea typeface="Calibri"/>
                        <a:cs typeface="Times New Roman"/>
                      </a:endParaRPr>
                    </a:p>
                    <a:p>
                      <a:pPr>
                        <a:lnSpc>
                          <a:spcPct val="115000"/>
                        </a:lnSpc>
                        <a:spcAft>
                          <a:spcPts val="0"/>
                        </a:spcAft>
                      </a:pPr>
                      <a:r>
                        <a:rPr lang="de-DE" sz="1100" b="1" dirty="0">
                          <a:effectLst/>
                          <a:latin typeface="Arial Narrow" panose="020B0506020202030204" pitchFamily="34" charset="0"/>
                          <a:ea typeface="Calibri"/>
                          <a:cs typeface="Arial"/>
                        </a:rPr>
                        <a:t>Gruppe 4:</a:t>
                      </a:r>
                      <a:r>
                        <a:rPr lang="de-DE" sz="1100" dirty="0">
                          <a:effectLst/>
                          <a:latin typeface="Arial Narrow" panose="020B0506020202030204" pitchFamily="34" charset="0"/>
                          <a:ea typeface="Calibri"/>
                          <a:cs typeface="Arial"/>
                        </a:rPr>
                        <a:t> Der Junker Plan: Welche Rolle spielt der europäische Investitionsplan in der europäischen Konjunkturpolitik?</a:t>
                      </a:r>
                      <a:endParaRPr lang="de-AT" sz="1100" dirty="0">
                        <a:effectLst/>
                        <a:latin typeface="Arial Narrow" panose="020B0506020202030204" pitchFamily="34" charset="0"/>
                        <a:ea typeface="Calibri"/>
                        <a:cs typeface="Times New Roman"/>
                      </a:endParaRPr>
                    </a:p>
                  </a:txBody>
                  <a:tcPr marL="10481" marR="10481" marT="0" marB="0">
                    <a:lnL w="28575" cap="flat" cmpd="sng" algn="ctr">
                      <a:solidFill>
                        <a:srgbClr val="C0C0C0"/>
                      </a:solidFill>
                      <a:prstDash val="solid"/>
                      <a:round/>
                      <a:headEnd type="none" w="med" len="med"/>
                      <a:tailEnd type="none" w="med" len="med"/>
                    </a:lnL>
                    <a:lnR w="28575" cap="flat" cmpd="sng" algn="ctr">
                      <a:solidFill>
                        <a:srgbClr val="C0C0C0"/>
                      </a:solidFill>
                      <a:prstDash val="solid"/>
                      <a:round/>
                      <a:headEnd type="none" w="med" len="med"/>
                      <a:tailEnd type="none" w="med" len="med"/>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r>
              <a:tr h="726115">
                <a:tc>
                  <a:txBody>
                    <a:bodyPr/>
                    <a:lstStyle/>
                    <a:p>
                      <a:pPr>
                        <a:lnSpc>
                          <a:spcPct val="115000"/>
                        </a:lnSpc>
                        <a:spcAft>
                          <a:spcPts val="0"/>
                        </a:spcAft>
                      </a:pPr>
                      <a:r>
                        <a:rPr lang="de-DE" sz="1100" b="1" dirty="0">
                          <a:effectLst/>
                          <a:latin typeface="Arial Narrow" panose="020B0506020202030204" pitchFamily="34" charset="0"/>
                          <a:ea typeface="Calibri"/>
                          <a:cs typeface="Arial"/>
                        </a:rPr>
                        <a:t>Einheit 12: Bankunion </a:t>
                      </a:r>
                      <a:endParaRPr lang="de-AT" sz="1100" dirty="0">
                        <a:effectLst/>
                        <a:latin typeface="Arial Narrow" panose="020B0506020202030204" pitchFamily="34" charset="0"/>
                        <a:ea typeface="Calibri"/>
                        <a:cs typeface="Times New Roman"/>
                      </a:endParaRPr>
                    </a:p>
                    <a:p>
                      <a:pPr>
                        <a:lnSpc>
                          <a:spcPct val="115000"/>
                        </a:lnSpc>
                        <a:spcAft>
                          <a:spcPts val="0"/>
                        </a:spcAft>
                      </a:pPr>
                      <a:r>
                        <a:rPr lang="de-DE" sz="1100" b="1" dirty="0">
                          <a:effectLst/>
                          <a:latin typeface="Arial Narrow" panose="020B0506020202030204" pitchFamily="34" charset="0"/>
                          <a:ea typeface="Calibri"/>
                          <a:cs typeface="Arial"/>
                        </a:rPr>
                        <a:t>Gruppe 5:</a:t>
                      </a:r>
                      <a:r>
                        <a:rPr lang="de-DE" sz="1100" dirty="0">
                          <a:effectLst/>
                          <a:latin typeface="Arial Narrow" panose="020B0506020202030204" pitchFamily="34" charset="0"/>
                          <a:ea typeface="Calibri"/>
                          <a:cs typeface="Arial"/>
                        </a:rPr>
                        <a:t> Welche Bedeutung hat die Säule 1 der Bankenunion für die österreichischen Banken? </a:t>
                      </a:r>
                      <a:endParaRPr lang="de-AT" sz="1100" dirty="0">
                        <a:effectLst/>
                        <a:latin typeface="Arial Narrow" panose="020B0506020202030204" pitchFamily="34" charset="0"/>
                        <a:ea typeface="Calibri"/>
                        <a:cs typeface="Times New Roman"/>
                      </a:endParaRPr>
                    </a:p>
                    <a:p>
                      <a:pPr>
                        <a:lnSpc>
                          <a:spcPct val="115000"/>
                        </a:lnSpc>
                        <a:spcAft>
                          <a:spcPts val="0"/>
                        </a:spcAft>
                      </a:pPr>
                      <a:r>
                        <a:rPr lang="de-DE" sz="1100" b="1" dirty="0">
                          <a:effectLst/>
                          <a:latin typeface="Arial Narrow" panose="020B0506020202030204" pitchFamily="34" charset="0"/>
                          <a:ea typeface="Calibri"/>
                          <a:cs typeface="Arial"/>
                        </a:rPr>
                        <a:t>Gruppe 6:</a:t>
                      </a:r>
                      <a:r>
                        <a:rPr lang="de-DE" sz="1100" dirty="0">
                          <a:effectLst/>
                          <a:latin typeface="Arial Narrow" panose="020B0506020202030204" pitchFamily="34" charset="0"/>
                          <a:ea typeface="Calibri"/>
                          <a:cs typeface="Arial"/>
                        </a:rPr>
                        <a:t> Welche Bedeutung hat die Bankenunion für die Abwicklung von Geschäftsbanken und wie beeinflusst das die Entwicklungen in Österreich (</a:t>
                      </a:r>
                      <a:r>
                        <a:rPr lang="de-DE" sz="1100" dirty="0" err="1">
                          <a:effectLst/>
                          <a:latin typeface="Arial Narrow" panose="020B0506020202030204" pitchFamily="34" charset="0"/>
                          <a:ea typeface="Calibri"/>
                          <a:cs typeface="Arial"/>
                        </a:rPr>
                        <a:t>Hypo</a:t>
                      </a:r>
                      <a:r>
                        <a:rPr lang="de-DE" sz="1100" dirty="0">
                          <a:effectLst/>
                          <a:latin typeface="Arial Narrow" panose="020B0506020202030204" pitchFamily="34" charset="0"/>
                          <a:ea typeface="Calibri"/>
                          <a:cs typeface="Arial"/>
                        </a:rPr>
                        <a:t>?)?</a:t>
                      </a:r>
                      <a:endParaRPr lang="de-AT" sz="1100" dirty="0">
                        <a:effectLst/>
                        <a:latin typeface="Arial Narrow" panose="020B0506020202030204" pitchFamily="34" charset="0"/>
                        <a:ea typeface="Calibri"/>
                        <a:cs typeface="Times New Roman"/>
                      </a:endParaRPr>
                    </a:p>
                  </a:txBody>
                  <a:tcPr marL="10481" marR="10481" marT="0" marB="0">
                    <a:lnL w="28575" cap="flat" cmpd="sng" algn="ctr">
                      <a:solidFill>
                        <a:srgbClr val="C0C0C0"/>
                      </a:solidFill>
                      <a:prstDash val="solid"/>
                      <a:round/>
                      <a:headEnd type="none" w="med" len="med"/>
                      <a:tailEnd type="none" w="med" len="med"/>
                    </a:lnL>
                    <a:lnR w="28575" cap="flat" cmpd="sng" algn="ctr">
                      <a:solidFill>
                        <a:srgbClr val="C0C0C0"/>
                      </a:solidFill>
                      <a:prstDash val="solid"/>
                      <a:round/>
                      <a:headEnd type="none" w="med" len="med"/>
                      <a:tailEnd type="none" w="med" len="med"/>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r>
              <a:tr h="726115">
                <a:tc>
                  <a:txBody>
                    <a:bodyPr/>
                    <a:lstStyle/>
                    <a:p>
                      <a:pPr>
                        <a:lnSpc>
                          <a:spcPct val="115000"/>
                        </a:lnSpc>
                        <a:spcAft>
                          <a:spcPts val="0"/>
                        </a:spcAft>
                      </a:pPr>
                      <a:r>
                        <a:rPr lang="de-DE" sz="1100" b="1" dirty="0">
                          <a:effectLst/>
                          <a:latin typeface="Arial Narrow" panose="020B0506020202030204" pitchFamily="34" charset="0"/>
                          <a:ea typeface="Calibri"/>
                          <a:cs typeface="Arial"/>
                        </a:rPr>
                        <a:t>Einheit 13: Europäische Lösung? </a:t>
                      </a:r>
                      <a:endParaRPr lang="de-AT" sz="1100" dirty="0">
                        <a:effectLst/>
                        <a:latin typeface="Arial Narrow" panose="020B0506020202030204" pitchFamily="34" charset="0"/>
                        <a:ea typeface="Calibri"/>
                        <a:cs typeface="Times New Roman"/>
                      </a:endParaRPr>
                    </a:p>
                    <a:p>
                      <a:pPr>
                        <a:lnSpc>
                          <a:spcPct val="115000"/>
                        </a:lnSpc>
                        <a:spcAft>
                          <a:spcPts val="0"/>
                        </a:spcAft>
                      </a:pPr>
                      <a:r>
                        <a:rPr lang="de-DE" sz="1100" b="1" dirty="0">
                          <a:effectLst/>
                          <a:latin typeface="Arial Narrow" panose="020B0506020202030204" pitchFamily="34" charset="0"/>
                          <a:ea typeface="Calibri"/>
                          <a:cs typeface="Arial"/>
                        </a:rPr>
                        <a:t>Gruppe 7:</a:t>
                      </a:r>
                      <a:r>
                        <a:rPr lang="de-DE" sz="1100" dirty="0">
                          <a:effectLst/>
                          <a:latin typeface="Arial Narrow" panose="020B0506020202030204" pitchFamily="34" charset="0"/>
                          <a:ea typeface="Calibri"/>
                          <a:cs typeface="Arial"/>
                        </a:rPr>
                        <a:t> Bedeutung von </a:t>
                      </a:r>
                      <a:r>
                        <a:rPr lang="de-DE" sz="1100" dirty="0" err="1">
                          <a:effectLst/>
                          <a:latin typeface="Arial Narrow" panose="020B0506020202030204" pitchFamily="34" charset="0"/>
                          <a:ea typeface="Calibri"/>
                          <a:cs typeface="Arial"/>
                        </a:rPr>
                        <a:t>Finanzialisierung</a:t>
                      </a:r>
                      <a:r>
                        <a:rPr lang="de-DE" sz="1100" dirty="0">
                          <a:effectLst/>
                          <a:latin typeface="Arial Narrow" panose="020B0506020202030204" pitchFamily="34" charset="0"/>
                          <a:ea typeface="Calibri"/>
                          <a:cs typeface="Arial"/>
                        </a:rPr>
                        <a:t>. Welche Bedeutung hat die Unterscheidung für die wirtschaftliche Entwicklung und Lösungen aus der Krise?</a:t>
                      </a:r>
                      <a:endParaRPr lang="de-AT" sz="1100" dirty="0">
                        <a:effectLst/>
                        <a:latin typeface="Arial Narrow" panose="020B0506020202030204" pitchFamily="34" charset="0"/>
                        <a:ea typeface="Calibri"/>
                        <a:cs typeface="Times New Roman"/>
                      </a:endParaRPr>
                    </a:p>
                    <a:p>
                      <a:pPr>
                        <a:lnSpc>
                          <a:spcPct val="115000"/>
                        </a:lnSpc>
                        <a:spcAft>
                          <a:spcPts val="0"/>
                        </a:spcAft>
                      </a:pPr>
                      <a:r>
                        <a:rPr lang="de-DE" sz="1100" b="1" dirty="0">
                          <a:effectLst/>
                          <a:latin typeface="Arial Narrow" panose="020B0506020202030204" pitchFamily="34" charset="0"/>
                          <a:ea typeface="Calibri"/>
                          <a:cs typeface="Arial"/>
                        </a:rPr>
                        <a:t>Gruppe 8:</a:t>
                      </a:r>
                      <a:r>
                        <a:rPr lang="de-DE" sz="1100" dirty="0">
                          <a:effectLst/>
                          <a:latin typeface="Arial Narrow" panose="020B0506020202030204" pitchFamily="34" charset="0"/>
                          <a:ea typeface="Calibri"/>
                          <a:cs typeface="Arial"/>
                        </a:rPr>
                        <a:t> Schuldenschnitt und/oder </a:t>
                      </a:r>
                      <a:r>
                        <a:rPr lang="de-DE" sz="1100" dirty="0" err="1">
                          <a:effectLst/>
                          <a:latin typeface="Arial Narrow" panose="020B0506020202030204" pitchFamily="34" charset="0"/>
                          <a:ea typeface="Calibri"/>
                          <a:cs typeface="Arial"/>
                        </a:rPr>
                        <a:t>Grexit</a:t>
                      </a:r>
                      <a:r>
                        <a:rPr lang="de-DE" sz="1100" dirty="0">
                          <a:effectLst/>
                          <a:latin typeface="Arial Narrow" panose="020B0506020202030204" pitchFamily="34" charset="0"/>
                          <a:ea typeface="Calibri"/>
                          <a:cs typeface="Arial"/>
                        </a:rPr>
                        <a:t>? Welche Maßnahmen stützt die nachhaltige Entwicklung des Landes?</a:t>
                      </a:r>
                      <a:endParaRPr lang="de-AT" sz="1100" dirty="0">
                        <a:effectLst/>
                        <a:latin typeface="Arial Narrow" panose="020B0506020202030204" pitchFamily="34" charset="0"/>
                        <a:ea typeface="Calibri"/>
                        <a:cs typeface="Times New Roman"/>
                      </a:endParaRPr>
                    </a:p>
                  </a:txBody>
                  <a:tcPr marL="10481" marR="10481" marT="0" marB="0">
                    <a:lnL w="28575" cap="flat" cmpd="sng" algn="ctr">
                      <a:solidFill>
                        <a:srgbClr val="C0C0C0"/>
                      </a:solidFill>
                      <a:prstDash val="solid"/>
                      <a:round/>
                      <a:headEnd type="none" w="med" len="med"/>
                      <a:tailEnd type="none" w="med" len="med"/>
                    </a:lnL>
                    <a:lnR w="28575" cap="flat" cmpd="sng" algn="ctr">
                      <a:solidFill>
                        <a:srgbClr val="C0C0C0"/>
                      </a:solidFill>
                      <a:prstDash val="solid"/>
                      <a:round/>
                      <a:headEnd type="none" w="med" len="med"/>
                      <a:tailEnd type="none" w="med" len="med"/>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r>
              <a:tr h="248177">
                <a:tc>
                  <a:txBody>
                    <a:bodyPr/>
                    <a:lstStyle/>
                    <a:p>
                      <a:pPr>
                        <a:lnSpc>
                          <a:spcPct val="115000"/>
                        </a:lnSpc>
                        <a:spcAft>
                          <a:spcPts val="0"/>
                        </a:spcAft>
                      </a:pPr>
                      <a:r>
                        <a:rPr lang="de-AT" sz="1100" i="1" dirty="0">
                          <a:effectLst/>
                          <a:latin typeface="Arial Narrow" panose="020B0506020202030204" pitchFamily="34" charset="0"/>
                          <a:ea typeface="Calibri"/>
                          <a:cs typeface="Calibri"/>
                        </a:rPr>
                        <a:t>Fragen und Übungen (nicht verpflichtend)</a:t>
                      </a:r>
                      <a:endParaRPr lang="de-AT" sz="1100" dirty="0">
                        <a:effectLst/>
                        <a:latin typeface="Arial Narrow" panose="020B0506020202030204" pitchFamily="34" charset="0"/>
                        <a:ea typeface="Calibri"/>
                        <a:cs typeface="Times New Roman"/>
                      </a:endParaRPr>
                    </a:p>
                  </a:txBody>
                  <a:tcPr marL="10481" marR="10481" marT="0" marB="0">
                    <a:lnL w="28575" cap="flat" cmpd="sng" algn="ctr">
                      <a:solidFill>
                        <a:srgbClr val="C0C0C0"/>
                      </a:solidFill>
                      <a:prstDash val="solid"/>
                      <a:round/>
                      <a:headEnd type="none" w="med" len="med"/>
                      <a:tailEnd type="none" w="med" len="med"/>
                    </a:lnL>
                    <a:lnR w="28575" cap="flat" cmpd="sng" algn="ctr">
                      <a:solidFill>
                        <a:srgbClr val="C0C0C0"/>
                      </a:solidFill>
                      <a:prstDash val="solid"/>
                      <a:round/>
                      <a:headEnd type="none" w="med" len="med"/>
                      <a:tailEnd type="none" w="med" len="med"/>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r>
              <a:tr h="133735">
                <a:tc>
                  <a:txBody>
                    <a:bodyPr/>
                    <a:lstStyle/>
                    <a:p>
                      <a:pPr>
                        <a:lnSpc>
                          <a:spcPct val="115000"/>
                        </a:lnSpc>
                        <a:spcAft>
                          <a:spcPts val="0"/>
                        </a:spcAft>
                      </a:pPr>
                      <a:r>
                        <a:rPr lang="de-DE" sz="1100" dirty="0">
                          <a:effectLst/>
                          <a:latin typeface="Arial Narrow" panose="020B0506020202030204" pitchFamily="34" charset="0"/>
                          <a:ea typeface="Calibri"/>
                          <a:cs typeface="Arial"/>
                        </a:rPr>
                        <a:t>Abschlusstest</a:t>
                      </a:r>
                      <a:endParaRPr lang="de-AT" sz="1100" dirty="0">
                        <a:effectLst/>
                        <a:latin typeface="Arial Narrow" panose="020B0506020202030204" pitchFamily="34" charset="0"/>
                        <a:ea typeface="Calibri"/>
                        <a:cs typeface="Times New Roman"/>
                      </a:endParaRPr>
                    </a:p>
                  </a:txBody>
                  <a:tcPr marL="10481" marR="10481" marT="0" marB="0">
                    <a:lnL w="28575" cap="flat" cmpd="sng" algn="ctr">
                      <a:solidFill>
                        <a:srgbClr val="C0C0C0"/>
                      </a:solidFill>
                      <a:prstDash val="solid"/>
                      <a:round/>
                      <a:headEnd type="none" w="med" len="med"/>
                      <a:tailEnd type="none" w="med" len="med"/>
                    </a:lnL>
                    <a:lnR w="28575" cap="flat" cmpd="sng" algn="ctr">
                      <a:solidFill>
                        <a:srgbClr val="C0C0C0"/>
                      </a:solidFill>
                      <a:prstDash val="solid"/>
                      <a:round/>
                      <a:headEnd type="none" w="med" len="med"/>
                      <a:tailEnd type="none" w="med" len="med"/>
                    </a:lnR>
                    <a:lnT w="19050" cap="flat" cmpd="sng" algn="ctr">
                      <a:solidFill>
                        <a:srgbClr val="C0C0C0"/>
                      </a:solidFill>
                      <a:prstDash val="solid"/>
                      <a:round/>
                      <a:headEnd type="none" w="med" len="med"/>
                      <a:tailEnd type="none" w="med" len="med"/>
                    </a:lnT>
                    <a:lnB w="28575" cap="flat" cmpd="sng" algn="ctr">
                      <a:solidFill>
                        <a:srgbClr val="C0C0C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56512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Bewertung der Leistung</a:t>
            </a:r>
            <a:endParaRPr lang="de-AT"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3" y="5085184"/>
            <a:ext cx="8045347" cy="1361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855318" y="1916832"/>
            <a:ext cx="7425567" cy="2893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64701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larheit">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Klassisch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larhei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0</TotalTime>
  <Words>479</Words>
  <Application>Microsoft Office PowerPoint</Application>
  <PresentationFormat>Bildschirmpräsentation (4:3)</PresentationFormat>
  <Paragraphs>40</Paragraphs>
  <Slides>5</Slides>
  <Notes>0</Notes>
  <HiddenSlides>0</HiddenSlides>
  <MMClips>0</MMClips>
  <ScaleCrop>false</ScaleCrop>
  <HeadingPairs>
    <vt:vector size="4" baseType="variant">
      <vt:variant>
        <vt:lpstr>Design</vt:lpstr>
      </vt:variant>
      <vt:variant>
        <vt:i4>1</vt:i4>
      </vt:variant>
      <vt:variant>
        <vt:lpstr>Folientitel</vt:lpstr>
      </vt:variant>
      <vt:variant>
        <vt:i4>5</vt:i4>
      </vt:variant>
    </vt:vector>
  </HeadingPairs>
  <TitlesOfParts>
    <vt:vector size="6" baseType="lpstr">
      <vt:lpstr>Klarheit</vt:lpstr>
      <vt:lpstr>Spezialisierung: Geld- und Konjunktur</vt:lpstr>
      <vt:lpstr>Ziele</vt:lpstr>
      <vt:lpstr>Struktur der LV</vt:lpstr>
      <vt:lpstr>PowerPoint-Präsentation</vt:lpstr>
      <vt:lpstr>Bewertung der Leistung</vt:lpstr>
    </vt:vector>
  </TitlesOfParts>
  <Company>Fachhochschule des bfi Wien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Spezialisierung: Geld- und Konjunktur</dc:title>
  <dc:creator>User name</dc:creator>
  <cp:lastModifiedBy>user</cp:lastModifiedBy>
  <cp:revision>5</cp:revision>
  <dcterms:created xsi:type="dcterms:W3CDTF">2016-01-13T14:18:05Z</dcterms:created>
  <dcterms:modified xsi:type="dcterms:W3CDTF">2016-06-08T08:57:46Z</dcterms:modified>
</cp:coreProperties>
</file>