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85" d="100"/>
          <a:sy n="85" d="100"/>
        </p:scale>
        <p:origin x="-78" y="-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D0BEE-C83A-489E-96FF-84C051952372}" type="datetimeFigureOut">
              <a:rPr lang="de-AT" smtClean="0"/>
              <a:t>21.09.2016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9D53D-B499-467D-BF25-A89D4E0DBD7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5551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u.ac.at/studierende/international/partneruniversitaete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u.ac.at/fileadmin/wu/s/io/downloadcenter-de/quotenliste/d_bachelor_quoten_europa_sose_17.pdf" TargetMode="External"/><Relationship Id="rId2" Type="http://schemas.openxmlformats.org/officeDocument/2006/relationships/hyperlink" Target="https://bach.wu.ac.at/z/wu/erfahr/acl_users/basso/pre_login_page?app_url=https://bach.wu.ac.at/z/wu/erfahr&amp;app_desc=erfah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u.ac.at/fileadmin/wu/s/io/downloadcenter-de/quotenliste/d_bachelor_bewerbungs%C3%BCbersicht_%C3%BCbersee_sose_17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u.ac.at/fileadmin/wu/h/students/anerkennung/Bachelor_Formulare/Online-Anerkennungsdatenbank_%C3%BCbersee.xlsx" TargetMode="External"/><Relationship Id="rId2" Type="http://schemas.openxmlformats.org/officeDocument/2006/relationships/hyperlink" Target="https://www.wu.ac.at/fileadmin/wu/h/students/anerkennung/Bachelor_Formulare/Online-Anerkennungsdatenbank_europa.xls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u.ac.at/fileadmin/wu/s/io/downloadcenter-de/stipendien_downloads/d_grantsjointstudylevel.pdf" TargetMode="External"/><Relationship Id="rId2" Type="http://schemas.openxmlformats.org/officeDocument/2006/relationships/hyperlink" Target="http://www.bildung.erasmusplus.at/fileadmin/lll_erasmus/dateien/hochschule/ka1_mobilitaet/mob0-studierende/2014-15/ep_he_call2014_zuschuesse_smssm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umbeo.com/cost-of-living/compare_countries.jsp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Auslandssemester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smtClean="0"/>
              <a:t>Sarah Beran</a:t>
            </a:r>
          </a:p>
          <a:p>
            <a:r>
              <a:rPr lang="de-AT" dirty="0" smtClean="0"/>
              <a:t>Markus Otter</a:t>
            </a:r>
          </a:p>
          <a:p>
            <a:r>
              <a:rPr lang="de-AT" dirty="0" smtClean="0"/>
              <a:t>Roland Schwab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1763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Auslandssemester an der </a:t>
            </a:r>
            <a:r>
              <a:rPr lang="de-AT" dirty="0" err="1" smtClean="0"/>
              <a:t>wu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de-AT" sz="2800" dirty="0" smtClean="0">
              <a:hlinkClick r:id="rId2"/>
            </a:endParaRPr>
          </a:p>
          <a:p>
            <a:pPr>
              <a:buFont typeface="Wingdings" panose="05000000000000000000" pitchFamily="2" charset="2"/>
              <a:buChar char="v"/>
            </a:pPr>
            <a:endParaRPr lang="de-AT" sz="2800" dirty="0">
              <a:hlinkClick r:id="rId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de-AT" sz="2800" dirty="0" smtClean="0">
                <a:hlinkClick r:id="rId2"/>
              </a:rPr>
              <a:t>240 Partnerunis</a:t>
            </a:r>
            <a:endParaRPr lang="de-AT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de-AT" sz="2800" dirty="0" smtClean="0"/>
              <a:t>Beim Auswahlprozess werden </a:t>
            </a:r>
            <a:r>
              <a:rPr lang="de-AT" sz="2800" dirty="0" err="1" smtClean="0"/>
              <a:t>IBWLer</a:t>
            </a:r>
            <a:r>
              <a:rPr lang="de-AT" sz="2800" dirty="0" smtClean="0"/>
              <a:t> NICHT bevorzugt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AT" sz="2800" dirty="0" smtClean="0"/>
              <a:t>Es findet sich in fast jedem Land eine Uni</a:t>
            </a:r>
          </a:p>
          <a:p>
            <a:pPr>
              <a:buFont typeface="Wingdings" panose="05000000000000000000" pitchFamily="2" charset="2"/>
              <a:buChar char="v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5446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Fristen</a:t>
            </a:r>
            <a:endParaRPr lang="de-AT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2084832"/>
            <a:ext cx="5531592" cy="4595255"/>
          </a:xfrm>
        </p:spPr>
      </p:pic>
    </p:spTree>
    <p:extLst>
      <p:ext uri="{BB962C8B-B14F-4D97-AF65-F5344CB8AC3E}">
        <p14:creationId xmlns:p14="http://schemas.microsoft.com/office/powerpoint/2010/main" val="330967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Tipps zur </a:t>
            </a:r>
            <a:r>
              <a:rPr lang="de-AT" dirty="0" err="1" smtClean="0"/>
              <a:t>vorbereitung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de-AT" sz="2400" dirty="0" smtClean="0"/>
              <a:t>Bewerbung ist 1 Jahr vorher zu starten (bis auf Restplätze)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AT" sz="2400" dirty="0" smtClean="0"/>
              <a:t>Nötigen Sprachkurs belegen (mehr dazu nächste Folie)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AT" sz="2400" dirty="0" smtClean="0"/>
              <a:t>Freie Wahlfächer aufheben!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AT" sz="2400" dirty="0" smtClean="0"/>
              <a:t>Wenn möglich CBK und BWL Vorlesungen aufheben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AT" sz="2000" dirty="0" smtClean="0"/>
              <a:t>Mikro &amp; Makro 101, Marketing oder Logistik finden sich quasi an jeder Uni.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AT" sz="2400" dirty="0" smtClean="0"/>
              <a:t>Für </a:t>
            </a:r>
            <a:r>
              <a:rPr lang="de-AT" sz="2400" dirty="0" err="1" smtClean="0"/>
              <a:t>SozioökonomInnen</a:t>
            </a:r>
            <a:r>
              <a:rPr lang="de-AT" sz="2400" dirty="0" smtClean="0"/>
              <a:t>: Bei Spezialisierungen die „international </a:t>
            </a:r>
            <a:r>
              <a:rPr lang="de-AT" sz="2400" dirty="0" err="1" smtClean="0"/>
              <a:t>courses</a:t>
            </a:r>
            <a:r>
              <a:rPr lang="de-AT" sz="2400" dirty="0" smtClean="0"/>
              <a:t>“    wählen!</a:t>
            </a:r>
          </a:p>
          <a:p>
            <a:pPr>
              <a:buFont typeface="Wingdings" panose="05000000000000000000" pitchFamily="2" charset="2"/>
              <a:buChar char="v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140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Welche Uni?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de-AT" dirty="0" smtClean="0"/>
              <a:t>In welches Land willst du?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AT" dirty="0" smtClean="0"/>
              <a:t>Wird an der Uni auf Englisch unterrichtet?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e-AT" dirty="0" smtClean="0"/>
              <a:t>Kannst du die Fremdsprache in der unterrichtet wird?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e-AT" dirty="0" smtClean="0"/>
              <a:t>Wenn erforderlich: Sprachkurs früh belegen! </a:t>
            </a:r>
          </a:p>
          <a:p>
            <a:pPr marL="128016" lvl="1" indent="0">
              <a:buNone/>
            </a:pPr>
            <a:r>
              <a:rPr lang="de-AT" dirty="0" smtClean="0"/>
              <a:t>(Ist meistens EBC 1, Französische WK oder Spanische WK.)</a:t>
            </a:r>
          </a:p>
          <a:p>
            <a:pPr marL="297180" indent="-342900">
              <a:buFont typeface="Wingdings" panose="05000000000000000000" pitchFamily="2" charset="2"/>
              <a:buChar char="v"/>
            </a:pPr>
            <a:r>
              <a:rPr lang="de-AT" dirty="0" smtClean="0"/>
              <a:t>Was haben andere Studenten über die Uni zu sagen?</a:t>
            </a:r>
          </a:p>
          <a:p>
            <a:pPr marL="470916" lvl="1" indent="-342900">
              <a:buFont typeface="Wingdings" panose="05000000000000000000" pitchFamily="2" charset="2"/>
              <a:buChar char="v"/>
            </a:pPr>
            <a:r>
              <a:rPr lang="de-AT" dirty="0" smtClean="0"/>
              <a:t>Go Global Messe (19.10. 11-15:00)</a:t>
            </a:r>
          </a:p>
          <a:p>
            <a:pPr marL="470916" lvl="1" indent="-342900">
              <a:buFont typeface="Wingdings" panose="05000000000000000000" pitchFamily="2" charset="2"/>
              <a:buChar char="v"/>
            </a:pPr>
            <a:r>
              <a:rPr lang="de-AT" dirty="0" smtClean="0">
                <a:hlinkClick r:id="rId2"/>
              </a:rPr>
              <a:t>Erfahrungsberichte des ZAS!</a:t>
            </a:r>
            <a:endParaRPr lang="de-AT" dirty="0" smtClean="0"/>
          </a:p>
          <a:p>
            <a:pPr marL="297180" indent="-342900">
              <a:buFont typeface="Wingdings" panose="05000000000000000000" pitchFamily="2" charset="2"/>
              <a:buChar char="v"/>
            </a:pPr>
            <a:r>
              <a:rPr lang="de-AT" dirty="0"/>
              <a:t>Wie gefragt ist die Uni? Wie viele Plätze </a:t>
            </a:r>
            <a:r>
              <a:rPr lang="de-AT" dirty="0" smtClean="0"/>
              <a:t>kommen auf wie viele Bewerber?</a:t>
            </a:r>
            <a:endParaRPr lang="de-AT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de-AT" dirty="0"/>
              <a:t>Lässt sich aus den Quotenlisten der letzten Jahre schätzen. ( </a:t>
            </a:r>
            <a:r>
              <a:rPr lang="de-AT" dirty="0">
                <a:hlinkClick r:id="rId3"/>
              </a:rPr>
              <a:t>Europa </a:t>
            </a:r>
            <a:r>
              <a:rPr lang="de-AT" dirty="0"/>
              <a:t>/ </a:t>
            </a:r>
            <a:r>
              <a:rPr lang="de-AT" dirty="0">
                <a:hlinkClick r:id="rId4"/>
              </a:rPr>
              <a:t>Übersee</a:t>
            </a:r>
            <a:r>
              <a:rPr lang="de-AT" dirty="0" smtClean="0"/>
              <a:t>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35236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Wie </a:t>
            </a:r>
            <a:r>
              <a:rPr lang="de-AT" dirty="0" err="1" smtClean="0"/>
              <a:t>Vwl</a:t>
            </a:r>
            <a:r>
              <a:rPr lang="de-AT" dirty="0" smtClean="0"/>
              <a:t>/</a:t>
            </a:r>
            <a:r>
              <a:rPr lang="de-AT" dirty="0" err="1" smtClean="0"/>
              <a:t>Sozök</a:t>
            </a:r>
            <a:r>
              <a:rPr lang="de-AT" dirty="0" smtClean="0"/>
              <a:t>-freundlich ist die uni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smtClean="0"/>
              <a:t>Viele Unis sind Business Schools. Diese bieten fast nur Marketing und BWL Fächer an.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AT" dirty="0" smtClean="0"/>
              <a:t>Deswegen prüfen: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AT" dirty="0" smtClean="0"/>
              <a:t>Wie viele Fächer kannst du dir anrechnen lassen?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e-AT" dirty="0" smtClean="0"/>
              <a:t>Anerkennungslisten zeigen Fächer die schon einmal anerkannt wurden. ( </a:t>
            </a:r>
            <a:r>
              <a:rPr lang="de-AT" dirty="0" smtClean="0">
                <a:hlinkClick r:id="rId2"/>
              </a:rPr>
              <a:t>Europa</a:t>
            </a:r>
            <a:r>
              <a:rPr lang="de-AT" dirty="0" smtClean="0"/>
              <a:t> / </a:t>
            </a:r>
            <a:r>
              <a:rPr lang="de-AT" dirty="0" smtClean="0">
                <a:hlinkClick r:id="rId3"/>
              </a:rPr>
              <a:t>Übersee</a:t>
            </a:r>
            <a:r>
              <a:rPr lang="de-AT" dirty="0" smtClean="0"/>
              <a:t> 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e-AT" dirty="0" smtClean="0"/>
              <a:t>Achtung: diese Listen sind sehr BWL-</a:t>
            </a:r>
            <a:r>
              <a:rPr lang="de-AT" dirty="0" err="1" smtClean="0"/>
              <a:t>lastig</a:t>
            </a:r>
            <a:r>
              <a:rPr lang="de-AT" dirty="0" smtClean="0"/>
              <a:t>! Nur weil keine VWL / </a:t>
            </a:r>
            <a:r>
              <a:rPr lang="de-AT" dirty="0" err="1" smtClean="0"/>
              <a:t>Sozök</a:t>
            </a:r>
            <a:r>
              <a:rPr lang="de-AT" dirty="0" smtClean="0"/>
              <a:t> Fächer vorkommen kann es sie trotzdem geben!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AT" dirty="0" smtClean="0"/>
              <a:t>Schreibst du dich an einer reinen Business School ein?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AT" dirty="0" smtClean="0"/>
              <a:t>Ist die Business School nur ein Institut einer großen Universität?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e-AT" dirty="0" smtClean="0"/>
              <a:t>Darfst du auf anderen Instituten Kurse machen? (Dazu gibt es einen eigenen Punkt in den Erfahrungsberichten!)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78571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Mögliche Schwierigkeiten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de-AT" dirty="0" smtClean="0"/>
              <a:t>Treten vor Allem bei der Anerkennung auf!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e-AT" dirty="0" smtClean="0"/>
              <a:t>Deswegen: Im vorhinein darum kümmern!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e-AT" dirty="0" smtClean="0"/>
              <a:t>Studienanrechnung ist wenig hilfreich.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e-AT" dirty="0" smtClean="0"/>
              <a:t>Freie Wahlfächer nutzen!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e-AT" dirty="0" smtClean="0"/>
              <a:t>CBK Fächer nutzen!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AT" dirty="0" smtClean="0"/>
              <a:t>Genügend ECTS oder SSTs für Stipendium sammeln!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AT" dirty="0" smtClean="0"/>
              <a:t>Erwünscht sind 30ECTS, nötig (Rückforderungsgrenze) nur: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e-AT" dirty="0" smtClean="0"/>
              <a:t>Joint Study Stipendium (Übersee): Minimum 6 SST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e-AT" dirty="0" smtClean="0"/>
              <a:t>Erasmus (Europa): Minimum 3 ECTS/Monat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49300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Finanzielles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smtClean="0"/>
              <a:t>Stipendienhöhen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AT" dirty="0" smtClean="0">
                <a:hlinkClick r:id="rId2"/>
              </a:rPr>
              <a:t>Europa</a:t>
            </a:r>
            <a:r>
              <a:rPr lang="de-AT" dirty="0" smtClean="0"/>
              <a:t>: zwischen 282-333€ monatlich, abhängig von Preisklasse des Landes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AT" dirty="0" smtClean="0">
                <a:hlinkClick r:id="rId3"/>
              </a:rPr>
              <a:t>Übersee</a:t>
            </a:r>
            <a:r>
              <a:rPr lang="de-AT" dirty="0" smtClean="0"/>
              <a:t>: 200€ monatlich (250€ Japan) plus einmaliger </a:t>
            </a:r>
            <a:r>
              <a:rPr lang="de-AT" dirty="0" err="1" smtClean="0"/>
              <a:t>Flugzuschus</a:t>
            </a:r>
            <a:r>
              <a:rPr lang="de-AT" dirty="0" smtClean="0"/>
              <a:t> 200-450€</a:t>
            </a:r>
          </a:p>
          <a:p>
            <a:pPr marL="0" indent="0">
              <a:buNone/>
            </a:pPr>
            <a:r>
              <a:rPr lang="de-AT" dirty="0" smtClean="0"/>
              <a:t>Preise im Land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AT" dirty="0" smtClean="0"/>
              <a:t>Erfahrungsberichte helfen Wohnkosten und Essenskosten abzuschätzen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e-AT" dirty="0" smtClean="0"/>
              <a:t>Vorsicht, bei älteren Berichten können Wechselkursschwankungen große Unterschiede verursachen!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e-AT" dirty="0" smtClean="0">
                <a:hlinkClick r:id="rId4"/>
              </a:rPr>
              <a:t>Preisvergleichsseiten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37647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Ablauf der Bewerbung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de-AT" dirty="0" smtClean="0"/>
              <a:t>Größten Teils online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AT" dirty="0" smtClean="0"/>
              <a:t>Nötig sind: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e-AT" dirty="0" smtClean="0"/>
              <a:t>Motivationsschreiben (Deutsch und Unterrichtssprache der Uni)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e-AT" dirty="0" smtClean="0"/>
              <a:t>Lebenslauf (Deutsch und Unterrichtssprache)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e-AT" dirty="0" smtClean="0"/>
              <a:t>Oft: Nachweis der Sprachkenntnis (EBC oder ähnlich, manchmal auf TOEFL </a:t>
            </a:r>
            <a:r>
              <a:rPr lang="de-AT" dirty="0" err="1" smtClean="0"/>
              <a:t>etc</a:t>
            </a:r>
            <a:r>
              <a:rPr lang="de-AT" dirty="0" smtClean="0"/>
              <a:t>, allerdings meist bis Antritt des Semesters, nicht bis Bewerbung)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AT" dirty="0" smtClean="0"/>
              <a:t>2. Runde = Interview mit Kooperationsbeauftragtem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e-AT" dirty="0" smtClean="0"/>
              <a:t>Oft auf Grundlage des Motivationsschreibens</a:t>
            </a:r>
          </a:p>
        </p:txBody>
      </p:sp>
    </p:spTree>
    <p:extLst>
      <p:ext uri="{BB962C8B-B14F-4D97-AF65-F5344CB8AC3E}">
        <p14:creationId xmlns:p14="http://schemas.microsoft.com/office/powerpoint/2010/main" val="38418137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472</Words>
  <Application>Microsoft Office PowerPoint</Application>
  <PresentationFormat>Benutzerdefiniert</PresentationFormat>
  <Paragraphs>64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Integral</vt:lpstr>
      <vt:lpstr>Auslandssemester</vt:lpstr>
      <vt:lpstr>Auslandssemester an der wu</vt:lpstr>
      <vt:lpstr>Fristen</vt:lpstr>
      <vt:lpstr>Tipps zur vorbereitung</vt:lpstr>
      <vt:lpstr>Welche Uni?</vt:lpstr>
      <vt:lpstr>Wie Vwl/Sozök-freundlich ist die uni</vt:lpstr>
      <vt:lpstr>Mögliche Schwierigkeiten</vt:lpstr>
      <vt:lpstr>Finanzielles</vt:lpstr>
      <vt:lpstr>Ablauf der Bewerbung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Auslandssemester</dc:title>
  <dc:creator>Markus Otter</dc:creator>
  <cp:lastModifiedBy>Beran, Sarah</cp:lastModifiedBy>
  <cp:revision>9</cp:revision>
  <cp:lastPrinted>2016-09-21T10:54:22Z</cp:lastPrinted>
  <dcterms:created xsi:type="dcterms:W3CDTF">2016-05-03T13:02:37Z</dcterms:created>
  <dcterms:modified xsi:type="dcterms:W3CDTF">2016-09-21T10:59:24Z</dcterms:modified>
</cp:coreProperties>
</file>