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  <p:sldMasterId id="2147483922" r:id="rId2"/>
  </p:sldMasterIdLst>
  <p:sldIdLst>
    <p:sldId id="256" r:id="rId3"/>
    <p:sldId id="266" r:id="rId4"/>
    <p:sldId id="257" r:id="rId5"/>
    <p:sldId id="258" r:id="rId6"/>
    <p:sldId id="259" r:id="rId7"/>
    <p:sldId id="260" r:id="rId8"/>
    <p:sldId id="263" r:id="rId9"/>
    <p:sldId id="267" r:id="rId10"/>
    <p:sldId id="268" r:id="rId11"/>
    <p:sldId id="269" r:id="rId12"/>
    <p:sldId id="270" r:id="rId13"/>
    <p:sldId id="264" r:id="rId14"/>
    <p:sldId id="265" r:id="rId15"/>
    <p:sldId id="262" r:id="rId16"/>
    <p:sldId id="261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11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25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8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64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022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2868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320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437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9327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033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63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5154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794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8965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57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71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87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6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6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564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19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22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57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E3006AB-E0EA-400F-A945-32B086D57D8B}" type="datetimeFigureOut">
              <a:rPr lang="en-GB" smtClean="0"/>
              <a:t>14/04/2016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4C0D9C3-B6C0-48C6-AD45-AC5ACBEEDBE9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4007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orf-gis.at/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bach.wu.ac.at/z/stud/leistungsstipendium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eterinnen.org/" TargetMode="External"/><Relationship Id="rId2" Type="http://schemas.openxmlformats.org/officeDocument/2006/relationships/hyperlink" Target="http://www.mietervereinigung.at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mieterschutzverband.at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bv.at/" TargetMode="External"/><Relationship Id="rId2" Type="http://schemas.openxmlformats.org/officeDocument/2006/relationships/hyperlink" Target="https://www.wien.gv.at/wohnen/wienerwohnen/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en.gv.at/amtshelfer/bauen-wohnen/wohnbaufoerderung/unterstuetzung/wohnbeihilfe-antrag.html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h.ac.at/vertragscheck" TargetMode="Externa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ipendienrechner.at/" TargetMode="External"/><Relationship Id="rId2" Type="http://schemas.openxmlformats.org/officeDocument/2006/relationships/hyperlink" Target="https://www.stipendium.at/service/downloads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Studium und </a:t>
            </a:r>
            <a:r>
              <a:rPr lang="de-DE" dirty="0" err="1" smtClean="0"/>
              <a:t>drumherum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Beihilfen, Stipendien, Wohnen und Arbeiten</a:t>
            </a:r>
            <a:endParaRPr lang="en-GB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479" y="572327"/>
            <a:ext cx="3036047" cy="2371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234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Studienbeihilfe - Fahrkostenzuschuss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Ersatz für tägliche Fahrkosten</a:t>
            </a:r>
          </a:p>
          <a:p>
            <a:pPr lvl="1"/>
            <a:r>
              <a:rPr lang="de-DE" dirty="0" smtClean="0"/>
              <a:t>Selbstbehalt von 50€ jährlich</a:t>
            </a:r>
          </a:p>
          <a:p>
            <a:pPr lvl="1"/>
            <a:r>
              <a:rPr lang="de-DE" dirty="0" smtClean="0"/>
              <a:t>Nachweis: personenbezogener Fahrschein</a:t>
            </a:r>
          </a:p>
          <a:p>
            <a:r>
              <a:rPr lang="de-DE" dirty="0" smtClean="0"/>
              <a:t>Kosten für die Heimfahrt</a:t>
            </a:r>
          </a:p>
          <a:p>
            <a:pPr lvl="1"/>
            <a:r>
              <a:rPr lang="de-DE" dirty="0" smtClean="0"/>
              <a:t>Fahrt zwischen Wohngemeinde der Eltern und Studienort</a:t>
            </a:r>
          </a:p>
          <a:p>
            <a:pPr lvl="1"/>
            <a:r>
              <a:rPr lang="de-DE" dirty="0" smtClean="0"/>
              <a:t>Über 200km: 100€, über 300km: 180€, über 500km: 260€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169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Studienbeihilfe - Gis-Befreiung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Für </a:t>
            </a:r>
            <a:r>
              <a:rPr lang="de-DE" dirty="0" err="1" smtClean="0"/>
              <a:t>Bezieher_innen</a:t>
            </a:r>
            <a:r>
              <a:rPr lang="de-DE" dirty="0" smtClean="0"/>
              <a:t> von Studienbeihilfe oder anderer Sozialleistungen</a:t>
            </a:r>
          </a:p>
          <a:p>
            <a:r>
              <a:rPr lang="de-DE" dirty="0">
                <a:hlinkClick r:id="rId2"/>
              </a:rPr>
              <a:t>www.orf-gis.at</a:t>
            </a:r>
            <a:r>
              <a:rPr lang="de-DE" dirty="0"/>
              <a:t> </a:t>
            </a:r>
            <a:endParaRPr lang="en-GB" dirty="0"/>
          </a:p>
          <a:p>
            <a:r>
              <a:rPr lang="de-DE" dirty="0" smtClean="0"/>
              <a:t>Wohnsitz für Gebührenbefreiung muss Hauptwohnsitz sein</a:t>
            </a:r>
          </a:p>
          <a:p>
            <a:r>
              <a:rPr lang="de-DE" dirty="0" smtClean="0"/>
              <a:t>Haushaltseinkommen darf nicht zu hoch sein</a:t>
            </a:r>
          </a:p>
          <a:p>
            <a:r>
              <a:rPr lang="de-DE" sz="1200" dirty="0" smtClean="0"/>
              <a:t>Oder einfach Tür nicht aufmachen</a:t>
            </a:r>
            <a:endParaRPr lang="en-GB" sz="12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2180496"/>
            <a:ext cx="2466807" cy="246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105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Studienabschlussstipendium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Für berufstätige Studierende die für die Abschlussphase ihres Studiums (Master) die Berufstätigkeit aufgeben wollen</a:t>
            </a:r>
          </a:p>
          <a:p>
            <a:r>
              <a:rPr lang="de-DE" dirty="0" smtClean="0"/>
              <a:t>Höchststipendium bei 40 Wochenstunden: 1040€</a:t>
            </a:r>
          </a:p>
          <a:p>
            <a:r>
              <a:rPr lang="de-DE" b="1" dirty="0" smtClean="0"/>
              <a:t>ACHTUNG</a:t>
            </a:r>
            <a:r>
              <a:rPr lang="de-DE" dirty="0" smtClean="0"/>
              <a:t>: Studienabschluss muss innerhalb von 6 Monaten nach der letzten Auszahlung nachgewiesen werden sonst Rückzahlung des gesamten Betrages</a:t>
            </a:r>
          </a:p>
          <a:p>
            <a:r>
              <a:rPr lang="de-DE" dirty="0" smtClean="0"/>
              <a:t>Voraussetzung: Studium in 18 Monaten abschließbar (20 ECTS + Abschlussarbeit, 40 ECTS ohne Abschlussarbeit)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75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Leistungsstipendium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Antrag direkt an der WU</a:t>
            </a:r>
          </a:p>
          <a:p>
            <a:r>
              <a:rPr lang="de-DE" dirty="0" smtClean="0"/>
              <a:t>750 – 1500 €</a:t>
            </a:r>
          </a:p>
          <a:p>
            <a:r>
              <a:rPr lang="de-DE" dirty="0" smtClean="0"/>
              <a:t>Mindeststudienzeit + 1 Toleranzsemester</a:t>
            </a:r>
          </a:p>
          <a:p>
            <a:pPr lvl="1"/>
            <a:r>
              <a:rPr lang="de-DE" dirty="0" smtClean="0"/>
              <a:t>Verlängerungsgründe wie bei Studienbeihilfe</a:t>
            </a:r>
          </a:p>
          <a:p>
            <a:r>
              <a:rPr lang="de-DE" dirty="0" smtClean="0"/>
              <a:t>„Hervorragende Studienleistungen“ zwischen 1. Oktober 2015 und 30. September 2016 (Noteneintragung bis 31. Oktober)</a:t>
            </a:r>
          </a:p>
          <a:p>
            <a:r>
              <a:rPr lang="de-DE" dirty="0" smtClean="0"/>
              <a:t>Mindestanforderung: 52 ECTS mit Notendurchschnitt von 1,5</a:t>
            </a:r>
          </a:p>
          <a:p>
            <a:r>
              <a:rPr lang="de-DE" dirty="0" smtClean="0"/>
              <a:t>Online-Bewerbungsformular </a:t>
            </a:r>
            <a:r>
              <a:rPr lang="de-DE" dirty="0" smtClean="0">
                <a:hlinkClick r:id="rId2"/>
              </a:rPr>
              <a:t>https</a:t>
            </a:r>
            <a:r>
              <a:rPr lang="de-DE" dirty="0">
                <a:hlinkClick r:id="rId2"/>
              </a:rPr>
              <a:t>://</a:t>
            </a:r>
            <a:r>
              <a:rPr lang="de-DE" dirty="0" smtClean="0">
                <a:hlinkClick r:id="rId2"/>
              </a:rPr>
              <a:t>bach.wu.ac.at/z/stud/leistungsstipendium</a:t>
            </a:r>
            <a:r>
              <a:rPr lang="de-DE" dirty="0" smtClean="0"/>
              <a:t> </a:t>
            </a:r>
          </a:p>
          <a:p>
            <a:r>
              <a:rPr lang="de-DE" dirty="0" smtClean="0"/>
              <a:t>Bewerbungsfrist: 10. bis 21. Oktober 2016</a:t>
            </a:r>
          </a:p>
        </p:txBody>
      </p:sp>
    </p:spTree>
    <p:extLst>
      <p:ext uri="{BB962C8B-B14F-4D97-AF65-F5344CB8AC3E}">
        <p14:creationId xmlns:p14="http://schemas.microsoft.com/office/powerpoint/2010/main" val="3877618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weiterführendes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Mobilitätsstipendium* (Studium zur Gänze im Ausland)</a:t>
            </a:r>
          </a:p>
          <a:p>
            <a:r>
              <a:rPr lang="de-DE" dirty="0" smtClean="0"/>
              <a:t>Unterhaltspflicht der Eltern (Alimente, Gehaltsexekution etc.)</a:t>
            </a:r>
          </a:p>
          <a:p>
            <a:r>
              <a:rPr lang="de-DE" dirty="0" smtClean="0"/>
              <a:t>Studieren mit Beeinträchtigung</a:t>
            </a:r>
          </a:p>
          <a:p>
            <a:r>
              <a:rPr lang="de-DE" dirty="0" smtClean="0"/>
              <a:t>Studieren mit Kind</a:t>
            </a:r>
          </a:p>
          <a:p>
            <a:r>
              <a:rPr lang="de-DE" dirty="0" smtClean="0"/>
              <a:t>Studiengebühren*</a:t>
            </a:r>
          </a:p>
          <a:p>
            <a:r>
              <a:rPr lang="de-DE" dirty="0" smtClean="0"/>
              <a:t>Studienabschlussstipendium für Berufstätigte</a:t>
            </a:r>
            <a:r>
              <a:rPr lang="de-DE" dirty="0" smtClean="0"/>
              <a:t>*</a:t>
            </a:r>
          </a:p>
          <a:p>
            <a:r>
              <a:rPr lang="de-DE" b="1" dirty="0" smtClean="0"/>
              <a:t>Sozialaktion der ÖH</a:t>
            </a:r>
            <a:endParaRPr lang="de-DE" b="1" dirty="0" smtClean="0"/>
          </a:p>
          <a:p>
            <a:endParaRPr lang="de-DE" dirty="0"/>
          </a:p>
          <a:p>
            <a:pPr marL="0" indent="0">
              <a:buNone/>
            </a:pPr>
            <a:r>
              <a:rPr lang="de-DE" sz="1400" dirty="0" smtClean="0"/>
              <a:t>*im Foliensatz</a:t>
            </a:r>
          </a:p>
        </p:txBody>
      </p:sp>
    </p:spTree>
    <p:extLst>
      <p:ext uri="{BB962C8B-B14F-4D97-AF65-F5344CB8AC3E}">
        <p14:creationId xmlns:p14="http://schemas.microsoft.com/office/powerpoint/2010/main" val="1842250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Studiengebühren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Höhe: 363,36 € pro Semester (Drittstaatsangehörige: 726,72 €)</a:t>
            </a:r>
          </a:p>
          <a:p>
            <a:r>
              <a:rPr lang="de-DE" dirty="0" smtClean="0"/>
              <a:t>Prinzipiell keine Studiengebühren für </a:t>
            </a:r>
            <a:r>
              <a:rPr lang="de-DE" dirty="0" err="1" smtClean="0"/>
              <a:t>Österreicher_innen</a:t>
            </a:r>
            <a:r>
              <a:rPr lang="de-DE" dirty="0"/>
              <a:t>,</a:t>
            </a:r>
            <a:r>
              <a:rPr lang="de-DE" dirty="0" smtClean="0"/>
              <a:t> EWR-</a:t>
            </a:r>
            <a:r>
              <a:rPr lang="de-DE" dirty="0" err="1" smtClean="0"/>
              <a:t>Bürger_innen</a:t>
            </a:r>
            <a:r>
              <a:rPr lang="de-DE" dirty="0" smtClean="0"/>
              <a:t> und Gleichgestellte</a:t>
            </a:r>
          </a:p>
          <a:p>
            <a:r>
              <a:rPr lang="de-DE" dirty="0" smtClean="0"/>
              <a:t>Zahlungspflicht bei Überschreiten der Toleranzzeit (6+2 Semester)</a:t>
            </a:r>
          </a:p>
          <a:p>
            <a:r>
              <a:rPr lang="de-DE" dirty="0" smtClean="0"/>
              <a:t>Erlass: 50%ige Beeinträchtigung, Präsenz- oder Zivildienst, Schwangerschaft, Doppelstudium mit mind. 15 ECTS in jeder Richtung, Berufstätigkeit (2015: 5.683,72€), Erhalt der Studienbeihilfe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66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Wohnen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Kaution: Zustand der Wohnung bei Übergabe dokumentieren</a:t>
            </a:r>
          </a:p>
          <a:p>
            <a:r>
              <a:rPr lang="de-DE" dirty="0" smtClean="0"/>
              <a:t>Ablöse: oft unzulässig, unbedingt quittieren lassen – können innerhalb von 10 Jahren zurückgefordert werden (Bezirksgericht)</a:t>
            </a:r>
          </a:p>
          <a:p>
            <a:r>
              <a:rPr lang="de-DE" dirty="0" smtClean="0"/>
              <a:t>Miete: erscheint die Miete zu hoch unbedingt Mieterschutzverbände kontaktieren</a:t>
            </a:r>
          </a:p>
          <a:p>
            <a:pPr lvl="1"/>
            <a:r>
              <a:rPr lang="de-DE" dirty="0" smtClean="0">
                <a:hlinkClick r:id="rId2"/>
              </a:rPr>
              <a:t>www.mietervereinigung.at</a:t>
            </a:r>
            <a:endParaRPr lang="de-DE" dirty="0" smtClean="0"/>
          </a:p>
          <a:p>
            <a:pPr lvl="1"/>
            <a:r>
              <a:rPr lang="de-DE" dirty="0" smtClean="0">
                <a:hlinkClick r:id="rId3"/>
              </a:rPr>
              <a:t>www.mieterinnen.org</a:t>
            </a:r>
            <a:endParaRPr lang="de-DE" dirty="0" smtClean="0"/>
          </a:p>
          <a:p>
            <a:pPr lvl="1"/>
            <a:r>
              <a:rPr lang="de-DE" dirty="0" smtClean="0">
                <a:hlinkClick r:id="rId4"/>
              </a:rPr>
              <a:t>www.mieterschutzverband.at</a:t>
            </a:r>
            <a:r>
              <a:rPr lang="de-D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1847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Förderungen im Wohnbereich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Gemeindewohnungen </a:t>
            </a:r>
            <a:r>
              <a:rPr lang="de-DE" dirty="0">
                <a:hlinkClick r:id="rId2"/>
              </a:rPr>
              <a:t>https://www.wien.gv.at/wohnen/wienerwohnen</a:t>
            </a:r>
            <a:r>
              <a:rPr lang="de-DE" dirty="0" smtClean="0">
                <a:hlinkClick r:id="rId2"/>
              </a:rPr>
              <a:t>/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Speziell interessant für „</a:t>
            </a:r>
            <a:r>
              <a:rPr lang="de-DE" dirty="0" err="1" smtClean="0"/>
              <a:t>Jungwiener_innen</a:t>
            </a:r>
            <a:r>
              <a:rPr lang="de-DE" dirty="0" smtClean="0"/>
              <a:t>“</a:t>
            </a:r>
          </a:p>
          <a:p>
            <a:r>
              <a:rPr lang="de-DE" dirty="0" smtClean="0"/>
              <a:t>Genossenschaftswohnungen </a:t>
            </a:r>
            <a:r>
              <a:rPr lang="de-DE" dirty="0" smtClean="0">
                <a:hlinkClick r:id="rId3"/>
              </a:rPr>
              <a:t>www.gbv.at</a:t>
            </a:r>
            <a:r>
              <a:rPr lang="de-DE" dirty="0" smtClean="0"/>
              <a:t> </a:t>
            </a:r>
          </a:p>
          <a:p>
            <a:r>
              <a:rPr lang="de-DE" dirty="0" smtClean="0"/>
              <a:t>Studierendenheime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70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Wohnbeihilfe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Für geförderte und </a:t>
            </a:r>
            <a:r>
              <a:rPr lang="de-DE" dirty="0" err="1" smtClean="0"/>
              <a:t>ungeförderte</a:t>
            </a:r>
            <a:r>
              <a:rPr lang="de-DE" dirty="0" smtClean="0"/>
              <a:t> (private) Wohnungen und Wohngemeinschaften</a:t>
            </a:r>
          </a:p>
          <a:p>
            <a:r>
              <a:rPr lang="de-DE" dirty="0" smtClean="0"/>
              <a:t>Verantwortliches Amt: MA50 (</a:t>
            </a:r>
            <a:r>
              <a:rPr lang="de-DE" dirty="0" err="1" smtClean="0"/>
              <a:t>Spittelau</a:t>
            </a:r>
            <a:r>
              <a:rPr lang="de-DE" dirty="0" smtClean="0"/>
              <a:t>)</a:t>
            </a:r>
          </a:p>
          <a:p>
            <a:r>
              <a:rPr lang="de-DE" dirty="0" smtClean="0"/>
              <a:t>Voraussetzungen:</a:t>
            </a:r>
          </a:p>
          <a:p>
            <a:pPr lvl="1"/>
            <a:r>
              <a:rPr lang="de-DE" dirty="0" smtClean="0"/>
              <a:t>5 Jahre legaler Aufenthalt in Österreich</a:t>
            </a:r>
          </a:p>
          <a:p>
            <a:pPr lvl="1"/>
            <a:r>
              <a:rPr lang="de-DE" dirty="0" smtClean="0"/>
              <a:t>Name im Mietvertrag</a:t>
            </a:r>
          </a:p>
          <a:p>
            <a:r>
              <a:rPr lang="de-DE" dirty="0" smtClean="0"/>
              <a:t>Frist: bis zum 15. des Monats</a:t>
            </a:r>
          </a:p>
          <a:p>
            <a:r>
              <a:rPr lang="de-DE" dirty="0" smtClean="0"/>
              <a:t>Bei WGs: alle gemeldeten </a:t>
            </a:r>
            <a:r>
              <a:rPr lang="de-DE" dirty="0" err="1" smtClean="0"/>
              <a:t>Bewohner_innen</a:t>
            </a:r>
            <a:r>
              <a:rPr lang="de-DE" dirty="0" smtClean="0"/>
              <a:t> (Haupt- oder Nebenwohnsitz) bei Feststellung des Einkommens und der Haushaltsgröße zu berücksichtigen</a:t>
            </a:r>
          </a:p>
          <a:p>
            <a:r>
              <a:rPr lang="de-DE" dirty="0" smtClean="0"/>
              <a:t>1 Person </a:t>
            </a:r>
            <a:r>
              <a:rPr lang="de-DE" dirty="0" smtClean="0">
                <a:sym typeface="Wingdings" panose="05000000000000000000" pitchFamily="2" charset="2"/>
              </a:rPr>
              <a:t>max. 50m², 2 Personen max. 70m², jede weitere Person +15m² (darüber wird Wohnungsaufwand angepasst)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516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Wohnbeihilfe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Tatsächlicher Wohnungsaufwand (</a:t>
            </a:r>
            <a:r>
              <a:rPr lang="de-DE" dirty="0" err="1"/>
              <a:t>Student_in</a:t>
            </a:r>
            <a:r>
              <a:rPr lang="de-DE" dirty="0"/>
              <a:t> muss selbst für Zahlung verantwortlich sein)</a:t>
            </a:r>
          </a:p>
          <a:p>
            <a:pPr lvl="1"/>
            <a:r>
              <a:rPr lang="de-DE" dirty="0" smtClean="0"/>
              <a:t>Unterstützungszahlungen </a:t>
            </a:r>
            <a:r>
              <a:rPr lang="de-DE" dirty="0"/>
              <a:t>der Eltern </a:t>
            </a:r>
            <a:r>
              <a:rPr lang="de-DE" dirty="0" smtClean="0"/>
              <a:t>müssen über 3 Monate hinweg nachgewiesen werden</a:t>
            </a:r>
          </a:p>
          <a:p>
            <a:r>
              <a:rPr lang="de-DE" dirty="0" smtClean="0"/>
              <a:t>Monatliches Mindesteinkommen 837,76€ (für  </a:t>
            </a:r>
            <a:r>
              <a:rPr lang="de-DE" dirty="0"/>
              <a:t>2 Personen </a:t>
            </a:r>
            <a:r>
              <a:rPr lang="de-DE" dirty="0" smtClean="0"/>
              <a:t>1.256,08€, für jede weitere Person zusätzliche 418,32€)</a:t>
            </a:r>
          </a:p>
          <a:p>
            <a:r>
              <a:rPr lang="de-DE" dirty="0" smtClean="0"/>
              <a:t>Zum Einkommen zählen auch Beihilfen und Stipendien</a:t>
            </a:r>
          </a:p>
          <a:p>
            <a:r>
              <a:rPr lang="de-DE" dirty="0" smtClean="0"/>
              <a:t>ACHTUNG: nicht </a:t>
            </a:r>
            <a:r>
              <a:rPr lang="de-DE" dirty="0"/>
              <a:t>geltend gemachte Unterhaltsansprüche werden zum Einkommen </a:t>
            </a:r>
            <a:r>
              <a:rPr lang="de-DE" dirty="0" smtClean="0"/>
              <a:t>gerechnet</a:t>
            </a:r>
          </a:p>
          <a:p>
            <a:pPr lvl="1"/>
            <a:r>
              <a:rPr lang="de-DE" dirty="0" smtClean="0"/>
              <a:t>Geldanspruch von Eltern, die nicht im selben Haushalt leben: 22% des Einkommens (verringert sich je nach Familienzusammensetzung um 1 – 3 %), maximal 1.300€</a:t>
            </a:r>
          </a:p>
          <a:p>
            <a:r>
              <a:rPr lang="de-DE" sz="1200" dirty="0">
                <a:hlinkClick r:id="rId2"/>
              </a:rPr>
              <a:t>https://</a:t>
            </a:r>
            <a:r>
              <a:rPr lang="de-DE" sz="1200" dirty="0" smtClean="0">
                <a:hlinkClick r:id="rId2"/>
              </a:rPr>
              <a:t>www.wien.gv.at/amtshelfer/bauen-wohnen/wohnbaufoerderung/unterstuetzung/wohnbeihilfe-antrag.html</a:t>
            </a:r>
            <a:r>
              <a:rPr lang="de-DE" sz="1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953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Beihilfen und Stipendien</a:t>
            </a:r>
          </a:p>
          <a:p>
            <a:pPr lvl="1"/>
            <a:r>
              <a:rPr lang="de-DE" dirty="0" smtClean="0"/>
              <a:t>Familienbeihilfe</a:t>
            </a:r>
          </a:p>
          <a:p>
            <a:pPr lvl="1"/>
            <a:r>
              <a:rPr lang="de-DE" dirty="0" smtClean="0"/>
              <a:t>Studienbeihilfe</a:t>
            </a:r>
          </a:p>
          <a:p>
            <a:pPr lvl="2"/>
            <a:r>
              <a:rPr lang="de-DE" dirty="0" err="1" smtClean="0"/>
              <a:t>Selbsterhalter_innenstipendium</a:t>
            </a:r>
            <a:endParaRPr lang="de-DE" dirty="0" smtClean="0"/>
          </a:p>
          <a:p>
            <a:pPr lvl="2"/>
            <a:r>
              <a:rPr lang="de-DE" dirty="0" smtClean="0"/>
              <a:t>Auslandsstipendium</a:t>
            </a:r>
          </a:p>
          <a:p>
            <a:pPr lvl="2"/>
            <a:r>
              <a:rPr lang="de-DE" dirty="0" smtClean="0"/>
              <a:t>Fahrkostenzuschuss</a:t>
            </a:r>
          </a:p>
          <a:p>
            <a:pPr lvl="2"/>
            <a:r>
              <a:rPr lang="de-DE" dirty="0" smtClean="0"/>
              <a:t>GIS-Befreiung</a:t>
            </a:r>
          </a:p>
          <a:p>
            <a:pPr lvl="1"/>
            <a:r>
              <a:rPr lang="de-DE" dirty="0" smtClean="0"/>
              <a:t>Leistungsstipendium</a:t>
            </a:r>
            <a:endParaRPr lang="de-DE" dirty="0" smtClean="0"/>
          </a:p>
          <a:p>
            <a:r>
              <a:rPr lang="de-DE" dirty="0" smtClean="0"/>
              <a:t>Wohnen </a:t>
            </a:r>
          </a:p>
          <a:p>
            <a:pPr lvl="1"/>
            <a:r>
              <a:rPr lang="de-DE" dirty="0" smtClean="0"/>
              <a:t>Wohnbeihilfe</a:t>
            </a:r>
          </a:p>
          <a:p>
            <a:r>
              <a:rPr lang="de-DE" dirty="0" smtClean="0"/>
              <a:t>Arbeiten</a:t>
            </a:r>
          </a:p>
          <a:p>
            <a:pPr lvl="1"/>
            <a:r>
              <a:rPr lang="de-DE" dirty="0" err="1" smtClean="0"/>
              <a:t>Arbeitnehmer_innenveranlagung</a:t>
            </a:r>
            <a:endParaRPr lang="en-GB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509363"/>
            <a:ext cx="4529328" cy="302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397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Vertragscheck: </a:t>
            </a:r>
            <a:r>
              <a:rPr lang="de-DE" dirty="0" smtClean="0">
                <a:hlinkClick r:id="rId2"/>
              </a:rPr>
              <a:t>www.oeh.ac.at/vertragscheck</a:t>
            </a:r>
            <a:r>
              <a:rPr lang="de-DE" dirty="0" smtClean="0"/>
              <a:t> 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Steuerfreies Einkommen bis 12.000€ jährlich </a:t>
            </a:r>
          </a:p>
          <a:p>
            <a:pPr lvl="1"/>
            <a:r>
              <a:rPr lang="de-DE" dirty="0" smtClean="0">
                <a:sym typeface="Wingdings" panose="05000000000000000000" pitchFamily="2" charset="2"/>
              </a:rPr>
              <a:t>11.000€ bei freiem Dienstvertrag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smtClean="0">
                <a:sym typeface="Wingdings" panose="05000000000000000000" pitchFamily="2" charset="2"/>
              </a:rPr>
              <a:t>oder Werkvertrag</a:t>
            </a:r>
          </a:p>
          <a:p>
            <a:r>
              <a:rPr lang="de-DE" dirty="0" err="1" smtClean="0">
                <a:sym typeface="Wingdings" panose="05000000000000000000" pitchFamily="2" charset="2"/>
              </a:rPr>
              <a:t>Arbeitnehmer_innenveranlagung</a:t>
            </a:r>
            <a:endParaRPr lang="de-DE" dirty="0" smtClean="0">
              <a:sym typeface="Wingdings" panose="05000000000000000000" pitchFamily="2" charset="2"/>
            </a:endParaRPr>
          </a:p>
          <a:p>
            <a:pPr lvl="1"/>
            <a:r>
              <a:rPr lang="de-DE" dirty="0" smtClean="0">
                <a:sym typeface="Wingdings" panose="05000000000000000000" pitchFamily="2" charset="2"/>
              </a:rPr>
              <a:t>Bis zu 5 Jahre im Nachhinein (für 2011 Stichtag 31. Dezember 2016)</a:t>
            </a:r>
          </a:p>
          <a:p>
            <a:pPr lvl="1"/>
            <a:r>
              <a:rPr lang="de-DE" dirty="0" smtClean="0">
                <a:sym typeface="Wingdings" panose="05000000000000000000" pitchFamily="2" charset="2"/>
              </a:rPr>
              <a:t>Ferialjobs</a:t>
            </a:r>
          </a:p>
          <a:p>
            <a:pPr lvl="1"/>
            <a:r>
              <a:rPr lang="de-DE" dirty="0" smtClean="0">
                <a:sym typeface="Wingdings" panose="05000000000000000000" pitchFamily="2" charset="2"/>
              </a:rPr>
              <a:t>Wenn Lohnsteuer gezahlt wurde</a:t>
            </a:r>
          </a:p>
          <a:p>
            <a:pPr lvl="1"/>
            <a:r>
              <a:rPr lang="de-DE" dirty="0" smtClean="0">
                <a:sym typeface="Wingdings" panose="05000000000000000000" pitchFamily="2" charset="2"/>
              </a:rPr>
              <a:t>Wenn Sozialversicherungsbeiträge gezahlt wurden (Negativsteuer)</a:t>
            </a:r>
          </a:p>
          <a:p>
            <a:pPr lvl="1"/>
            <a:r>
              <a:rPr lang="de-DE" dirty="0" smtClean="0">
                <a:sym typeface="Wingdings" panose="05000000000000000000" pitchFamily="2" charset="2"/>
              </a:rPr>
              <a:t>Werbungskosten </a:t>
            </a:r>
          </a:p>
          <a:p>
            <a:pPr lvl="2"/>
            <a:r>
              <a:rPr lang="de-DE" dirty="0" smtClean="0">
                <a:sym typeface="Wingdings" panose="05000000000000000000" pitchFamily="2" charset="2"/>
              </a:rPr>
              <a:t>Skripten, Drucker, Laptop…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278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Zusammenfassung</a:t>
            </a:r>
            <a:endParaRPr lang="en-GB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758528"/>
              </p:ext>
            </p:extLst>
          </p:nvPr>
        </p:nvGraphicFramePr>
        <p:xfrm>
          <a:off x="391081" y="2181225"/>
          <a:ext cx="11409837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8325"/>
                <a:gridCol w="2036740"/>
                <a:gridCol w="1558344"/>
                <a:gridCol w="1906073"/>
                <a:gridCol w="2034862"/>
                <a:gridCol w="2035493"/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Voraussetzung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Antragsfrist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Höhe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Leistungsnachweis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Altersgrenze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/>
                        <a:t>Familienbeihilfe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err="1" smtClean="0"/>
                        <a:t>Österreicher_innen</a:t>
                      </a:r>
                      <a:r>
                        <a:rPr lang="de-DE" sz="1600" dirty="0" smtClean="0"/>
                        <a:t> oder gleichgestellt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~ 158,90€</a:t>
                      </a:r>
                    </a:p>
                    <a:p>
                      <a:pPr algn="l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16 ECTS (2 Semester)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&lt; 24 Jahre</a:t>
                      </a:r>
                    </a:p>
                    <a:p>
                      <a:pPr algn="l"/>
                      <a:r>
                        <a:rPr lang="de-DE" sz="1600" dirty="0" smtClean="0"/>
                        <a:t>(Ausnahme: 25)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/>
                        <a:t>Studienbeihilfe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Sozial Bedürftig, erfolgreiches</a:t>
                      </a:r>
                      <a:r>
                        <a:rPr lang="de-DE" sz="1600" baseline="0" dirty="0" smtClean="0"/>
                        <a:t> Studium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15.</a:t>
                      </a:r>
                      <a:r>
                        <a:rPr lang="de-DE" sz="1600" baseline="0" dirty="0" smtClean="0"/>
                        <a:t> Dezember</a:t>
                      </a:r>
                      <a:r>
                        <a:rPr lang="de-DE" sz="1600" dirty="0" smtClean="0"/>
                        <a:t> / 15.</a:t>
                      </a:r>
                      <a:r>
                        <a:rPr lang="de-DE" sz="1600" baseline="0" dirty="0" smtClean="0"/>
                        <a:t> Mai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max. 475€ </a:t>
                      </a:r>
                    </a:p>
                    <a:p>
                      <a:pPr algn="l"/>
                      <a:r>
                        <a:rPr lang="de-DE" sz="1600" dirty="0" smtClean="0"/>
                        <a:t>(Ausnahmefälle: 679€)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30 ECTS</a:t>
                      </a:r>
                    </a:p>
                    <a:p>
                      <a:pPr algn="l"/>
                      <a:r>
                        <a:rPr lang="de-DE" sz="1600" dirty="0" smtClean="0"/>
                        <a:t>(mind.</a:t>
                      </a:r>
                      <a:r>
                        <a:rPr lang="de-DE" sz="1600" baseline="0" dirty="0" smtClean="0"/>
                        <a:t> 15 sonst Rückzahlung)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30</a:t>
                      </a:r>
                      <a:r>
                        <a:rPr lang="de-DE" sz="1600" baseline="0" dirty="0" smtClean="0"/>
                        <a:t> – 35 bei Antragsstellung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/>
                        <a:t>L-Stipendium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Erfolgreiches Studium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21. Oktober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750€ - 1500€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52 ECTS</a:t>
                      </a:r>
                    </a:p>
                    <a:p>
                      <a:pPr algn="l"/>
                      <a:r>
                        <a:rPr lang="de-DE" sz="1600" dirty="0" smtClean="0"/>
                        <a:t>Notenschnitt: 1,5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/>
                        <a:t>Wohnbeihilfe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5 Jahre Aufenthalt in Österreich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15. des jeweiligen</a:t>
                      </a:r>
                      <a:r>
                        <a:rPr lang="de-DE" sz="1600" baseline="0" dirty="0" smtClean="0"/>
                        <a:t> Monats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b="1" smtClean="0"/>
                        <a:t>AN-Veranlagung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Sozialversicherung</a:t>
                      </a:r>
                      <a:r>
                        <a:rPr lang="de-DE" sz="1600" baseline="0" dirty="0" smtClean="0"/>
                        <a:t> oder Lohnsteuer bezahlt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31. Dezember (5 Jahre im Nachhinein)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39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Familienbeihilfe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Eltern sind österreichische </a:t>
            </a:r>
            <a:r>
              <a:rPr lang="de-DE" dirty="0" err="1" smtClean="0"/>
              <a:t>Staatsbürger_innen</a:t>
            </a:r>
            <a:r>
              <a:rPr lang="de-DE" dirty="0" smtClean="0"/>
              <a:t> oder haben rechtmäßigen Aufenthaltstitel</a:t>
            </a:r>
          </a:p>
          <a:p>
            <a:r>
              <a:rPr lang="de-DE" dirty="0" smtClean="0"/>
              <a:t>Altersgrenze: </a:t>
            </a:r>
            <a:r>
              <a:rPr lang="de-DE" b="1" dirty="0" smtClean="0"/>
              <a:t>24. Lebensjahr</a:t>
            </a:r>
          </a:p>
          <a:p>
            <a:pPr lvl="1"/>
            <a:r>
              <a:rPr lang="de-DE" dirty="0" smtClean="0"/>
              <a:t>25. Lebensjahr bei Präsenz- oder Zivildienst, freiwilliges soziales Jahr, Kind, 50%ige Beeinträchtigung</a:t>
            </a:r>
          </a:p>
          <a:p>
            <a:r>
              <a:rPr lang="de-DE" dirty="0" smtClean="0"/>
              <a:t>Auszahlung prinzipiell aufs Konto der Eltern – Antrag auf Direktauszahlung beim Finanzamt </a:t>
            </a:r>
          </a:p>
          <a:p>
            <a:r>
              <a:rPr lang="de-DE" dirty="0" smtClean="0"/>
              <a:t>Höhe vom Alter und Anzahl der Geschwister abhängig (ab 19: 158,90€ monatlich)</a:t>
            </a:r>
          </a:p>
          <a:p>
            <a:r>
              <a:rPr lang="de-DE" dirty="0" smtClean="0"/>
              <a:t>Leistungsnachweis: 16 ECTS nach 2 Semestern (24 ECTS nach 3 Semestern bei Beginn im </a:t>
            </a:r>
            <a:r>
              <a:rPr lang="de-DE" dirty="0" err="1" smtClean="0"/>
              <a:t>SoSe</a:t>
            </a:r>
            <a:r>
              <a:rPr lang="de-DE" dirty="0" smtClean="0"/>
              <a:t>) Frist: 31. Oktober </a:t>
            </a:r>
            <a:endParaRPr lang="de-DE" dirty="0">
              <a:sym typeface="Wingdings" panose="05000000000000000000" pitchFamily="2" charset="2"/>
            </a:endParaRPr>
          </a:p>
          <a:p>
            <a:pPr lvl="1"/>
            <a:r>
              <a:rPr lang="de-DE" dirty="0" smtClean="0">
                <a:sym typeface="Wingdings" panose="05000000000000000000" pitchFamily="2" charset="2"/>
              </a:rPr>
              <a:t>bei erbrachter Leistung: Weiterlaufen der FBH bis inklusive 8. Semester</a:t>
            </a:r>
          </a:p>
          <a:p>
            <a:pPr lvl="1"/>
            <a:r>
              <a:rPr lang="de-DE" dirty="0" smtClean="0">
                <a:sym typeface="Wingdings" panose="05000000000000000000" pitchFamily="2" charset="2"/>
              </a:rPr>
              <a:t>Bei nicht erbrachter Leistung: Ruhen der FBH ab Oktober – Anspruch kann neu erhoben werden</a:t>
            </a:r>
          </a:p>
        </p:txBody>
      </p:sp>
    </p:spTree>
    <p:extLst>
      <p:ext uri="{BB962C8B-B14F-4D97-AF65-F5344CB8AC3E}">
        <p14:creationId xmlns:p14="http://schemas.microsoft.com/office/powerpoint/2010/main" val="1204434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Familienbeihilfe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Verlängerung der Anspruchsdauer (6 + 2 Semester) durch:</a:t>
            </a:r>
          </a:p>
          <a:p>
            <a:pPr lvl="1"/>
            <a:r>
              <a:rPr lang="de-DE" dirty="0" smtClean="0"/>
              <a:t>Unvorhergesehenes oder unabwendbares Ereignis (z.B. schwere Krankheit) von mind. 3 Monaten</a:t>
            </a:r>
          </a:p>
          <a:p>
            <a:pPr lvl="1"/>
            <a:r>
              <a:rPr lang="de-DE" dirty="0" smtClean="0"/>
              <a:t>Auslandsstudium von mind. 3 Monaten</a:t>
            </a:r>
          </a:p>
          <a:p>
            <a:pPr lvl="1"/>
            <a:r>
              <a:rPr lang="de-DE" dirty="0" smtClean="0"/>
              <a:t>Individuell nachweisbare Studienverzögerung (unabwendbares und unvorhergesehenes Ereignis im Studien- und Prüfungsbetrieb </a:t>
            </a:r>
            <a:r>
              <a:rPr lang="de-DE" dirty="0" smtClean="0">
                <a:sym typeface="Wingdings" panose="05000000000000000000" pitchFamily="2" charset="2"/>
              </a:rPr>
              <a:t> Bestätigung der Uni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Geburt und Pflege eines Kindes</a:t>
            </a:r>
          </a:p>
          <a:p>
            <a:pPr lvl="1"/>
            <a:r>
              <a:rPr lang="de-DE" dirty="0" smtClean="0"/>
              <a:t>Ehrenamtliche Tätigkeit als </a:t>
            </a:r>
            <a:r>
              <a:rPr lang="de-DE" dirty="0" err="1" smtClean="0"/>
              <a:t>Studierendenvertreter_in</a:t>
            </a:r>
            <a:r>
              <a:rPr lang="de-DE" dirty="0" smtClean="0"/>
              <a:t> (z.B. ÖH, </a:t>
            </a:r>
            <a:r>
              <a:rPr lang="de-DE" dirty="0" err="1" smtClean="0"/>
              <a:t>Ersti-Tutor_in</a:t>
            </a:r>
            <a:r>
              <a:rPr lang="de-DE" dirty="0" smtClean="0"/>
              <a:t>, </a:t>
            </a:r>
            <a:r>
              <a:rPr lang="de-DE" dirty="0" err="1" smtClean="0"/>
              <a:t>Heimvertreter_in</a:t>
            </a:r>
            <a:r>
              <a:rPr lang="de-DE" dirty="0" smtClean="0"/>
              <a:t>)</a:t>
            </a:r>
          </a:p>
          <a:p>
            <a:r>
              <a:rPr lang="de-DE" dirty="0" smtClean="0"/>
              <a:t>Studienwechsel nur 2mal erlaubt (jeweils nach maximal 2 Semestern – sonst Pause der FBH)</a:t>
            </a:r>
          </a:p>
          <a:p>
            <a:r>
              <a:rPr lang="de-DE" dirty="0" smtClean="0"/>
              <a:t>Verdienstgrenze: 10.000 € pro Jahr (exkl. 13. + 14. Gehalt)</a:t>
            </a:r>
          </a:p>
          <a:p>
            <a:r>
              <a:rPr lang="de-DE" dirty="0" smtClean="0"/>
              <a:t>Rückzahlung nur bei offensichtlichem Nicht-Betreiben des Studiums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678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Studienbeihilfe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Zentrale Voraussetzung: soziale Bedürftigkeit (Einkommen von dir selbst, Eltern und </a:t>
            </a:r>
            <a:r>
              <a:rPr lang="de-DE" dirty="0" err="1" smtClean="0"/>
              <a:t>Ehepartner_in</a:t>
            </a:r>
            <a:r>
              <a:rPr lang="de-DE" dirty="0"/>
              <a:t> </a:t>
            </a:r>
            <a:r>
              <a:rPr lang="de-DE" dirty="0" smtClean="0"/>
              <a:t>- auf jeden Fall Antrag stellen!)</a:t>
            </a:r>
          </a:p>
          <a:p>
            <a:r>
              <a:rPr lang="de-DE" dirty="0"/>
              <a:t>Antragsformular</a:t>
            </a:r>
            <a:r>
              <a:rPr lang="de-DE" dirty="0" smtClean="0"/>
              <a:t>: </a:t>
            </a:r>
            <a:r>
              <a:rPr lang="de-DE" dirty="0" smtClean="0">
                <a:hlinkClick r:id="rId2"/>
              </a:rPr>
              <a:t>https</a:t>
            </a:r>
            <a:r>
              <a:rPr lang="de-DE" dirty="0">
                <a:hlinkClick r:id="rId2"/>
              </a:rPr>
              <a:t>://www.stipendium.at/service/downloads</a:t>
            </a:r>
            <a:r>
              <a:rPr lang="de-DE" dirty="0" smtClean="0">
                <a:hlinkClick r:id="rId2"/>
              </a:rPr>
              <a:t>/</a:t>
            </a:r>
            <a:r>
              <a:rPr lang="de-DE" dirty="0" smtClean="0"/>
              <a:t> </a:t>
            </a:r>
            <a:endParaRPr lang="de-DE" dirty="0" smtClean="0"/>
          </a:p>
          <a:p>
            <a:r>
              <a:rPr lang="de-DE" dirty="0" smtClean="0"/>
              <a:t>Antragsfrist: </a:t>
            </a:r>
            <a:r>
              <a:rPr lang="de-DE" dirty="0" err="1" smtClean="0"/>
              <a:t>WiSe</a:t>
            </a:r>
            <a:r>
              <a:rPr lang="de-DE" dirty="0" smtClean="0"/>
              <a:t> 20.9. bis 15.12. ; </a:t>
            </a:r>
            <a:r>
              <a:rPr lang="de-DE" dirty="0" err="1" smtClean="0"/>
              <a:t>SoSe</a:t>
            </a:r>
            <a:r>
              <a:rPr lang="de-DE" dirty="0" smtClean="0"/>
              <a:t> 20.2. bis 15.5. (mind. Datenblatt, Rest nachreichbar)</a:t>
            </a:r>
          </a:p>
          <a:p>
            <a:r>
              <a:rPr lang="de-DE" dirty="0" smtClean="0"/>
              <a:t>Altersgrenze: 30 Jahre bei Beginn des Studiums (35 bei Master, Beeinträchtigung, Kinder)</a:t>
            </a:r>
          </a:p>
          <a:p>
            <a:r>
              <a:rPr lang="de-DE" dirty="0" smtClean="0"/>
              <a:t>Höchstbeihilfe 475€ monatlich</a:t>
            </a:r>
          </a:p>
          <a:p>
            <a:pPr lvl="1"/>
            <a:r>
              <a:rPr lang="de-DE" dirty="0" smtClean="0"/>
              <a:t>679€ bei Vollwaisen, verheirateten Studierenden, Pflege / Erziehung, Eltern wohnen nicht am Studienort, </a:t>
            </a:r>
            <a:r>
              <a:rPr lang="de-DE" dirty="0" err="1" smtClean="0"/>
              <a:t>Selbsterhalter_innen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>
                <a:hlinkClick r:id="rId3"/>
              </a:rPr>
              <a:t>www.stipendienrechner.at</a:t>
            </a:r>
            <a:r>
              <a:rPr lang="de-D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024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Studienbeihilfe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Anspruchsdauer: 6+1 </a:t>
            </a:r>
            <a:r>
              <a:rPr lang="de-DE" dirty="0" smtClean="0"/>
              <a:t>Semester</a:t>
            </a:r>
          </a:p>
          <a:p>
            <a:pPr lvl="1"/>
            <a:r>
              <a:rPr lang="de-DE" dirty="0" smtClean="0"/>
              <a:t>Verlängerungsgründe: Krankheit, unabwendbares oder unvorhersehbares Ereignis, Schwangerschaft oder Kinderbetreuung, 50%ige Beeinträchtigung, Präsenz- oder Zivildienst während der Anspruchsdauer, ehrenamtliche Tätigkeit als </a:t>
            </a:r>
            <a:r>
              <a:rPr lang="de-DE" dirty="0" err="1" smtClean="0"/>
              <a:t>Studienvertreter_in</a:t>
            </a:r>
            <a:endParaRPr lang="de-DE" dirty="0" smtClean="0"/>
          </a:p>
          <a:p>
            <a:r>
              <a:rPr lang="de-DE" dirty="0" smtClean="0"/>
              <a:t>Leistungsnachweis: 30 ECTS nach 2 Semestern (Frist: Ende der Antragsfrist des 3. Semesters)</a:t>
            </a:r>
          </a:p>
          <a:p>
            <a:r>
              <a:rPr lang="de-DE" b="1" dirty="0" smtClean="0"/>
              <a:t>ACHTUNG</a:t>
            </a:r>
            <a:r>
              <a:rPr lang="de-DE" dirty="0" smtClean="0"/>
              <a:t>: Rückzahlung der gesamten Studienbeihilfe bei weniger als 15 ECTS</a:t>
            </a:r>
          </a:p>
          <a:p>
            <a:r>
              <a:rPr lang="de-DE" dirty="0"/>
              <a:t>Studienwechsel </a:t>
            </a:r>
            <a:r>
              <a:rPr lang="de-DE" dirty="0" smtClean="0"/>
              <a:t>2mal </a:t>
            </a:r>
            <a:r>
              <a:rPr lang="de-DE" dirty="0"/>
              <a:t>erlaubt (jeweils nach maximal 2 </a:t>
            </a:r>
            <a:r>
              <a:rPr lang="de-DE" dirty="0" smtClean="0"/>
              <a:t>Semestern)</a:t>
            </a:r>
          </a:p>
          <a:p>
            <a:r>
              <a:rPr lang="de-DE" dirty="0" smtClean="0"/>
              <a:t>Verdienstgrenze: 10.000 € pro Jahr </a:t>
            </a:r>
            <a:r>
              <a:rPr lang="de-DE" i="1" dirty="0" smtClean="0"/>
              <a:t>inklusive</a:t>
            </a:r>
            <a:r>
              <a:rPr lang="de-DE" dirty="0" smtClean="0"/>
              <a:t> 13. + 14. Gehalt (alles darüber erhöht „zumutbare Eigenleistung“ und vermindert Studienbeihilfe)</a:t>
            </a:r>
          </a:p>
        </p:txBody>
      </p:sp>
    </p:spTree>
    <p:extLst>
      <p:ext uri="{BB962C8B-B14F-4D97-AF65-F5344CB8AC3E}">
        <p14:creationId xmlns:p14="http://schemas.microsoft.com/office/powerpoint/2010/main" val="3180112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Studienbeihilfe – </a:t>
            </a:r>
            <a:r>
              <a:rPr lang="de-DE" dirty="0" err="1" smtClean="0"/>
              <a:t>Selbsterhalter_innenstipendium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Anspruch: vor Studienbeihilfenbezug mindestens 4 Jahre selbst erhalten (7.272€ jährlich)</a:t>
            </a:r>
          </a:p>
          <a:p>
            <a:pPr lvl="1"/>
            <a:r>
              <a:rPr lang="de-DE" dirty="0" smtClean="0"/>
              <a:t>Präsenz- und Zivildienst jedenfalls Zeiten des Selbsterhalts</a:t>
            </a:r>
          </a:p>
          <a:p>
            <a:pPr lvl="1"/>
            <a:r>
              <a:rPr lang="de-DE" dirty="0" smtClean="0"/>
              <a:t>Lehrjahre sind Zeiten des Selbsterhalts wenn Einkommensgrenze erreicht wurde</a:t>
            </a:r>
          </a:p>
          <a:p>
            <a:pPr lvl="1"/>
            <a:r>
              <a:rPr lang="de-DE" dirty="0" smtClean="0"/>
              <a:t>Erhalt von Arbeitslosengeld, Karenzgeld, Notstandshilfe oder Krankengeld kann auch Selbsterhalt sein bei Erreichen der Einkommensgrenze</a:t>
            </a:r>
          </a:p>
          <a:p>
            <a:r>
              <a:rPr lang="de-DE" dirty="0" smtClean="0"/>
              <a:t>Altersgrenze erhöht sich für jedes volle Jahr ab dem 4. Selbsterhalt-Jahr (6 Jahre Selbsterhalt </a:t>
            </a:r>
            <a:r>
              <a:rPr lang="de-DE" dirty="0" smtClean="0">
                <a:sym typeface="Wingdings" panose="05000000000000000000" pitchFamily="2" charset="2"/>
              </a:rPr>
              <a:t> Altersgrenze 32 Jahre) – maximal bis 35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Soziale Bedürftigkeit nicht relevant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503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Studienbeihilfe - Auslandsstipendium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Anspruch auf 20 Monate</a:t>
            </a:r>
          </a:p>
          <a:p>
            <a:r>
              <a:rPr lang="de-DE" dirty="0" smtClean="0"/>
              <a:t>3. Semester</a:t>
            </a:r>
          </a:p>
          <a:p>
            <a:r>
              <a:rPr lang="de-DE" dirty="0" smtClean="0"/>
              <a:t>Zusätzliche Beihilfe von Lebenskosten im Land abhängig (73€ Slowakei – 582€ Japan)</a:t>
            </a:r>
          </a:p>
          <a:p>
            <a:r>
              <a:rPr lang="de-DE" dirty="0" smtClean="0"/>
              <a:t>Einmaliger Reisekostenzuschuss je nach Lage des Landes (22€ - 1129€)</a:t>
            </a:r>
          </a:p>
          <a:p>
            <a:r>
              <a:rPr lang="de-DE" dirty="0" smtClean="0"/>
              <a:t>Studienerfolgsnachweis:</a:t>
            </a:r>
          </a:p>
          <a:p>
            <a:pPr lvl="1"/>
            <a:r>
              <a:rPr lang="de-DE" dirty="0" smtClean="0"/>
              <a:t>5 Monate: 6 Wochenstunden</a:t>
            </a:r>
          </a:p>
          <a:p>
            <a:pPr lvl="1"/>
            <a:r>
              <a:rPr lang="de-DE" dirty="0" smtClean="0"/>
              <a:t>6-10 Monate: 12 Wochenstunden</a:t>
            </a:r>
          </a:p>
          <a:p>
            <a:pPr lvl="1"/>
            <a:r>
              <a:rPr lang="de-DE" dirty="0" smtClean="0"/>
              <a:t>Oder: 3 ECTS pro Monat</a:t>
            </a:r>
          </a:p>
          <a:p>
            <a:pPr lvl="1"/>
            <a:r>
              <a:rPr lang="de-DE" dirty="0" smtClean="0"/>
              <a:t>ACHTUNG: Rückzahlung bei Nicht-Erbringung</a:t>
            </a:r>
            <a:endParaRPr lang="en-GB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4184" y="3680166"/>
            <a:ext cx="2866623" cy="217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658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Studienbeihilfe - Mobilitätsstipendium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Studium zur Gänze im Ausland (EWR-Land oder Schweiz)</a:t>
            </a:r>
          </a:p>
          <a:p>
            <a:r>
              <a:rPr lang="de-DE" dirty="0" smtClean="0"/>
              <a:t>Lebensmittelpunkt der letzten 5 Jahre in Österreich</a:t>
            </a:r>
          </a:p>
          <a:p>
            <a:r>
              <a:rPr lang="de-DE" dirty="0" smtClean="0"/>
              <a:t>Noch keine anderen Beihilfen beantragt</a:t>
            </a:r>
          </a:p>
          <a:p>
            <a:r>
              <a:rPr lang="de-DE" dirty="0" smtClean="0"/>
              <a:t>Höchstbetrag: 679€</a:t>
            </a:r>
          </a:p>
          <a:p>
            <a:r>
              <a:rPr lang="de-DE" dirty="0" smtClean="0"/>
              <a:t>Leistungsnachweis: jährlich 30 ECTS (erste Auszahlung erst nach 15 ECTS)</a:t>
            </a:r>
          </a:p>
          <a:p>
            <a:r>
              <a:rPr lang="de-DE" dirty="0" smtClean="0"/>
              <a:t>Mindeststudiendauer + 1 Toleranzsemester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38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vidende">
  <a:themeElements>
    <a:clrScheme name="Dividende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e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Organisch</Template>
  <TotalTime>0</TotalTime>
  <Words>1295</Words>
  <Application>Microsoft Office PowerPoint</Application>
  <PresentationFormat>Breitbild</PresentationFormat>
  <Paragraphs>187</Paragraphs>
  <Slides>21</Slides>
  <Notes>0</Notes>
  <HiddenSlides>4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21</vt:i4>
      </vt:variant>
    </vt:vector>
  </HeadingPairs>
  <TitlesOfParts>
    <vt:vector size="28" baseType="lpstr">
      <vt:lpstr>Calibri</vt:lpstr>
      <vt:lpstr>Calibri Light</vt:lpstr>
      <vt:lpstr>Gill Sans MT</vt:lpstr>
      <vt:lpstr>Wingdings</vt:lpstr>
      <vt:lpstr>Wingdings 2</vt:lpstr>
      <vt:lpstr>HDOfficeLightV0</vt:lpstr>
      <vt:lpstr>Dividende</vt:lpstr>
      <vt:lpstr>Studium und drumherum</vt:lpstr>
      <vt:lpstr>Inhalt</vt:lpstr>
      <vt:lpstr>Familienbeihilfe</vt:lpstr>
      <vt:lpstr>Familienbeihilfe</vt:lpstr>
      <vt:lpstr>Studienbeihilfe</vt:lpstr>
      <vt:lpstr>Studienbeihilfe</vt:lpstr>
      <vt:lpstr>Studienbeihilfe – Selbsterhalter_innenstipendium</vt:lpstr>
      <vt:lpstr>Studienbeihilfe - Auslandsstipendium</vt:lpstr>
      <vt:lpstr>Studienbeihilfe - Mobilitätsstipendium</vt:lpstr>
      <vt:lpstr>Studienbeihilfe - Fahrkostenzuschuss</vt:lpstr>
      <vt:lpstr>Studienbeihilfe - Gis-Befreiung</vt:lpstr>
      <vt:lpstr>Studienabschlussstipendium</vt:lpstr>
      <vt:lpstr>Leistungsstipendium</vt:lpstr>
      <vt:lpstr>weiterführendes</vt:lpstr>
      <vt:lpstr>Studiengebühren</vt:lpstr>
      <vt:lpstr>Wohnen</vt:lpstr>
      <vt:lpstr>Förderungen im Wohnbereich</vt:lpstr>
      <vt:lpstr>Wohnbeihilfe</vt:lpstr>
      <vt:lpstr>Wohnbeihilfe</vt:lpstr>
      <vt:lpstr>Arbeiten</vt:lpstr>
      <vt:lpstr>Zusammenfassung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Studium und drumherum</dc:title>
  <dc:creator>Anna Wagner</dc:creator>
  <cp:lastModifiedBy>Anna Wagner</cp:lastModifiedBy>
  <cp:revision>79</cp:revision>
  <dcterms:created xsi:type="dcterms:W3CDTF">2016-03-20T13:16:24Z</dcterms:created>
  <dcterms:modified xsi:type="dcterms:W3CDTF">2016-04-14T11:51:02Z</dcterms:modified>
</cp:coreProperties>
</file>