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bg-BG" sz="1400" b="1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Целева група</a:t>
          </a:r>
          <a:endParaRPr lang="en-GB" sz="1400" b="1" noProof="0" dirty="0" smtClean="0">
            <a:solidFill>
              <a:srgbClr val="FFC000"/>
            </a:solidFill>
            <a:latin typeface="Montserrat" panose="00000500000000000000" pitchFamily="50" charset="0"/>
          </a:endParaRPr>
        </a:p>
        <a:p>
          <a:r>
            <a:rPr lang="bg-BG" sz="1400" b="1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Заинтересовани страни</a:t>
          </a:r>
          <a:r>
            <a:rPr lang="en-GB" sz="1400" b="1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  <a:endParaRPr lang="en-GB" sz="1400" b="1" noProof="0" dirty="0">
            <a:solidFill>
              <a:srgbClr val="FFC000"/>
            </a:solidFill>
            <a:latin typeface="Montserrat" panose="00000500000000000000" pitchFamily="50" charset="0"/>
          </a:endParaRP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Продукт</a:t>
          </a:r>
          <a:endParaRPr lang="en-GB" sz="12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bg-BG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Каква услуга или продукт предкагате</a:t>
          </a:r>
          <a:r>
            <a:rPr lang="en-GB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bg-BG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По какъв начин той задоволява нуждите на клиентите ви</a:t>
          </a:r>
          <a:r>
            <a:rPr lang="en-GB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bg-BG" sz="1100" b="0" i="1" noProof="0" smtClean="0">
              <a:solidFill>
                <a:schemeClr val="tx1"/>
              </a:solidFill>
              <a:latin typeface="Montserrat" panose="00000500000000000000" pitchFamily="50" charset="0"/>
            </a:rPr>
            <a:t>Кои са неговите основни, материални и разширени компоненти</a:t>
          </a:r>
          <a:r>
            <a:rPr lang="en-GB" sz="1100" b="0" i="1" noProof="0" smtClean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Цена</a:t>
          </a:r>
          <a:endParaRPr lang="en-GB" sz="13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bg-BG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Каква е цената за вашата услуга или продукт? Каква е цеовата ви стратегия?</a:t>
          </a:r>
          <a:r>
            <a:rPr lang="en-GB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bg-BG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Използвате ли различни цени за различни групи клиенти?</a:t>
          </a:r>
          <a:endParaRPr lang="en-GB" sz="1100" b="1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endParaRPr lang="en-GB" sz="14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Място</a:t>
          </a:r>
          <a:endParaRPr lang="en-GB" sz="12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bg-BG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Как, къде и кога вашите клиенти достигат до продукта ви? Кои са най-важните точки на свързване?</a:t>
          </a:r>
          <a:r>
            <a:rPr lang="en-GB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endParaRPr lang="en-GB" sz="1100" b="1" i="1" noProof="0" dirty="0" smtClean="0">
            <a:solidFill>
              <a:schemeClr val="tx1"/>
            </a:solidFill>
            <a:latin typeface="Montserrat" panose="00000500000000000000" pitchFamily="50" charset="0"/>
          </a:endParaRPr>
        </a:p>
        <a:p>
          <a:r>
            <a:rPr lang="en-GB" sz="1300" noProof="0" dirty="0" smtClean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en-GB" sz="1300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Промотиране</a:t>
          </a:r>
          <a:endParaRPr lang="en-GB" sz="14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bg-BG" sz="1100" b="0" i="1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Какво е основното ви съобщение? Чрез кои комуникационни канали информирате вашите клиенти и заинтересовани страни за продукта ви?</a:t>
          </a:r>
          <a:endParaRPr lang="en-GB" sz="1100" b="1" i="1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en-GB" sz="1400" b="1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  <a:endParaRPr lang="en-GB" sz="1400" b="1" noProof="0" dirty="0">
            <a:solidFill>
              <a:srgbClr val="FFC000"/>
            </a:solidFill>
            <a:latin typeface="Montserrat" panose="00000500000000000000" pitchFamily="50" charset="0"/>
          </a:endParaRP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pPr algn="ctr"/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Продукт</a:t>
          </a:r>
          <a:endParaRPr lang="en-GB" sz="14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algn="ctr"/>
          <a:r>
            <a:rPr lang="en-GB" sz="14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algn="ctr"/>
          <a:r>
            <a:rPr lang="en-GB" sz="14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algn="ctr"/>
          <a:r>
            <a:rPr lang="en-GB" sz="1400" noProof="0" dirty="0" smtClean="0">
              <a:effectLst/>
              <a:latin typeface="Montserrat" panose="00000500000000000000" pitchFamily="50" charset="0"/>
            </a:rPr>
            <a:t>…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bg-BG" sz="13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Цена</a:t>
          </a:r>
          <a:endParaRPr lang="en-GB" sz="13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3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3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300" noProof="0" dirty="0" smtClean="0">
              <a:effectLst/>
              <a:latin typeface="Montserrat" panose="00000500000000000000" pitchFamily="50" charset="0"/>
            </a:rPr>
            <a:t>…</a:t>
          </a:r>
          <a:endParaRPr lang="en-GB" sz="1100" b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Място</a:t>
          </a:r>
          <a:endParaRPr lang="en-GB" sz="12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200" noProof="0" dirty="0" smtClean="0">
              <a:effectLst/>
              <a:latin typeface="Montserrat" panose="00000500000000000000" pitchFamily="50" charset="0"/>
            </a:rPr>
            <a:t>…</a:t>
          </a:r>
          <a:r>
            <a:rPr lang="en-GB" sz="1300" noProof="0" dirty="0" smtClean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en-GB" sz="1300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bg-BG" sz="1400" b="1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Промотиране</a:t>
          </a:r>
          <a:endParaRPr lang="en-GB" sz="1400" b="1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4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4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400" noProof="0" dirty="0" smtClean="0">
              <a:effectLst/>
              <a:latin typeface="Montserrat" panose="00000500000000000000" pitchFamily="50" charset="0"/>
            </a:rPr>
            <a:t>…</a:t>
          </a:r>
          <a:endParaRPr lang="en-GB" sz="1100" b="1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 custLinFactNeighborY="1068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Продукт</a:t>
          </a:r>
          <a:endParaRPr lang="en-GB" sz="12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Каква услуга или продукт предкагате</a:t>
          </a:r>
          <a:r>
            <a:rPr lang="en-GB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bg-BG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По какъв начин той задоволява нуждите на клиентите ви</a:t>
          </a:r>
          <a:r>
            <a:rPr lang="en-GB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? </a:t>
          </a:r>
          <a:r>
            <a:rPr lang="bg-BG" sz="1100" b="0" i="1" kern="1200" noProof="0" smtClean="0">
              <a:solidFill>
                <a:schemeClr val="tx1"/>
              </a:solidFill>
              <a:latin typeface="Montserrat" panose="00000500000000000000" pitchFamily="50" charset="0"/>
            </a:rPr>
            <a:t>Кои са неговите основни, материални и разширени компоненти</a:t>
          </a:r>
          <a:r>
            <a:rPr lang="en-GB" sz="1100" b="0" i="1" kern="1200" noProof="0" smtClean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0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Цена</a:t>
          </a:r>
          <a:endParaRPr lang="en-GB" sz="13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Каква е цената за вашата услуга или продукт? Каква е цеовата ви стратегия?</a:t>
          </a:r>
          <a:r>
            <a:rPr lang="en-GB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bg-BG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Използвате ли различни цени за различни групи клиенти?</a:t>
          </a:r>
          <a:endParaRPr lang="en-GB" sz="1100" b="1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Място</a:t>
          </a:r>
          <a:endParaRPr lang="en-GB" sz="12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Как, къде и кога вашите клиенти достигат до продукта ви? Кои са най-важните точки на свързване?</a:t>
          </a:r>
          <a:r>
            <a:rPr lang="en-GB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endParaRPr lang="en-GB" sz="1100" b="1" i="1" kern="1200" noProof="0" dirty="0" smtClean="0">
            <a:solidFill>
              <a:schemeClr val="tx1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 smtClean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en-GB" sz="1300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Промотиране</a:t>
          </a:r>
          <a:endParaRPr lang="en-GB" sz="14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0" i="1" kern="1200" noProof="0" dirty="0" smtClean="0">
              <a:solidFill>
                <a:schemeClr val="tx1"/>
              </a:solidFill>
              <a:latin typeface="Montserrat" panose="00000500000000000000" pitchFamily="50" charset="0"/>
            </a:rPr>
            <a:t>Какво е основното ви съобщение? Чрез кои комуникационни канали информирате вашите клиенти и заинтересовани страни за продукта ви?</a:t>
          </a:r>
          <a:endParaRPr lang="en-GB" sz="1100" b="1" i="1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Целева група</a:t>
          </a:r>
          <a:endParaRPr lang="en-GB" sz="1400" b="1" kern="1200" noProof="0" dirty="0" smtClean="0">
            <a:solidFill>
              <a:srgbClr val="FFC000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Заинтересовани страни</a:t>
          </a:r>
          <a:r>
            <a:rPr lang="en-GB" sz="1400" b="1" kern="1200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  <a:endParaRPr lang="en-GB" sz="1400" b="1" kern="1200" noProof="0" dirty="0">
            <a:solidFill>
              <a:srgbClr val="FFC000"/>
            </a:solidFill>
            <a:latin typeface="Montserrat" panose="00000500000000000000" pitchFamily="50" charset="0"/>
          </a:endParaRPr>
        </a:p>
      </dsp:txBody>
      <dsp:txXfrm>
        <a:off x="2298711" y="1685866"/>
        <a:ext cx="2875746" cy="982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Продукт</a:t>
          </a:r>
          <a:endParaRPr lang="en-GB" sz="14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effectLst/>
              <a:latin typeface="Montserrat" panose="00000500000000000000" pitchFamily="50" charset="0"/>
            </a:rPr>
            <a:t>…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Цена</a:t>
          </a:r>
          <a:endParaRPr lang="en-GB" sz="13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 smtClean="0">
              <a:effectLst/>
              <a:latin typeface="Montserrat" panose="00000500000000000000" pitchFamily="50" charset="0"/>
            </a:rPr>
            <a:t>…</a:t>
          </a:r>
          <a:endParaRPr lang="en-GB" sz="1100" b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Място</a:t>
          </a:r>
          <a:endParaRPr lang="en-GB" sz="12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effectLst/>
              <a:latin typeface="Montserrat" panose="00000500000000000000" pitchFamily="50" charset="0"/>
            </a:rPr>
            <a:t>…</a:t>
          </a:r>
          <a:r>
            <a:rPr lang="en-GB" sz="1300" kern="1200" noProof="0" dirty="0" smtClean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en-GB" sz="1300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noProof="0" dirty="0" smtClean="0">
              <a:solidFill>
                <a:srgbClr val="003399"/>
              </a:solidFill>
              <a:latin typeface="Montserrat" panose="00000500000000000000" pitchFamily="50" charset="0"/>
            </a:rPr>
            <a:t>Промотиране</a:t>
          </a:r>
          <a:endParaRPr lang="en-GB" sz="1400" b="1" kern="1200" noProof="0" dirty="0" smtClean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effectLst/>
              <a:latin typeface="Montserrat" panose="00000500000000000000" pitchFamily="50" charset="0"/>
            </a:rPr>
            <a:t>…</a:t>
          </a:r>
          <a:endParaRPr lang="en-GB" sz="1100" b="1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smtClean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  <a:endParaRPr lang="en-GB" sz="1400" b="1" kern="1200" noProof="0" dirty="0">
            <a:solidFill>
              <a:srgbClr val="FFC000"/>
            </a:solidFill>
            <a:latin typeface="Montserrat" panose="00000500000000000000" pitchFamily="50" charset="0"/>
          </a:endParaRPr>
        </a:p>
      </dsp:txBody>
      <dsp:txXfrm>
        <a:off x="2298711" y="1685866"/>
        <a:ext cx="2875746" cy="982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6085B-7E95-407A-BDCB-E65D611EC19A}" type="datetimeFigureOut">
              <a:rPr lang="de-AT" smtClean="0"/>
              <a:t>31.08.2021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25EFB-2ADC-4A6A-8001-69C0452203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426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9CC2FD-B32F-4992-A15B-F95E2E35C81B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pPr marL="0" marR="0" lvl="0" indent="0" algn="r" defTabSz="10972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9CC2FD-B32F-4992-A15B-F95E2E35C81B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pPr marL="0" marR="0" lvl="0" indent="0" algn="r" defTabSz="10972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3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9CC2FD-B32F-4992-A15B-F95E2E35C81B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pPr marL="0" marR="0" lvl="0" indent="0" algn="r" defTabSz="10972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51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9CC2FD-B32F-4992-A15B-F95E2E35C81B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pPr marL="0" marR="0" lvl="0" indent="0" algn="r" defTabSz="10972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8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9CC2FD-B32F-4992-A15B-F95E2E35C81B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pPr marL="0" marR="0" lvl="0" indent="0" algn="r" defTabSz="10972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62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9CC2FD-B32F-4992-A15B-F95E2E35C81B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pPr marL="0" marR="0" lvl="0" indent="0" algn="r" defTabSz="10972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A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15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00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31.08.2021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93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31.08.2021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07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13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31.08.2021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65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31.08.2021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36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31.08.2021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538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080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31.08.2021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72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60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89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287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96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47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77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31.08.2021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4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Маркетинг</a:t>
            </a:r>
            <a:br>
              <a:rPr lang="bg-BG" noProof="0" dirty="0" smtClean="0"/>
            </a:br>
            <a:r>
              <a:rPr lang="bg-BG" sz="2000" i="1" dirty="0"/>
              <a:t>Резюме</a:t>
            </a:r>
            <a:endParaRPr lang="en-GB" sz="20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2359417" y="1612901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358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Маркетинг</a:t>
            </a:r>
            <a:br>
              <a:rPr lang="bg-BG" noProof="0" dirty="0" smtClean="0"/>
            </a:br>
            <a:r>
              <a:rPr lang="bg-BG" sz="2000" i="1" dirty="0"/>
              <a:t>Продукт</a:t>
            </a:r>
            <a:endParaRPr lang="en-GB" noProof="0" dirty="0"/>
          </a:p>
        </p:txBody>
      </p:sp>
      <p:grpSp>
        <p:nvGrpSpPr>
          <p:cNvPr id="4" name="Group 3"/>
          <p:cNvGrpSpPr/>
          <p:nvPr/>
        </p:nvGrpSpPr>
        <p:grpSpPr>
          <a:xfrm>
            <a:off x="3480804" y="1635401"/>
            <a:ext cx="5152335" cy="4408795"/>
            <a:chOff x="2131868" y="1728534"/>
            <a:chExt cx="5152335" cy="4408795"/>
          </a:xfrm>
        </p:grpSpPr>
        <p:grpSp>
          <p:nvGrpSpPr>
            <p:cNvPr id="2" name="Gruppieren 1"/>
            <p:cNvGrpSpPr/>
            <p:nvPr/>
          </p:nvGrpSpPr>
          <p:grpSpPr>
            <a:xfrm>
              <a:off x="2131868" y="1728534"/>
              <a:ext cx="5152335" cy="4408795"/>
              <a:chOff x="2604566" y="1953259"/>
              <a:chExt cx="4897445" cy="4064001"/>
            </a:xfrm>
            <a:solidFill>
              <a:srgbClr val="0C3B87"/>
            </a:solidFill>
          </p:grpSpPr>
          <p:sp>
            <p:nvSpPr>
              <p:cNvPr id="5" name="Freihandform 4"/>
              <p:cNvSpPr/>
              <p:nvPr/>
            </p:nvSpPr>
            <p:spPr>
              <a:xfrm>
                <a:off x="2604566" y="1953260"/>
                <a:ext cx="4897445" cy="4064000"/>
              </a:xfrm>
              <a:custGeom>
                <a:avLst/>
                <a:gdLst>
                  <a:gd name="connsiteX0" fmla="*/ 0 w 4897445"/>
                  <a:gd name="connsiteY0" fmla="*/ 2032000 h 4064000"/>
                  <a:gd name="connsiteX1" fmla="*/ 2448723 w 4897445"/>
                  <a:gd name="connsiteY1" fmla="*/ 0 h 4064000"/>
                  <a:gd name="connsiteX2" fmla="*/ 4897446 w 4897445"/>
                  <a:gd name="connsiteY2" fmla="*/ 2032000 h 4064000"/>
                  <a:gd name="connsiteX3" fmla="*/ 2448723 w 4897445"/>
                  <a:gd name="connsiteY3" fmla="*/ 4064000 h 4064000"/>
                  <a:gd name="connsiteX4" fmla="*/ 0 w 4897445"/>
                  <a:gd name="connsiteY4" fmla="*/ 2032000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97445" h="4064000">
                    <a:moveTo>
                      <a:pt x="0" y="2032000"/>
                    </a:moveTo>
                    <a:cubicBezTo>
                      <a:pt x="0" y="909757"/>
                      <a:pt x="1096331" y="0"/>
                      <a:pt x="2448723" y="0"/>
                    </a:cubicBezTo>
                    <a:cubicBezTo>
                      <a:pt x="3801115" y="0"/>
                      <a:pt x="4897446" y="909757"/>
                      <a:pt x="4897446" y="2032000"/>
                    </a:cubicBezTo>
                    <a:cubicBezTo>
                      <a:pt x="4897446" y="3154243"/>
                      <a:pt x="3801115" y="4064000"/>
                      <a:pt x="2448723" y="4064000"/>
                    </a:cubicBezTo>
                    <a:cubicBezTo>
                      <a:pt x="1096331" y="4064000"/>
                      <a:pt x="0" y="3154243"/>
                      <a:pt x="0" y="2032000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92462" tIns="302768" rIns="1692462" bIns="3350768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de-DE" sz="1400" b="1" dirty="0" err="1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/>
                  </a:rPr>
                  <a:t>Augumented</a:t>
                </a:r>
                <a:r>
                  <a:rPr lang="de-DE" sz="1400" b="1" dirty="0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/>
                  </a:rPr>
                  <a:t> component</a:t>
                </a: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de-DE" sz="1000" dirty="0" err="1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 panose="00000500000000000000" pitchFamily="50" charset="0"/>
                  </a:rPr>
                  <a:t>Committed</a:t>
                </a:r>
                <a:r>
                  <a:rPr lang="de-DE" sz="1000" dirty="0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 panose="00000500000000000000" pitchFamily="50" charset="0"/>
                  </a:rPr>
                  <a:t> </a:t>
                </a:r>
                <a:r>
                  <a:rPr lang="de-DE" sz="1000" dirty="0" err="1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 panose="00000500000000000000" pitchFamily="50" charset="0"/>
                  </a:rPr>
                  <a:t>volunteers</a:t>
                </a:r>
                <a:endParaRPr lang="de-DE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endParaRP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000" dirty="0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 panose="00000500000000000000" pitchFamily="50" charset="0"/>
                  </a:rPr>
                  <a:t>Hard-to-find </a:t>
                </a: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dirty="0"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Montserrat" panose="00000500000000000000" pitchFamily="50" charset="0"/>
                  </a:rPr>
                  <a:t>treatment options </a:t>
                </a:r>
                <a:endParaRPr lang="de-DE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endParaRPr>
              </a:p>
            </p:txBody>
          </p:sp>
          <p:sp>
            <p:nvSpPr>
              <p:cNvPr id="6" name="Freihandform 5"/>
              <p:cNvSpPr/>
              <p:nvPr/>
            </p:nvSpPr>
            <p:spPr>
              <a:xfrm>
                <a:off x="2961017" y="1969315"/>
                <a:ext cx="4184542" cy="2804163"/>
              </a:xfrm>
              <a:custGeom>
                <a:avLst/>
                <a:gdLst>
                  <a:gd name="connsiteX0" fmla="*/ 0 w 3048000"/>
                  <a:gd name="connsiteY0" fmla="*/ 1425580 h 2851160"/>
                  <a:gd name="connsiteX1" fmla="*/ 1524000 w 3048000"/>
                  <a:gd name="connsiteY1" fmla="*/ 0 h 2851160"/>
                  <a:gd name="connsiteX2" fmla="*/ 3048000 w 3048000"/>
                  <a:gd name="connsiteY2" fmla="*/ 1425580 h 2851160"/>
                  <a:gd name="connsiteX3" fmla="*/ 1524000 w 3048000"/>
                  <a:gd name="connsiteY3" fmla="*/ 2851160 h 2851160"/>
                  <a:gd name="connsiteX4" fmla="*/ 0 w 3048000"/>
                  <a:gd name="connsiteY4" fmla="*/ 1425580 h 2851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8000" h="2851160">
                    <a:moveTo>
                      <a:pt x="0" y="1425580"/>
                    </a:moveTo>
                    <a:cubicBezTo>
                      <a:pt x="0" y="638254"/>
                      <a:pt x="682318" y="0"/>
                      <a:pt x="1524000" y="0"/>
                    </a:cubicBezTo>
                    <a:cubicBezTo>
                      <a:pt x="2365682" y="0"/>
                      <a:pt x="3048000" y="638254"/>
                      <a:pt x="3048000" y="1425580"/>
                    </a:cubicBezTo>
                    <a:cubicBezTo>
                      <a:pt x="3048000" y="2212906"/>
                      <a:pt x="2365682" y="2851160"/>
                      <a:pt x="1524000" y="2851160"/>
                    </a:cubicBezTo>
                    <a:cubicBezTo>
                      <a:pt x="682318" y="2851160"/>
                      <a:pt x="0" y="2212906"/>
                      <a:pt x="0" y="1425580"/>
                    </a:cubicBezTo>
                    <a:close/>
                  </a:path>
                </a:pathLst>
              </a:custGeom>
              <a:solidFill>
                <a:srgbClr val="0C3B8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84936" tIns="249318" rIns="884936" bIns="2209490" numCol="1" spcCol="1270" anchor="ctr" anchorCtr="0">
                <a:noAutofit/>
              </a:bodyPr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400" b="1" dirty="0">
                    <a:solidFill>
                      <a:srgbClr val="FFC000"/>
                    </a:solidFill>
                    <a:latin typeface="Montserrat"/>
                  </a:rPr>
                  <a:t>Материален Компонент</a:t>
                </a:r>
                <a:endParaRPr lang="de-DE" sz="1400" b="1" dirty="0">
                  <a:solidFill>
                    <a:srgbClr val="FFC000"/>
                  </a:solidFill>
                  <a:latin typeface="Montserrat"/>
                </a:endParaRP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000" i="1" dirty="0">
                    <a:solidFill>
                      <a:srgbClr val="FFFFFF"/>
                    </a:solidFill>
                    <a:latin typeface="Montserrat" panose="00000500000000000000" pitchFamily="50" charset="0"/>
                  </a:rPr>
                  <a:t>Какви са физическите качества и дизайна на вашият продукт или услуга</a:t>
                </a:r>
                <a:r>
                  <a:rPr lang="en-US" sz="1000" i="1" dirty="0">
                    <a:solidFill>
                      <a:srgbClr val="FFFFFF"/>
                    </a:solidFill>
                    <a:latin typeface="Montserrat" panose="00000500000000000000" pitchFamily="50" charset="0"/>
                  </a:rPr>
                  <a:t>? </a:t>
                </a:r>
                <a:endParaRPr lang="de-DE" sz="1000" i="1" dirty="0">
                  <a:solidFill>
                    <a:srgbClr val="FFFFFF"/>
                  </a:solidFill>
                  <a:latin typeface="Montserrat" panose="00000500000000000000" pitchFamily="50" charset="0"/>
                </a:endParaRPr>
              </a:p>
            </p:txBody>
          </p:sp>
          <p:sp>
            <p:nvSpPr>
              <p:cNvPr id="7" name="Freihandform 6"/>
              <p:cNvSpPr/>
              <p:nvPr/>
            </p:nvSpPr>
            <p:spPr>
              <a:xfrm>
                <a:off x="4066793" y="1953259"/>
                <a:ext cx="2032000" cy="1743085"/>
              </a:xfrm>
              <a:custGeom>
                <a:avLst/>
                <a:gdLst>
                  <a:gd name="connsiteX0" fmla="*/ 0 w 2032000"/>
                  <a:gd name="connsiteY0" fmla="*/ 842213 h 1684426"/>
                  <a:gd name="connsiteX1" fmla="*/ 1016000 w 2032000"/>
                  <a:gd name="connsiteY1" fmla="*/ 0 h 1684426"/>
                  <a:gd name="connsiteX2" fmla="*/ 2032000 w 2032000"/>
                  <a:gd name="connsiteY2" fmla="*/ 842213 h 1684426"/>
                  <a:gd name="connsiteX3" fmla="*/ 1016000 w 2032000"/>
                  <a:gd name="connsiteY3" fmla="*/ 1684426 h 1684426"/>
                  <a:gd name="connsiteX4" fmla="*/ 0 w 2032000"/>
                  <a:gd name="connsiteY4" fmla="*/ 842213 h 1684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2000" h="1684426">
                    <a:moveTo>
                      <a:pt x="0" y="842213"/>
                    </a:moveTo>
                    <a:cubicBezTo>
                      <a:pt x="0" y="377072"/>
                      <a:pt x="454879" y="0"/>
                      <a:pt x="1016000" y="0"/>
                    </a:cubicBezTo>
                    <a:cubicBezTo>
                      <a:pt x="1577121" y="0"/>
                      <a:pt x="2032000" y="377072"/>
                      <a:pt x="2032000" y="842213"/>
                    </a:cubicBezTo>
                    <a:cubicBezTo>
                      <a:pt x="2032000" y="1307354"/>
                      <a:pt x="1577121" y="1684426"/>
                      <a:pt x="1016000" y="1684426"/>
                    </a:cubicBezTo>
                    <a:cubicBezTo>
                      <a:pt x="454879" y="1684426"/>
                      <a:pt x="0" y="1307354"/>
                      <a:pt x="0" y="842213"/>
                    </a:cubicBez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147" tIns="520675" rIns="397149" bIns="520674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400" b="1" dirty="0">
                    <a:solidFill>
                      <a:srgbClr val="FFC000"/>
                    </a:solidFill>
                    <a:latin typeface="Montserrat"/>
                  </a:rPr>
                  <a:t>Основен</a:t>
                </a: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400" b="1" dirty="0">
                    <a:solidFill>
                      <a:srgbClr val="FFC000"/>
                    </a:solidFill>
                    <a:latin typeface="Montserrat"/>
                  </a:rPr>
                  <a:t>компонент</a:t>
                </a:r>
                <a:endParaRPr lang="de-DE" sz="1400" b="1" dirty="0">
                  <a:solidFill>
                    <a:srgbClr val="FFC000"/>
                  </a:solidFill>
                  <a:latin typeface="Montserrat"/>
                </a:endParaRP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000" i="1" dirty="0">
                    <a:solidFill>
                      <a:srgbClr val="FFFFFF"/>
                    </a:solidFill>
                    <a:latin typeface="Montserrat" panose="00000500000000000000" pitchFamily="50" charset="0"/>
                  </a:rPr>
                  <a:t>Кои са минималните изисквания, за да посрещнете нуждите на вашите клиенти</a:t>
                </a:r>
                <a:r>
                  <a:rPr lang="en-US" sz="1000" i="1" dirty="0">
                    <a:solidFill>
                      <a:srgbClr val="FFFFFF"/>
                    </a:solidFill>
                    <a:latin typeface="Montserrat" panose="00000500000000000000" pitchFamily="50" charset="0"/>
                  </a:rPr>
                  <a:t>?</a:t>
                </a:r>
                <a:endParaRPr lang="de-DE" sz="1000" b="1" i="1" dirty="0">
                  <a:solidFill>
                    <a:srgbClr val="FFFFFF"/>
                  </a:solidFill>
                  <a:latin typeface="Montserrat" panose="00000500000000000000" pitchFamily="50" charset="0"/>
                </a:endParaRP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de-DE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endParaRPr>
              </a:p>
            </p:txBody>
          </p:sp>
        </p:grpSp>
        <p:sp>
          <p:nvSpPr>
            <p:cNvPr id="8" name="Rechteck 7"/>
            <p:cNvSpPr/>
            <p:nvPr/>
          </p:nvSpPr>
          <p:spPr>
            <a:xfrm>
              <a:off x="2878667" y="4945014"/>
              <a:ext cx="3699933" cy="6386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400" b="1" dirty="0">
                  <a:solidFill>
                    <a:srgbClr val="FFC000"/>
                  </a:solidFill>
                  <a:latin typeface="Montserrat"/>
                </a:rPr>
                <a:t>Разширен компонент</a:t>
              </a:r>
              <a:endParaRPr lang="de-DE" sz="1400" b="1" dirty="0">
                <a:solidFill>
                  <a:srgbClr val="FFC000"/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bg-BG" sz="1000" i="1" dirty="0">
                  <a:solidFill>
                    <a:srgbClr val="FFFFFF"/>
                  </a:solidFill>
                  <a:latin typeface="Montserrat" panose="00000500000000000000" pitchFamily="50" charset="0"/>
                </a:rPr>
                <a:t>Кои са специалните характеристики на вашият продукт, които го поткрояват от остаките</a:t>
              </a:r>
              <a:r>
                <a:rPr lang="en-US" sz="1000" i="1" dirty="0">
                  <a:solidFill>
                    <a:srgbClr val="FFFFFF"/>
                  </a:solidFill>
                  <a:latin typeface="Montserrat" panose="00000500000000000000" pitchFamily="50" charset="0"/>
                </a:rPr>
                <a:t>? </a:t>
              </a:r>
              <a:endParaRPr lang="de-DE" sz="1000" i="1" dirty="0">
                <a:solidFill>
                  <a:srgbClr val="FFFFFF"/>
                </a:solidFill>
                <a:latin typeface="Montserrat" panose="000005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1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Маркетинг</a:t>
            </a:r>
            <a:br>
              <a:rPr lang="bg-BG" noProof="0" dirty="0" smtClean="0"/>
            </a:br>
            <a:r>
              <a:rPr lang="bg-BG" sz="2000" i="1" dirty="0"/>
              <a:t>Място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bg-BG" b="1" noProof="0" dirty="0" smtClean="0">
                <a:latin typeface="Montserrat Light" panose="00000400000000000000" pitchFamily="50" charset="0"/>
              </a:rPr>
              <a:t>Точки на свързване с клиентите</a:t>
            </a:r>
            <a:endParaRPr lang="en-GB" b="1" noProof="0" dirty="0" smtClean="0">
              <a:latin typeface="Montserrat Light" panose="00000400000000000000" pitchFamily="50" charset="0"/>
            </a:endParaRPr>
          </a:p>
          <a:p>
            <a:endParaRPr lang="en-GB" noProof="0" dirty="0" smtClean="0">
              <a:latin typeface="Montserrat" panose="00000500000000000000" pitchFamily="50" charset="0"/>
            </a:endParaRPr>
          </a:p>
          <a:p>
            <a:endParaRPr lang="en-GB" noProof="0" dirty="0" smtClean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2794862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Преди поръчка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По време на поръчка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След поръчка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Директни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Къде и как вашият(потенциялен) клиент контактува директно с 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продукта или услугата преди поръчката?</a:t>
                      </a:r>
                      <a:endParaRPr lang="de-AT" sz="900" i="1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Къде и как вашият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клиент контактува директно с 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продукта или услугата по време на поръчката?</a:t>
                      </a:r>
                      <a:endParaRPr lang="de-AT" sz="900" i="1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Къде и как вашият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клиент контактува директно с 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продукта или услугата след поръчката?</a:t>
                      </a:r>
                      <a:endParaRPr lang="de-AT" sz="900" i="1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Индиректни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Къде и как вашият(потенциялен) клиент контактува индиректно с 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продукта или услугата преди поръчката?</a:t>
                      </a:r>
                      <a:endParaRPr lang="de-AT" sz="900" i="1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Къде и как вашият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клиент контактува индиректно с 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продукта или услугата по време на поръчката?</a:t>
                      </a:r>
                      <a:endParaRPr lang="de-AT" sz="900" i="1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Къде и как вашият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bg-BG" sz="900" i="1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клиент контактува индиректно с </a:t>
                      </a:r>
                      <a:r>
                        <a:rPr lang="bg-BG" sz="900" i="1" baseline="0" dirty="0" smtClean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продукта или услугата след поръчката?</a:t>
                      </a:r>
                      <a:endParaRPr lang="de-AT" sz="900" i="1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536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Маркетинг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sz="2000" i="1" dirty="0"/>
              <a:t>Промотиране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bg-BG" b="1" noProof="0" dirty="0" smtClean="0">
                <a:latin typeface="Montserrat Light" panose="00000400000000000000" pitchFamily="50" charset="0"/>
              </a:rPr>
              <a:t>План за маркетингова дейност</a:t>
            </a:r>
            <a:endParaRPr lang="en-GB" b="1" noProof="0" dirty="0" smtClean="0">
              <a:latin typeface="Montserrat Light" panose="00000400000000000000" pitchFamily="50" charset="0"/>
            </a:endParaRPr>
          </a:p>
          <a:p>
            <a:endParaRPr lang="en-GB" noProof="0" dirty="0" smtClean="0">
              <a:latin typeface="Montserrat" panose="00000500000000000000" pitchFamily="50" charset="0"/>
            </a:endParaRPr>
          </a:p>
          <a:p>
            <a:endParaRPr lang="en-GB" noProof="0" dirty="0" smtClean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1986019" y="2270803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Стъпки на маркетинговата дейност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Отговорник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Дата на очакваното изпълнение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Цена</a:t>
                      </a:r>
                      <a:r>
                        <a:rPr lang="en-US" sz="1100" dirty="0" smtClean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Пеатна реклама, </a:t>
                      </a:r>
                      <a:r>
                        <a:rPr lang="en-GB" sz="900" i="1" dirty="0" smtClean="0">
                          <a:effectLst/>
                          <a:latin typeface="Montserrat" panose="00000500000000000000" pitchFamily="50" charset="0"/>
                        </a:rPr>
                        <a:t>online </a:t>
                      </a: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реклама,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реклама по пощата, флайери, съобщение в медиите, събитие, интернет страница, блог/социални мрежи, връзки с обществеността, брандиране, публикации и каталози</a:t>
                      </a:r>
                      <a:r>
                        <a:rPr lang="cs-CZ" sz="900" i="1" dirty="0" smtClean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Кой е отговорен за изпълнението на тази задача?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Кога се очаква тази дейност да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е завършена?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Очаквана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цена на дейността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Пеатна реклама, </a:t>
                      </a:r>
                      <a:r>
                        <a:rPr lang="en-GB" sz="900" i="1" dirty="0" smtClean="0">
                          <a:effectLst/>
                          <a:latin typeface="Montserrat" panose="00000500000000000000" pitchFamily="50" charset="0"/>
                        </a:rPr>
                        <a:t>online </a:t>
                      </a: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реклама,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реклама по пощата, флайери, съобщение в медиите, събитие, интернет страница, блог/социални мрежи, връзки с обществеността, брандиране, публикации и каталози</a:t>
                      </a:r>
                      <a:r>
                        <a:rPr lang="cs-CZ" sz="900" i="1" dirty="0" smtClean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Кой е отговорен за изпълнението на тази задача?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Кога се очаква тази дейност да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е завършена?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Очаквана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цена на дейността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indent="0" algn="l" defTabSz="91426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Пеатна реклама, </a:t>
                      </a:r>
                      <a:r>
                        <a:rPr lang="en-GB" sz="900" i="1" dirty="0" smtClean="0">
                          <a:effectLst/>
                          <a:latin typeface="Montserrat" panose="00000500000000000000" pitchFamily="50" charset="0"/>
                        </a:rPr>
                        <a:t>online </a:t>
                      </a: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реклама,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реклама по пощата, флайери, съобщение в медиите, събитие, интернет страница, блог/социални мрежи, връзки с обществеността, брандиране, публикации и каталози</a:t>
                      </a:r>
                      <a:r>
                        <a:rPr lang="cs-CZ" sz="900" i="1" dirty="0" smtClean="0">
                          <a:effectLst/>
                          <a:latin typeface="Montserrat" panose="00000500000000000000" pitchFamily="50" charset="0"/>
                        </a:rPr>
                        <a:t>..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Кой е отговорен за изпълнението на тази задача?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Кога се очаква тази дейност да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е завършена?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900" i="1" dirty="0" smtClean="0">
                          <a:effectLst/>
                          <a:latin typeface="Montserrat" panose="00000500000000000000" pitchFamily="50" charset="0"/>
                        </a:rPr>
                        <a:t>Очаквана</a:t>
                      </a:r>
                      <a:r>
                        <a:rPr lang="bg-BG" sz="900" i="1" baseline="0" dirty="0" smtClean="0">
                          <a:effectLst/>
                          <a:latin typeface="Montserrat" panose="00000500000000000000" pitchFamily="50" charset="0"/>
                        </a:rPr>
                        <a:t> цена на дейността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6324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noProof="0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Маркетинг</a:t>
            </a:r>
            <a:r>
              <a:rPr lang="en-GB" noProof="0" dirty="0" smtClean="0"/>
              <a:t> (</a:t>
            </a:r>
            <a:r>
              <a:rPr lang="bg-BG" dirty="0" smtClean="0"/>
              <a:t>обобщение</a:t>
            </a:r>
            <a:r>
              <a:rPr lang="en-GB" noProof="0" dirty="0" smtClean="0"/>
              <a:t>)</a:t>
            </a:r>
            <a:endParaRPr lang="en-GB" sz="20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2359417" y="1612901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6063" y="289925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2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3655869" y="1728535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rPr>
                <a:t>Augumented</a:t>
              </a:r>
              <a:r>
                <a:rPr lang="de-DE" sz="14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/>
                </a:rPr>
                <a:t> component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rPr>
                <a:t>Committed</a:t>
              </a:r>
              <a:r>
                <a:rPr lang="de-DE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rPr>
                <a:t> </a:t>
              </a:r>
              <a:r>
                <a:rPr lang="de-DE" sz="10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rPr>
                <a:t>volunteers</a:t>
              </a:r>
              <a:endParaRPr lang="de-DE" sz="10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 panose="00000500000000000000" pitchFamily="50" charset="0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en-US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rPr>
                <a:t>Hard-to-find 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Montserrat" panose="00000500000000000000" pitchFamily="50" charset="0"/>
                </a:rPr>
                <a:t>treatment options </a:t>
              </a:r>
              <a:endParaRPr lang="de-DE" sz="10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400" b="1" dirty="0">
                  <a:solidFill>
                    <a:srgbClr val="FFC000"/>
                  </a:solidFill>
                  <a:latin typeface="Montserrat"/>
                </a:rPr>
                <a:t>Материален компонент</a:t>
              </a:r>
              <a:endParaRPr lang="de-DE" sz="1400" b="1" dirty="0">
                <a:solidFill>
                  <a:srgbClr val="FFC000"/>
                </a:solidFill>
                <a:latin typeface="Montserrat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rgbClr val="FFFFFF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rgbClr val="FFFFFF"/>
                  </a:solidFill>
                  <a:latin typeface="Montserrat" panose="00000500000000000000" pitchFamily="50" charset="0"/>
                </a:rPr>
                <a:t>…</a:t>
              </a:r>
              <a:endParaRPr lang="de-DE" sz="1000" dirty="0">
                <a:solidFill>
                  <a:srgbClr val="FFFFFF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400" b="1" dirty="0">
                  <a:solidFill>
                    <a:srgbClr val="FFC000"/>
                  </a:solidFill>
                  <a:latin typeface="Montserrat"/>
                </a:rPr>
                <a:t>Основен компонент</a:t>
              </a:r>
              <a:endParaRPr lang="de-DE" sz="1400" b="1" dirty="0">
                <a:solidFill>
                  <a:srgbClr val="FFC000"/>
                </a:solidFill>
                <a:latin typeface="Montserrat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dirty="0">
                  <a:solidFill>
                    <a:srgbClr val="FFFFFF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dirty="0">
                  <a:solidFill>
                    <a:srgbClr val="FFFFFF"/>
                  </a:solidFill>
                  <a:latin typeface="Montserrat" panose="00000500000000000000" pitchFamily="50" charset="0"/>
                </a:rPr>
                <a:t>…</a:t>
              </a:r>
              <a:endParaRPr lang="de-DE" sz="1000" dirty="0">
                <a:solidFill>
                  <a:srgbClr val="FFFFFF"/>
                </a:solidFill>
                <a:latin typeface="Montserrat" panose="00000500000000000000" pitchFamily="50" charset="0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3946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1400" b="1" dirty="0">
                <a:solidFill>
                  <a:srgbClr val="FFC000"/>
                </a:solidFill>
                <a:latin typeface="Montserrat"/>
              </a:rPr>
              <a:t>Разширен компонент</a:t>
            </a:r>
            <a:endParaRPr lang="de-DE" sz="1400" b="1" dirty="0">
              <a:solidFill>
                <a:srgbClr val="FFC000"/>
              </a:solidFill>
              <a:latin typeface="Montserrat"/>
            </a:endParaRP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rgbClr val="FFFFFF"/>
                </a:solidFill>
                <a:latin typeface="Montserrat" panose="00000500000000000000" pitchFamily="50" charset="0"/>
              </a:rPr>
              <a:t>…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rgbClr val="FFFFFF"/>
                </a:solidFill>
                <a:latin typeface="Montserrat" panose="00000500000000000000" pitchFamily="50" charset="0"/>
              </a:rPr>
              <a:t>…</a:t>
            </a:r>
            <a:endParaRPr lang="de-DE" sz="1000" dirty="0">
              <a:solidFill>
                <a:srgbClr val="FFFFFF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itel 4"/>
          <p:cNvSpPr>
            <a:spLocks noGrp="1"/>
          </p:cNvSpPr>
          <p:nvPr>
            <p:ph type="title"/>
          </p:nvPr>
        </p:nvSpPr>
        <p:spPr>
          <a:xfrm>
            <a:off x="1986408" y="167640"/>
            <a:ext cx="6646730" cy="1084586"/>
          </a:xfrm>
        </p:spPr>
        <p:txBody>
          <a:bodyPr/>
          <a:lstStyle/>
          <a:p>
            <a:r>
              <a:rPr lang="bg-BG" i="1" noProof="0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Маркетинг</a:t>
            </a:r>
            <a:r>
              <a:rPr lang="en-GB" noProof="0" dirty="0" smtClean="0"/>
              <a:t> (</a:t>
            </a:r>
            <a:r>
              <a:rPr lang="bg-BG" noProof="0" dirty="0" smtClean="0"/>
              <a:t>Продукт</a:t>
            </a:r>
            <a:r>
              <a:rPr lang="en-GB" noProof="0" dirty="0" smtClean="0"/>
              <a:t>)</a:t>
            </a:r>
            <a:endParaRPr lang="en-GB" sz="20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063" y="289925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12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bg-BG" b="1" dirty="0">
                <a:latin typeface="Montserrat Light" panose="00000400000000000000" pitchFamily="50" charset="0"/>
              </a:rPr>
              <a:t>Точки на свързване с клиентите</a:t>
            </a:r>
            <a:endParaRPr lang="en-GB" b="1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2794862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Преди поръчка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По време на поръчка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След поръчка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Директни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Индиректни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1986408" y="167640"/>
            <a:ext cx="6646730" cy="1084586"/>
          </a:xfrm>
        </p:spPr>
        <p:txBody>
          <a:bodyPr/>
          <a:lstStyle/>
          <a:p>
            <a:r>
              <a:rPr lang="bg-BG" i="1" noProof="0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Маркетинг</a:t>
            </a:r>
            <a:r>
              <a:rPr lang="en-GB" noProof="0" dirty="0" smtClean="0"/>
              <a:t> (</a:t>
            </a:r>
            <a:r>
              <a:rPr lang="bg-BG" noProof="0" dirty="0" smtClean="0"/>
              <a:t>Място</a:t>
            </a:r>
            <a:r>
              <a:rPr lang="en-GB" noProof="0" dirty="0" smtClean="0"/>
              <a:t>)</a:t>
            </a:r>
            <a:endParaRPr lang="en-GB" sz="2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783" y="235681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70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bg-BG" b="1" dirty="0">
                <a:latin typeface="Montserrat Light" panose="00000400000000000000" pitchFamily="50" charset="0"/>
              </a:rPr>
              <a:t>План за маркетингова дейност</a:t>
            </a:r>
            <a:endParaRPr lang="en-GB" b="1" dirty="0">
              <a:latin typeface="Montserrat Light" panose="00000400000000000000" pitchFamily="50" charset="0"/>
            </a:endParaRPr>
          </a:p>
          <a:p>
            <a:endParaRPr lang="en-GB" noProof="0" dirty="0" smtClean="0">
              <a:latin typeface="Montserrat" panose="00000500000000000000" pitchFamily="50" charset="0"/>
            </a:endParaRPr>
          </a:p>
          <a:p>
            <a:endParaRPr lang="en-GB" noProof="0" dirty="0" smtClean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 smtClean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1986019" y="2270803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Стъпки на маркетинговата дейност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Отговорник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Дата на очакваното изпълнение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100" dirty="0" smtClean="0">
                          <a:effectLst/>
                          <a:latin typeface="Montserrat" panose="00000500000000000000" pitchFamily="50" charset="0"/>
                        </a:rPr>
                        <a:t>Цена</a:t>
                      </a:r>
                      <a:r>
                        <a:rPr lang="en-US" sz="1100" dirty="0" smtClean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 smtClean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 smtClean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 smtClean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 smtClean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572" y="289925"/>
            <a:ext cx="840017" cy="8400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040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Breitbild</PresentationFormat>
  <Paragraphs>181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Маркетинг Резюме</vt:lpstr>
      <vt:lpstr>Маркетинг Продукт</vt:lpstr>
      <vt:lpstr>Маркетинг Място</vt:lpstr>
      <vt:lpstr>Маркетинг Промотиране</vt:lpstr>
      <vt:lpstr>Моят проект: Маркетинг (обобщение)</vt:lpstr>
      <vt:lpstr>Моят проект: Маркетинг (Продукт)</vt:lpstr>
      <vt:lpstr>Моят проект: Маркетинг (Място)</vt:lpstr>
      <vt:lpstr>PowerPoint-Präsentation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Резюме</dc:title>
  <dc:creator>Seiler, Alexander</dc:creator>
  <cp:lastModifiedBy>Seiler, Alexander</cp:lastModifiedBy>
  <cp:revision>1</cp:revision>
  <dcterms:created xsi:type="dcterms:W3CDTF">2021-08-31T11:02:24Z</dcterms:created>
  <dcterms:modified xsi:type="dcterms:W3CDTF">2021-08-31T11:04:58Z</dcterms:modified>
</cp:coreProperties>
</file>