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384" r:id="rId5"/>
    <p:sldId id="383" r:id="rId6"/>
    <p:sldId id="385" r:id="rId7"/>
    <p:sldId id="386" r:id="rId8"/>
    <p:sldId id="387" r:id="rId9"/>
  </p:sldIdLst>
  <p:sldSz cx="9144000" cy="6858000" type="screen4x3"/>
  <p:notesSz cx="6797675" cy="9926638"/>
  <p:custDataLst>
    <p:tags r:id="rId12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1" name="Autor" initials="A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9A7"/>
    <a:srgbClr val="C8A000"/>
    <a:srgbClr val="003399"/>
    <a:srgbClr val="CBDDEF"/>
    <a:srgbClr val="0096D3"/>
    <a:srgbClr val="E7EFF7"/>
    <a:srgbClr val="159DD3"/>
    <a:srgbClr val="0C94B7"/>
    <a:srgbClr val="41B4CE"/>
    <a:srgbClr val="73B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7" autoAdjust="0"/>
    <p:restoredTop sz="95470" autoAdjust="0"/>
  </p:normalViewPr>
  <p:slideViewPr>
    <p:cSldViewPr snapToGrid="0" showGuides="1">
      <p:cViewPr varScale="1">
        <p:scale>
          <a:sx n="96" d="100"/>
          <a:sy n="96" d="100"/>
        </p:scale>
        <p:origin x="10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16.11.2021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16.11.2021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16.11.2021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16.11.2021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/>
              <a:t>Platzhalter für Objekte</a:t>
            </a:r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16.11.2021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16.11.2021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16.11.2021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16.11.2021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16.11.2021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bg-BG" b="1" noProof="0" dirty="0" smtClean="0">
                <a:latin typeface="Montserrat Light" panose="00000400000000000000" pitchFamily="2" charset="0"/>
              </a:rPr>
              <a:t>Насочващи въпроси</a:t>
            </a:r>
            <a:endParaRPr lang="en-GB" b="1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bg-BG" dirty="0" smtClean="0">
                <a:latin typeface="Montserrat Light" panose="00000400000000000000" pitchFamily="2" charset="0"/>
              </a:rPr>
              <a:t>Каква беше последната криза засегнала вашата организация или каква криза би могла да ви засегне?</a:t>
            </a:r>
            <a:r>
              <a:rPr lang="en-GB" dirty="0" smtClean="0">
                <a:latin typeface="Montserrat Light" panose="00000400000000000000" pitchFamily="2" charset="0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bg-BG" dirty="0" smtClean="0">
                <a:latin typeface="Montserrat Light" panose="00000400000000000000" pitchFamily="2" charset="0"/>
              </a:rPr>
              <a:t>Ако вашият проект е бил засегнат от криза (напр </a:t>
            </a:r>
            <a:r>
              <a:rPr lang="en-GB" dirty="0" smtClean="0">
                <a:latin typeface="Montserrat Light" panose="00000400000000000000" pitchFamily="2" charset="0"/>
              </a:rPr>
              <a:t>COVID-19), </a:t>
            </a:r>
            <a:r>
              <a:rPr lang="bg-BG" dirty="0" smtClean="0">
                <a:latin typeface="Montserrat Light" panose="00000400000000000000" pitchFamily="2" charset="0"/>
              </a:rPr>
              <a:t>как я преодляхте? Какви бяха процесите, които ви помогнаха да се справите с тази криза?</a:t>
            </a:r>
            <a:endParaRPr lang="en-GB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bg-BG" dirty="0" smtClean="0">
                <a:latin typeface="Montserrat Light" panose="00000400000000000000" pitchFamily="2" charset="0"/>
              </a:rPr>
              <a:t>Какво работи добре и какво бихте променили във вашата организация свързано с принципите за въвеждане на иновации? Вземете предвид принципите, посочени на следващите слайдове. </a:t>
            </a:r>
            <a:r>
              <a:rPr lang="en-GB" dirty="0" smtClean="0">
                <a:latin typeface="Montserrat Light" panose="00000400000000000000" pitchFamily="2" charset="0"/>
              </a:rPr>
              <a:t> </a:t>
            </a:r>
          </a:p>
          <a:p>
            <a:pPr lvl="2">
              <a:spcBef>
                <a:spcPts val="1200"/>
              </a:spcBef>
            </a:pPr>
            <a:r>
              <a:rPr lang="bg-BG" dirty="0" smtClean="0">
                <a:latin typeface="Montserrat Light" panose="00000400000000000000" pitchFamily="2" charset="0"/>
              </a:rPr>
              <a:t>Какви действия предприехте спрямо тези принципи? </a:t>
            </a:r>
            <a:endParaRPr lang="en-GB" dirty="0" smtClean="0">
              <a:latin typeface="Montserrat Light" panose="00000400000000000000" pitchFamily="2" charset="0"/>
            </a:endParaRPr>
          </a:p>
          <a:p>
            <a:pPr lvl="2">
              <a:spcBef>
                <a:spcPts val="1200"/>
              </a:spcBef>
            </a:pPr>
            <a:r>
              <a:rPr lang="bg-BG" dirty="0" smtClean="0">
                <a:latin typeface="Montserrat Light" panose="00000400000000000000" pitchFamily="2" charset="0"/>
              </a:rPr>
              <a:t>Какво бихте направили в бъдеще, за да изполвате по-оптимално тези принципи? </a:t>
            </a:r>
            <a:endParaRPr lang="en-GB" dirty="0" smtClean="0">
              <a:latin typeface="Montserrat Light" panose="00000400000000000000" pitchFamily="2" charset="0"/>
            </a:endParaRPr>
          </a:p>
          <a:p>
            <a:pPr lvl="2">
              <a:spcBef>
                <a:spcPts val="1200"/>
              </a:spcBef>
            </a:pPr>
            <a:endParaRPr lang="en-US" dirty="0" smtClean="0">
              <a:latin typeface="Montserrat Light" panose="00000400000000000000" pitchFamily="2" charset="0"/>
            </a:endParaRPr>
          </a:p>
          <a:p>
            <a:pPr lvl="2">
              <a:spcBef>
                <a:spcPts val="1200"/>
              </a:spcBef>
            </a:pPr>
            <a:endParaRPr lang="en-US" dirty="0" smtClean="0">
              <a:latin typeface="Montserrat Light" panose="00000400000000000000" pitchFamily="2" charset="0"/>
            </a:endParaRPr>
          </a:p>
          <a:p>
            <a:pPr lvl="1">
              <a:spcBef>
                <a:spcPts val="1200"/>
              </a:spcBef>
            </a:pPr>
            <a:endParaRPr lang="en-US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 smtClean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 smtClean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86498" y="167640"/>
            <a:ext cx="6722639" cy="1084586"/>
          </a:xfrm>
        </p:spPr>
        <p:txBody>
          <a:bodyPr/>
          <a:lstStyle/>
          <a:p>
            <a:pPr>
              <a:tabLst>
                <a:tab pos="2603500" algn="l"/>
              </a:tabLst>
            </a:pPr>
            <a:r>
              <a:rPr lang="bg-BG" dirty="0" smtClean="0"/>
              <a:t>Иновации по време на криза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079729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i="1" dirty="0" smtClean="0"/>
              <a:t>Моят проект</a:t>
            </a:r>
            <a:r>
              <a:rPr lang="en-GB" i="1" dirty="0" smtClean="0"/>
              <a:t>:</a:t>
            </a:r>
            <a:br>
              <a:rPr lang="en-GB" i="1" dirty="0" smtClean="0"/>
            </a:br>
            <a:r>
              <a:rPr lang="bg-BG" dirty="0" smtClean="0"/>
              <a:t>Иновации по време на криза</a:t>
            </a:r>
            <a:endParaRPr lang="de-AT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734" y="1184561"/>
            <a:ext cx="2567171" cy="798284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spcBef>
                <a:spcPts val="1200"/>
              </a:spcBef>
            </a:pPr>
            <a:r>
              <a:rPr lang="bg-BG" sz="1200" dirty="0">
                <a:solidFill>
                  <a:schemeClr val="bg1"/>
                </a:solidFill>
                <a:latin typeface="Montserrat Light" panose="00000400000000000000" pitchFamily="2" charset="0"/>
              </a:rPr>
              <a:t>Какви действия предприехте спрямо </a:t>
            </a:r>
            <a:r>
              <a:rPr lang="bg-BG" sz="1200" dirty="0" smtClean="0">
                <a:solidFill>
                  <a:schemeClr val="bg1"/>
                </a:solidFill>
                <a:latin typeface="Montserrat Light" panose="00000400000000000000" pitchFamily="2" charset="0"/>
              </a:rPr>
              <a:t>този принцип? </a:t>
            </a:r>
            <a:endParaRPr lang="en-GB" sz="1200" dirty="0">
              <a:solidFill>
                <a:schemeClr val="bg1"/>
              </a:solidFill>
              <a:latin typeface="Montserrat Light" panose="00000400000000000000" pitchFamily="2" charset="0"/>
            </a:endParaRP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825921" y="1583702"/>
            <a:ext cx="3046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r">
              <a:spcBef>
                <a:spcPts val="1200"/>
              </a:spcBef>
            </a:pPr>
            <a:r>
              <a:rPr lang="bg-BG" sz="1200" dirty="0">
                <a:solidFill>
                  <a:schemeClr val="bg1"/>
                </a:solidFill>
                <a:latin typeface="Montserrat Light" panose="00000400000000000000" pitchFamily="2" charset="0"/>
              </a:rPr>
              <a:t>Какво бихте направили в бъдеще, за да изполвате по-оптимално тези принципи? </a:t>
            </a:r>
            <a:endParaRPr lang="en-GB" sz="1200" dirty="0">
              <a:solidFill>
                <a:schemeClr val="bg1"/>
              </a:solidFill>
              <a:latin typeface="Montserrat Light" panose="00000400000000000000" pitchFamily="2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6" name="Inhaltsplatzhalt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614" y="3750223"/>
            <a:ext cx="2559410" cy="798284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8" name="Textfeld 17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4188026" y="1331958"/>
            <a:ext cx="1437867" cy="430887"/>
          </a:xfrm>
          <a:prstGeom prst="rect">
            <a:avLst/>
          </a:prstGeom>
          <a:solidFill>
            <a:srgbClr val="CCD7DB"/>
          </a:solidFill>
        </p:spPr>
        <p:txBody>
          <a:bodyPr wrap="square" rtlCol="0">
            <a:spAutoFit/>
          </a:bodyPr>
          <a:lstStyle/>
          <a:p>
            <a:r>
              <a:rPr lang="bg-BG" sz="1100" dirty="0" smtClean="0">
                <a:solidFill>
                  <a:srgbClr val="043180"/>
                </a:solidFill>
              </a:rPr>
              <a:t>Реализация </a:t>
            </a:r>
          </a:p>
          <a:p>
            <a:r>
              <a:rPr lang="bg-BG" sz="1100" dirty="0" smtClean="0">
                <a:solidFill>
                  <a:srgbClr val="043180"/>
                </a:solidFill>
              </a:rPr>
              <a:t>на ценностите</a:t>
            </a:r>
            <a:endParaRPr lang="bg-BG" sz="1100" dirty="0">
              <a:solidFill>
                <a:srgbClr val="04318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54051" y="3882907"/>
            <a:ext cx="1217000" cy="600164"/>
          </a:xfrm>
          <a:prstGeom prst="rect">
            <a:avLst/>
          </a:prstGeom>
          <a:solidFill>
            <a:srgbClr val="CCD7DB"/>
          </a:solidFill>
        </p:spPr>
        <p:txBody>
          <a:bodyPr wrap="none" rtlCol="0">
            <a:spAutoFit/>
          </a:bodyPr>
          <a:lstStyle/>
          <a:p>
            <a:r>
              <a:rPr lang="bg-BG" sz="1100" dirty="0" smtClean="0">
                <a:solidFill>
                  <a:srgbClr val="043180"/>
                </a:solidFill>
              </a:rPr>
              <a:t>Лидери, </a:t>
            </a:r>
          </a:p>
          <a:p>
            <a:r>
              <a:rPr lang="bg-BG" sz="1100" dirty="0">
                <a:solidFill>
                  <a:srgbClr val="043180"/>
                </a:solidFill>
              </a:rPr>
              <a:t>о</a:t>
            </a:r>
            <a:r>
              <a:rPr lang="bg-BG" sz="1100" dirty="0" smtClean="0">
                <a:solidFill>
                  <a:srgbClr val="043180"/>
                </a:solidFill>
              </a:rPr>
              <a:t>риентирани </a:t>
            </a:r>
          </a:p>
          <a:p>
            <a:r>
              <a:rPr lang="bg-BG" sz="1100" dirty="0" smtClean="0">
                <a:solidFill>
                  <a:srgbClr val="043180"/>
                </a:solidFill>
              </a:rPr>
              <a:t>към бъдещето</a:t>
            </a:r>
            <a:endParaRPr lang="bg-BG" sz="1100" dirty="0">
              <a:solidFill>
                <a:srgbClr val="043180"/>
              </a:solidFill>
            </a:endParaRPr>
          </a:p>
        </p:txBody>
      </p:sp>
      <p:sp>
        <p:nvSpPr>
          <p:cNvPr id="29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66454" y="4163113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spcBef>
                <a:spcPts val="1200"/>
              </a:spcBef>
            </a:pPr>
            <a:r>
              <a:rPr lang="bg-BG" sz="1200" dirty="0">
                <a:solidFill>
                  <a:schemeClr val="bg1"/>
                </a:solidFill>
                <a:latin typeface="Montserrat Light" panose="00000400000000000000" pitchFamily="2" charset="0"/>
              </a:rPr>
              <a:t>Какви действия предприехте спрямо </a:t>
            </a:r>
            <a:r>
              <a:rPr lang="bg-BG" sz="1200" dirty="0" smtClean="0">
                <a:solidFill>
                  <a:schemeClr val="bg1"/>
                </a:solidFill>
                <a:latin typeface="Montserrat Light" panose="00000400000000000000" pitchFamily="2" charset="0"/>
              </a:rPr>
              <a:t>този принцип? </a:t>
            </a:r>
            <a:endParaRPr lang="en-GB" sz="1200" dirty="0">
              <a:solidFill>
                <a:schemeClr val="bg1"/>
              </a:solidFill>
              <a:latin typeface="Montserrat Light" panose="00000400000000000000" pitchFamily="2" charset="0"/>
            </a:endParaRPr>
          </a:p>
        </p:txBody>
      </p:sp>
      <p:sp>
        <p:nvSpPr>
          <p:cNvPr id="30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833039" y="4163113"/>
            <a:ext cx="3046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r">
              <a:spcBef>
                <a:spcPts val="1200"/>
              </a:spcBef>
            </a:pPr>
            <a:r>
              <a:rPr lang="bg-BG" sz="1200" dirty="0">
                <a:solidFill>
                  <a:schemeClr val="bg1"/>
                </a:solidFill>
                <a:latin typeface="Montserrat Light" panose="00000400000000000000" pitchFamily="2" charset="0"/>
              </a:rPr>
              <a:t>Какво бихте направили в бъдеще, за да изполвате по-оптимално тези принципи? </a:t>
            </a:r>
            <a:endParaRPr lang="en-GB" sz="1200" dirty="0">
              <a:solidFill>
                <a:schemeClr val="bg1"/>
              </a:solidFill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7498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864" y="1184561"/>
            <a:ext cx="2562911" cy="798284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6" name="Inhaltsplatzhalt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614" y="3751974"/>
            <a:ext cx="2559410" cy="794782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5" name="Textfeld 14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20" name="Titel 4"/>
          <p:cNvSpPr>
            <a:spLocks noGrp="1"/>
          </p:cNvSpPr>
          <p:nvPr>
            <p:ph type="title"/>
          </p:nvPr>
        </p:nvSpPr>
        <p:spPr>
          <a:xfrm>
            <a:off x="462408" y="167640"/>
            <a:ext cx="6646730" cy="1084586"/>
          </a:xfrm>
        </p:spPr>
        <p:txBody>
          <a:bodyPr/>
          <a:lstStyle/>
          <a:p>
            <a:r>
              <a:rPr lang="bg-BG" i="1" dirty="0" smtClean="0"/>
              <a:t>Моят проект</a:t>
            </a:r>
            <a:r>
              <a:rPr lang="en-GB" i="1" dirty="0" smtClean="0"/>
              <a:t>:</a:t>
            </a:r>
            <a:br>
              <a:rPr lang="en-GB" i="1" dirty="0" smtClean="0"/>
            </a:br>
            <a:r>
              <a:rPr lang="bg-BG" dirty="0" smtClean="0"/>
              <a:t>Иновации по време на криза</a:t>
            </a:r>
            <a:endParaRPr lang="de-AT" dirty="0"/>
          </a:p>
        </p:txBody>
      </p:sp>
      <p:sp>
        <p:nvSpPr>
          <p:cNvPr id="29" name="TextBox 28"/>
          <p:cNvSpPr txBox="1"/>
          <p:nvPr/>
        </p:nvSpPr>
        <p:spPr>
          <a:xfrm>
            <a:off x="4152022" y="1322554"/>
            <a:ext cx="1696002" cy="430887"/>
          </a:xfrm>
          <a:prstGeom prst="rect">
            <a:avLst/>
          </a:prstGeom>
          <a:solidFill>
            <a:srgbClr val="CCD7DB"/>
          </a:solidFill>
        </p:spPr>
        <p:txBody>
          <a:bodyPr wrap="square" rtlCol="0">
            <a:spAutoFit/>
          </a:bodyPr>
          <a:lstStyle/>
          <a:p>
            <a:r>
              <a:rPr lang="bg-BG" sz="1100" dirty="0" smtClean="0">
                <a:solidFill>
                  <a:srgbClr val="043180"/>
                </a:solidFill>
              </a:rPr>
              <a:t>Стратегическа </a:t>
            </a:r>
          </a:p>
          <a:p>
            <a:r>
              <a:rPr lang="bg-BG" sz="1100" dirty="0" smtClean="0">
                <a:solidFill>
                  <a:srgbClr val="043180"/>
                </a:solidFill>
              </a:rPr>
              <a:t>посока</a:t>
            </a:r>
            <a:endParaRPr lang="bg-BG" sz="1100" dirty="0">
              <a:solidFill>
                <a:srgbClr val="04318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51202" y="4014588"/>
            <a:ext cx="1297642" cy="261610"/>
          </a:xfrm>
          <a:prstGeom prst="rect">
            <a:avLst/>
          </a:prstGeom>
          <a:solidFill>
            <a:srgbClr val="CCD7DB"/>
          </a:solidFill>
        </p:spPr>
        <p:txBody>
          <a:bodyPr wrap="square" rtlCol="0">
            <a:spAutoFit/>
          </a:bodyPr>
          <a:lstStyle/>
          <a:p>
            <a:r>
              <a:rPr lang="bg-BG" sz="1100" dirty="0" smtClean="0">
                <a:solidFill>
                  <a:srgbClr val="043180"/>
                </a:solidFill>
              </a:rPr>
              <a:t>Култура</a:t>
            </a:r>
            <a:endParaRPr lang="bg-BG" sz="1100" dirty="0">
              <a:solidFill>
                <a:srgbClr val="043180"/>
              </a:solidFill>
            </a:endParaRPr>
          </a:p>
        </p:txBody>
      </p:sp>
      <p:sp>
        <p:nvSpPr>
          <p:cNvPr id="32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spcBef>
                <a:spcPts val="1200"/>
              </a:spcBef>
            </a:pPr>
            <a:r>
              <a:rPr lang="bg-BG" sz="1200" dirty="0">
                <a:solidFill>
                  <a:schemeClr val="bg1"/>
                </a:solidFill>
                <a:latin typeface="Montserrat Light" panose="00000400000000000000" pitchFamily="2" charset="0"/>
              </a:rPr>
              <a:t>Какви действия предприехте спрямо </a:t>
            </a:r>
            <a:r>
              <a:rPr lang="bg-BG" sz="1200" dirty="0" smtClean="0">
                <a:solidFill>
                  <a:schemeClr val="bg1"/>
                </a:solidFill>
                <a:latin typeface="Montserrat Light" panose="00000400000000000000" pitchFamily="2" charset="0"/>
              </a:rPr>
              <a:t>този принцип? </a:t>
            </a:r>
            <a:endParaRPr lang="en-GB" sz="1200" dirty="0">
              <a:solidFill>
                <a:schemeClr val="bg1"/>
              </a:solidFill>
              <a:latin typeface="Montserrat Light" panose="00000400000000000000" pitchFamily="2" charset="0"/>
            </a:endParaRPr>
          </a:p>
        </p:txBody>
      </p:sp>
      <p:sp>
        <p:nvSpPr>
          <p:cNvPr id="33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825921" y="1583702"/>
            <a:ext cx="3046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r">
              <a:spcBef>
                <a:spcPts val="1200"/>
              </a:spcBef>
            </a:pPr>
            <a:r>
              <a:rPr lang="bg-BG" sz="1200" dirty="0">
                <a:solidFill>
                  <a:schemeClr val="bg1"/>
                </a:solidFill>
                <a:latin typeface="Montserrat Light" panose="00000400000000000000" pitchFamily="2" charset="0"/>
              </a:rPr>
              <a:t>Какво бихте направили в бъдеще, за да изполвате по-оптимално тези принципи? </a:t>
            </a:r>
            <a:endParaRPr lang="en-GB" sz="1200" dirty="0">
              <a:solidFill>
                <a:schemeClr val="bg1"/>
              </a:solidFill>
              <a:latin typeface="Montserrat Light" panose="00000400000000000000" pitchFamily="2" charset="0"/>
            </a:endParaRPr>
          </a:p>
        </p:txBody>
      </p:sp>
      <p:sp>
        <p:nvSpPr>
          <p:cNvPr id="34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66454" y="4163113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spcBef>
                <a:spcPts val="1200"/>
              </a:spcBef>
            </a:pPr>
            <a:r>
              <a:rPr lang="bg-BG" sz="1200" dirty="0">
                <a:solidFill>
                  <a:schemeClr val="bg1"/>
                </a:solidFill>
                <a:latin typeface="Montserrat Light" panose="00000400000000000000" pitchFamily="2" charset="0"/>
              </a:rPr>
              <a:t>Какви действия предприехте спрямо </a:t>
            </a:r>
            <a:r>
              <a:rPr lang="bg-BG" sz="1200" dirty="0" smtClean="0">
                <a:solidFill>
                  <a:schemeClr val="bg1"/>
                </a:solidFill>
                <a:latin typeface="Montserrat Light" panose="00000400000000000000" pitchFamily="2" charset="0"/>
              </a:rPr>
              <a:t>този принцип? </a:t>
            </a:r>
            <a:endParaRPr lang="en-GB" sz="1200" dirty="0">
              <a:solidFill>
                <a:schemeClr val="bg1"/>
              </a:solidFill>
              <a:latin typeface="Montserrat Light" panose="00000400000000000000" pitchFamily="2" charset="0"/>
            </a:endParaRPr>
          </a:p>
        </p:txBody>
      </p:sp>
      <p:sp>
        <p:nvSpPr>
          <p:cNvPr id="35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833039" y="4163113"/>
            <a:ext cx="3046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r">
              <a:spcBef>
                <a:spcPts val="1200"/>
              </a:spcBef>
            </a:pPr>
            <a:r>
              <a:rPr lang="bg-BG" sz="1200" dirty="0">
                <a:solidFill>
                  <a:schemeClr val="bg1"/>
                </a:solidFill>
                <a:latin typeface="Montserrat Light" panose="00000400000000000000" pitchFamily="2" charset="0"/>
              </a:rPr>
              <a:t>Какво бихте направили в бъдеще, за да изполвате по-оптимално тези принципи? </a:t>
            </a:r>
            <a:endParaRPr lang="en-GB" sz="1200" dirty="0">
              <a:solidFill>
                <a:schemeClr val="bg1"/>
              </a:solidFill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2074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536" y="1184561"/>
            <a:ext cx="2547567" cy="798284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6" name="Inhaltsplatzhalt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614" y="3753182"/>
            <a:ext cx="2559410" cy="792365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5" name="Textfeld 14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9" name="Titel 4"/>
          <p:cNvSpPr>
            <a:spLocks noGrp="1"/>
          </p:cNvSpPr>
          <p:nvPr>
            <p:ph type="title"/>
          </p:nvPr>
        </p:nvSpPr>
        <p:spPr>
          <a:xfrm>
            <a:off x="462408" y="167640"/>
            <a:ext cx="6646730" cy="1084586"/>
          </a:xfrm>
        </p:spPr>
        <p:txBody>
          <a:bodyPr/>
          <a:lstStyle/>
          <a:p>
            <a:r>
              <a:rPr lang="bg-BG" i="1" dirty="0" smtClean="0"/>
              <a:t>Моят проект</a:t>
            </a:r>
            <a:r>
              <a:rPr lang="en-GB" i="1" dirty="0" smtClean="0"/>
              <a:t>:</a:t>
            </a:r>
            <a:br>
              <a:rPr lang="en-GB" i="1" dirty="0" smtClean="0"/>
            </a:br>
            <a:r>
              <a:rPr lang="bg-BG" dirty="0" smtClean="0"/>
              <a:t>Иновации по време на криза</a:t>
            </a:r>
            <a:endParaRPr lang="de-AT" dirty="0"/>
          </a:p>
        </p:txBody>
      </p:sp>
      <p:sp>
        <p:nvSpPr>
          <p:cNvPr id="20" name="TextBox 19"/>
          <p:cNvSpPr txBox="1"/>
          <p:nvPr/>
        </p:nvSpPr>
        <p:spPr>
          <a:xfrm>
            <a:off x="4126082" y="1369554"/>
            <a:ext cx="1716021" cy="430887"/>
          </a:xfrm>
          <a:prstGeom prst="rect">
            <a:avLst/>
          </a:prstGeom>
          <a:solidFill>
            <a:srgbClr val="CCD7DB"/>
          </a:solidFill>
        </p:spPr>
        <p:txBody>
          <a:bodyPr wrap="square" rtlCol="0">
            <a:spAutoFit/>
          </a:bodyPr>
          <a:lstStyle/>
          <a:p>
            <a:r>
              <a:rPr lang="bg-BG" sz="1100" dirty="0" smtClean="0">
                <a:solidFill>
                  <a:srgbClr val="043180"/>
                </a:solidFill>
              </a:rPr>
              <a:t>Задълбочено </a:t>
            </a:r>
          </a:p>
          <a:p>
            <a:r>
              <a:rPr lang="bg-BG" sz="1100" dirty="0" smtClean="0">
                <a:solidFill>
                  <a:srgbClr val="043180"/>
                </a:solidFill>
              </a:rPr>
              <a:t>проучване</a:t>
            </a:r>
            <a:endParaRPr lang="bg-BG" sz="1100" dirty="0">
              <a:solidFill>
                <a:srgbClr val="04318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21519" y="3929292"/>
            <a:ext cx="1620584" cy="430887"/>
          </a:xfrm>
          <a:prstGeom prst="rect">
            <a:avLst/>
          </a:prstGeom>
          <a:solidFill>
            <a:srgbClr val="CCD7DB"/>
          </a:solidFill>
        </p:spPr>
        <p:txBody>
          <a:bodyPr wrap="square" rtlCol="0">
            <a:spAutoFit/>
          </a:bodyPr>
          <a:lstStyle/>
          <a:p>
            <a:r>
              <a:rPr lang="bg-BG" sz="1100" dirty="0" smtClean="0">
                <a:solidFill>
                  <a:srgbClr val="043180"/>
                </a:solidFill>
              </a:rPr>
              <a:t>Управление на несигурнстта</a:t>
            </a:r>
            <a:endParaRPr lang="bg-BG" sz="1100" dirty="0">
              <a:solidFill>
                <a:srgbClr val="043180"/>
              </a:solidFill>
            </a:endParaRPr>
          </a:p>
        </p:txBody>
      </p:sp>
      <p:sp>
        <p:nvSpPr>
          <p:cNvPr id="30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spcBef>
                <a:spcPts val="1200"/>
              </a:spcBef>
            </a:pPr>
            <a:r>
              <a:rPr lang="bg-BG" sz="1200" dirty="0">
                <a:solidFill>
                  <a:schemeClr val="bg1"/>
                </a:solidFill>
                <a:latin typeface="Montserrat Light" panose="00000400000000000000" pitchFamily="2" charset="0"/>
              </a:rPr>
              <a:t>Какви действия предприехте спрямо </a:t>
            </a:r>
            <a:r>
              <a:rPr lang="bg-BG" sz="1200" dirty="0" smtClean="0">
                <a:solidFill>
                  <a:schemeClr val="bg1"/>
                </a:solidFill>
                <a:latin typeface="Montserrat Light" panose="00000400000000000000" pitchFamily="2" charset="0"/>
              </a:rPr>
              <a:t>този принцип? </a:t>
            </a:r>
            <a:endParaRPr lang="en-GB" sz="1200" dirty="0">
              <a:solidFill>
                <a:schemeClr val="bg1"/>
              </a:solidFill>
              <a:latin typeface="Montserrat Light" panose="00000400000000000000" pitchFamily="2" charset="0"/>
            </a:endParaRPr>
          </a:p>
        </p:txBody>
      </p:sp>
      <p:sp>
        <p:nvSpPr>
          <p:cNvPr id="31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825921" y="1583702"/>
            <a:ext cx="3046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r">
              <a:spcBef>
                <a:spcPts val="1200"/>
              </a:spcBef>
            </a:pPr>
            <a:r>
              <a:rPr lang="bg-BG" sz="1200" dirty="0">
                <a:solidFill>
                  <a:schemeClr val="bg1"/>
                </a:solidFill>
                <a:latin typeface="Montserrat Light" panose="00000400000000000000" pitchFamily="2" charset="0"/>
              </a:rPr>
              <a:t>Какво бихте направили в бъдеще, за да изполвате по-оптимално тези принципи? </a:t>
            </a:r>
            <a:endParaRPr lang="en-GB" sz="1200" dirty="0">
              <a:solidFill>
                <a:schemeClr val="bg1"/>
              </a:solidFill>
              <a:latin typeface="Montserrat Light" panose="00000400000000000000" pitchFamily="2" charset="0"/>
            </a:endParaRPr>
          </a:p>
        </p:txBody>
      </p:sp>
      <p:sp>
        <p:nvSpPr>
          <p:cNvPr id="32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66454" y="4163113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spcBef>
                <a:spcPts val="1200"/>
              </a:spcBef>
            </a:pPr>
            <a:r>
              <a:rPr lang="bg-BG" sz="1200" dirty="0">
                <a:solidFill>
                  <a:schemeClr val="bg1"/>
                </a:solidFill>
                <a:latin typeface="Montserrat Light" panose="00000400000000000000" pitchFamily="2" charset="0"/>
              </a:rPr>
              <a:t>Какви действия предприехте спрямо </a:t>
            </a:r>
            <a:r>
              <a:rPr lang="bg-BG" sz="1200" dirty="0" smtClean="0">
                <a:solidFill>
                  <a:schemeClr val="bg1"/>
                </a:solidFill>
                <a:latin typeface="Montserrat Light" panose="00000400000000000000" pitchFamily="2" charset="0"/>
              </a:rPr>
              <a:t>този принцип? </a:t>
            </a:r>
            <a:endParaRPr lang="en-GB" sz="1200" dirty="0">
              <a:solidFill>
                <a:schemeClr val="bg1"/>
              </a:solidFill>
              <a:latin typeface="Montserrat Light" panose="00000400000000000000" pitchFamily="2" charset="0"/>
            </a:endParaRPr>
          </a:p>
        </p:txBody>
      </p:sp>
      <p:sp>
        <p:nvSpPr>
          <p:cNvPr id="33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833039" y="4163113"/>
            <a:ext cx="3046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r">
              <a:spcBef>
                <a:spcPts val="1200"/>
              </a:spcBef>
            </a:pPr>
            <a:r>
              <a:rPr lang="bg-BG" sz="1200" dirty="0">
                <a:solidFill>
                  <a:schemeClr val="bg1"/>
                </a:solidFill>
                <a:latin typeface="Montserrat Light" panose="00000400000000000000" pitchFamily="2" charset="0"/>
              </a:rPr>
              <a:t>Какво бихте направили в бъдеще, за да изполвате по-оптимално тези принципи? </a:t>
            </a:r>
            <a:endParaRPr lang="en-GB" sz="1200" dirty="0">
              <a:solidFill>
                <a:schemeClr val="bg1"/>
              </a:solidFill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0833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202" y="1184561"/>
            <a:ext cx="2548234" cy="798284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6" name="Inhaltsplatzhalt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115" y="3750223"/>
            <a:ext cx="2552408" cy="798284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5" name="Textfeld 14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9" name="Titel 4"/>
          <p:cNvSpPr>
            <a:spLocks noGrp="1"/>
          </p:cNvSpPr>
          <p:nvPr>
            <p:ph type="title"/>
          </p:nvPr>
        </p:nvSpPr>
        <p:spPr>
          <a:xfrm>
            <a:off x="462408" y="167640"/>
            <a:ext cx="6646730" cy="1084586"/>
          </a:xfrm>
        </p:spPr>
        <p:txBody>
          <a:bodyPr/>
          <a:lstStyle/>
          <a:p>
            <a:r>
              <a:rPr lang="bg-BG" i="1" dirty="0" smtClean="0"/>
              <a:t>Моят проект</a:t>
            </a:r>
            <a:r>
              <a:rPr lang="en-GB" i="1" dirty="0" smtClean="0"/>
              <a:t>:</a:t>
            </a:r>
            <a:br>
              <a:rPr lang="en-GB" i="1" dirty="0" smtClean="0"/>
            </a:br>
            <a:r>
              <a:rPr lang="bg-BG" dirty="0" smtClean="0"/>
              <a:t>Иновации по време на криза</a:t>
            </a:r>
            <a:endParaRPr lang="de-AT" dirty="0"/>
          </a:p>
        </p:txBody>
      </p:sp>
      <p:sp>
        <p:nvSpPr>
          <p:cNvPr id="20" name="TextBox 19"/>
          <p:cNvSpPr txBox="1"/>
          <p:nvPr/>
        </p:nvSpPr>
        <p:spPr>
          <a:xfrm>
            <a:off x="4221519" y="3949309"/>
            <a:ext cx="1620917" cy="430887"/>
          </a:xfrm>
          <a:prstGeom prst="rect">
            <a:avLst/>
          </a:prstGeom>
          <a:solidFill>
            <a:srgbClr val="CCD7DB"/>
          </a:solidFill>
        </p:spPr>
        <p:txBody>
          <a:bodyPr wrap="square" rtlCol="0">
            <a:spAutoFit/>
          </a:bodyPr>
          <a:lstStyle/>
          <a:p>
            <a:r>
              <a:rPr lang="bg-BG" sz="1100" dirty="0" smtClean="0">
                <a:solidFill>
                  <a:srgbClr val="043180"/>
                </a:solidFill>
              </a:rPr>
              <a:t>Систематичен </a:t>
            </a:r>
          </a:p>
          <a:p>
            <a:r>
              <a:rPr lang="bg-BG" sz="1100" dirty="0" smtClean="0">
                <a:solidFill>
                  <a:srgbClr val="043180"/>
                </a:solidFill>
              </a:rPr>
              <a:t>подход</a:t>
            </a:r>
            <a:endParaRPr lang="bg-BG" sz="1100" dirty="0">
              <a:solidFill>
                <a:srgbClr val="04318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55745" y="1338260"/>
            <a:ext cx="1486691" cy="430887"/>
          </a:xfrm>
          <a:prstGeom prst="rect">
            <a:avLst/>
          </a:prstGeom>
          <a:solidFill>
            <a:srgbClr val="CCD7DB"/>
          </a:solidFill>
        </p:spPr>
        <p:txBody>
          <a:bodyPr wrap="square" rtlCol="0">
            <a:spAutoFit/>
          </a:bodyPr>
          <a:lstStyle/>
          <a:p>
            <a:r>
              <a:rPr lang="bg-BG" sz="1100" dirty="0" smtClean="0">
                <a:solidFill>
                  <a:srgbClr val="043180"/>
                </a:solidFill>
              </a:rPr>
              <a:t>Адаптивни </a:t>
            </a:r>
          </a:p>
          <a:p>
            <a:r>
              <a:rPr lang="bg-BG" sz="1100" dirty="0" smtClean="0">
                <a:solidFill>
                  <a:srgbClr val="043180"/>
                </a:solidFill>
              </a:rPr>
              <a:t>структури</a:t>
            </a:r>
            <a:endParaRPr lang="bg-BG" sz="1100" dirty="0">
              <a:solidFill>
                <a:srgbClr val="043180"/>
              </a:solidFill>
            </a:endParaRPr>
          </a:p>
        </p:txBody>
      </p:sp>
      <p:sp>
        <p:nvSpPr>
          <p:cNvPr id="30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spcBef>
                <a:spcPts val="1200"/>
              </a:spcBef>
            </a:pPr>
            <a:r>
              <a:rPr lang="bg-BG" sz="1200" dirty="0">
                <a:solidFill>
                  <a:schemeClr val="bg1"/>
                </a:solidFill>
                <a:latin typeface="Montserrat Light" panose="00000400000000000000" pitchFamily="2" charset="0"/>
              </a:rPr>
              <a:t>Какви действия предприехте спрямо </a:t>
            </a:r>
            <a:r>
              <a:rPr lang="bg-BG" sz="1200" dirty="0" smtClean="0">
                <a:solidFill>
                  <a:schemeClr val="bg1"/>
                </a:solidFill>
                <a:latin typeface="Montserrat Light" panose="00000400000000000000" pitchFamily="2" charset="0"/>
              </a:rPr>
              <a:t>този принцип? </a:t>
            </a:r>
            <a:endParaRPr lang="en-GB" sz="1200" dirty="0">
              <a:solidFill>
                <a:schemeClr val="bg1"/>
              </a:solidFill>
              <a:latin typeface="Montserrat Light" panose="00000400000000000000" pitchFamily="2" charset="0"/>
            </a:endParaRPr>
          </a:p>
        </p:txBody>
      </p:sp>
      <p:sp>
        <p:nvSpPr>
          <p:cNvPr id="31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825921" y="1583702"/>
            <a:ext cx="3046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r">
              <a:spcBef>
                <a:spcPts val="1200"/>
              </a:spcBef>
            </a:pPr>
            <a:r>
              <a:rPr lang="bg-BG" sz="1200" dirty="0">
                <a:solidFill>
                  <a:schemeClr val="bg1"/>
                </a:solidFill>
                <a:latin typeface="Montserrat Light" panose="00000400000000000000" pitchFamily="2" charset="0"/>
              </a:rPr>
              <a:t>Какво бихте направили в бъдеще, за да изполвате по-оптимално тези принципи? </a:t>
            </a:r>
            <a:endParaRPr lang="en-GB" sz="1200" dirty="0">
              <a:solidFill>
                <a:schemeClr val="bg1"/>
              </a:solidFill>
              <a:latin typeface="Montserrat Light" panose="00000400000000000000" pitchFamily="2" charset="0"/>
            </a:endParaRPr>
          </a:p>
        </p:txBody>
      </p:sp>
      <p:sp>
        <p:nvSpPr>
          <p:cNvPr id="32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66454" y="4163113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spcBef>
                <a:spcPts val="1200"/>
              </a:spcBef>
            </a:pPr>
            <a:r>
              <a:rPr lang="bg-BG" sz="1200" dirty="0">
                <a:solidFill>
                  <a:schemeClr val="bg1"/>
                </a:solidFill>
                <a:latin typeface="Montserrat Light" panose="00000400000000000000" pitchFamily="2" charset="0"/>
              </a:rPr>
              <a:t>Какви действия предприехте спрямо </a:t>
            </a:r>
            <a:r>
              <a:rPr lang="bg-BG" sz="1200" dirty="0" smtClean="0">
                <a:solidFill>
                  <a:schemeClr val="bg1"/>
                </a:solidFill>
                <a:latin typeface="Montserrat Light" panose="00000400000000000000" pitchFamily="2" charset="0"/>
              </a:rPr>
              <a:t>този принцип? </a:t>
            </a:r>
            <a:endParaRPr lang="en-GB" sz="1200" dirty="0">
              <a:solidFill>
                <a:schemeClr val="bg1"/>
              </a:solidFill>
              <a:latin typeface="Montserrat Light" panose="00000400000000000000" pitchFamily="2" charset="0"/>
            </a:endParaRPr>
          </a:p>
        </p:txBody>
      </p:sp>
      <p:sp>
        <p:nvSpPr>
          <p:cNvPr id="33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833039" y="4163113"/>
            <a:ext cx="3046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r">
              <a:spcBef>
                <a:spcPts val="1200"/>
              </a:spcBef>
            </a:pPr>
            <a:r>
              <a:rPr lang="bg-BG" sz="1200" dirty="0">
                <a:solidFill>
                  <a:schemeClr val="bg1"/>
                </a:solidFill>
                <a:latin typeface="Montserrat Light" panose="00000400000000000000" pitchFamily="2" charset="0"/>
              </a:rPr>
              <a:t>Какво бихте направили в бъдеще, за да изполвате по-оптимално тези принципи? </a:t>
            </a:r>
            <a:endParaRPr lang="en-GB" sz="1200" dirty="0">
              <a:solidFill>
                <a:schemeClr val="bg1"/>
              </a:solidFill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4611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7D6B3F-5577-476F-86B7-640F22A7303E}">
  <ds:schemaRefs>
    <ds:schemaRef ds:uri="dde413db-0745-4f3a-8dca-564dc7ff6f7d"/>
    <ds:schemaRef ds:uri="http://purl.org/dc/terms/"/>
    <ds:schemaRef ds:uri="http://schemas.microsoft.com/office/2006/documentManagement/types"/>
    <ds:schemaRef ds:uri="1a8d9a65-8471-4209-a900-f8e11db75e0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8b0a3ee-3d2a-451c-9a1a-7e5d5b0c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364</Words>
  <Application>Microsoft Office PowerPoint</Application>
  <PresentationFormat>Bildschirmpräsentation (4:3)</PresentationFormat>
  <Paragraphs>94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4" baseType="lpstr">
      <vt:lpstr>Arial</vt:lpstr>
      <vt:lpstr>Calibri</vt:lpstr>
      <vt:lpstr>Cambria</vt:lpstr>
      <vt:lpstr>Georgia</vt:lpstr>
      <vt:lpstr>Montserrat Light</vt:lpstr>
      <vt:lpstr>Times New Roman</vt:lpstr>
      <vt:lpstr>Verdana</vt:lpstr>
      <vt:lpstr>Wingdings</vt:lpstr>
      <vt:lpstr>WU 4:3</vt:lpstr>
      <vt:lpstr>Иновации по време на криза</vt:lpstr>
      <vt:lpstr>Моят проект: Иновации по време на криза</vt:lpstr>
      <vt:lpstr>Моят проект: Иновации по време на криза</vt:lpstr>
      <vt:lpstr>Моят проект: Иновации по време на криза</vt:lpstr>
      <vt:lpstr>Моят проект: Иновации по време на криза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2021-11-16T15:56:30Z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