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98" r:id="rId5"/>
    <p:sldId id="399" r:id="rId6"/>
    <p:sldId id="400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Priložnosti</a:t>
            </a:r>
            <a:r>
              <a:rPr lang="en-GB" dirty="0"/>
              <a:t> &amp; </a:t>
            </a:r>
            <a:r>
              <a:rPr lang="en-GB" dirty="0" err="1"/>
              <a:t>tveganja</a:t>
            </a:r>
            <a:endParaRPr lang="en-GB" noProof="0" dirty="0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b="1" dirty="0">
                <a:latin typeface="Montserrat Light" panose="00000400000000000000" pitchFamily="2" charset="0"/>
              </a:rPr>
              <a:t>Poglavitna vprašanja</a:t>
            </a:r>
            <a:endParaRPr lang="en-GB" sz="180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>
                <a:latin typeface="Montserrat Light" panose="00000400000000000000" pitchFamily="2" charset="0"/>
              </a:rPr>
              <a:t>S </a:t>
            </a:r>
            <a:r>
              <a:rPr lang="en-GB" dirty="0" err="1">
                <a:latin typeface="Montserrat Light" panose="00000400000000000000" pitchFamily="2" charset="0"/>
              </a:rPr>
              <a:t>katerimi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priložnostmi</a:t>
            </a:r>
            <a:r>
              <a:rPr lang="en-GB" dirty="0">
                <a:latin typeface="Montserrat Light" panose="00000400000000000000" pitchFamily="2" charset="0"/>
              </a:rPr>
              <a:t> in </a:t>
            </a:r>
            <a:r>
              <a:rPr lang="en-GB" dirty="0" err="1">
                <a:latin typeface="Montserrat Light" panose="00000400000000000000" pitchFamily="2" charset="0"/>
              </a:rPr>
              <a:t>tveganji</a:t>
            </a:r>
            <a:r>
              <a:rPr lang="en-GB" dirty="0">
                <a:latin typeface="Montserrat Light" panose="00000400000000000000" pitchFamily="2" charset="0"/>
              </a:rPr>
              <a:t> se </a:t>
            </a:r>
            <a:r>
              <a:rPr lang="en-GB" dirty="0" err="1">
                <a:latin typeface="Montserrat Light" panose="00000400000000000000" pitchFamily="2" charset="0"/>
              </a:rPr>
              <a:t>soočate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izvajanju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lahko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zmanjšajo možnost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uspeh</a:t>
            </a:r>
            <a:r>
              <a:rPr lang="sl-SI" dirty="0">
                <a:latin typeface="Montserrat Light" panose="00000400000000000000" pitchFamily="2" charset="0"/>
              </a:rPr>
              <a:t>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vašega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projekta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Kakšne</a:t>
            </a:r>
            <a:r>
              <a:rPr lang="en-GB" dirty="0">
                <a:latin typeface="Montserrat Light" panose="00000400000000000000" pitchFamily="2" charset="0"/>
              </a:rPr>
              <a:t> so </a:t>
            </a:r>
            <a:r>
              <a:rPr lang="en-GB" dirty="0" err="1">
                <a:latin typeface="Montserrat Light" panose="00000400000000000000" pitchFamily="2" charset="0"/>
              </a:rPr>
              <a:t>vaše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kratkoročne</a:t>
            </a:r>
            <a:r>
              <a:rPr lang="en-GB" dirty="0">
                <a:latin typeface="Montserrat Light" panose="00000400000000000000" pitchFamily="2" charset="0"/>
              </a:rPr>
              <a:t> in </a:t>
            </a:r>
            <a:r>
              <a:rPr lang="en-GB" dirty="0" err="1">
                <a:latin typeface="Montserrat Light" panose="00000400000000000000" pitchFamily="2" charset="0"/>
              </a:rPr>
              <a:t>dolgoročne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strategije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izkoriščanje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priložnosti ob hkratnem </a:t>
            </a:r>
            <a:r>
              <a:rPr lang="en-GB" dirty="0" err="1">
                <a:latin typeface="Montserrat Light" panose="00000400000000000000" pitchFamily="2" charset="0"/>
              </a:rPr>
              <a:t>zmanjšanj</a:t>
            </a:r>
            <a:r>
              <a:rPr lang="sl-SI" dirty="0">
                <a:latin typeface="Montserrat Light" panose="00000400000000000000" pitchFamily="2" charset="0"/>
              </a:rPr>
              <a:t>u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tveganj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najmanjšo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možno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mero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lahko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izboljšate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svoj</a:t>
            </a:r>
            <a:r>
              <a:rPr lang="sl-SI" dirty="0">
                <a:latin typeface="Montserrat Light" panose="00000400000000000000" pitchFamily="2" charset="0"/>
              </a:rPr>
              <a:t>a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močna področja</a:t>
            </a:r>
            <a:r>
              <a:rPr lang="en-GB" dirty="0">
                <a:latin typeface="Montserrat Light" panose="00000400000000000000" pitchFamily="2" charset="0"/>
              </a:rPr>
              <a:t>, da </a:t>
            </a:r>
            <a:r>
              <a:rPr lang="en-GB" dirty="0" err="1">
                <a:latin typeface="Montserrat Light" panose="00000400000000000000" pitchFamily="2" charset="0"/>
              </a:rPr>
              <a:t>boste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tako še bolje </a:t>
            </a:r>
            <a:r>
              <a:rPr lang="en-GB" dirty="0" err="1">
                <a:latin typeface="Montserrat Light" panose="00000400000000000000" pitchFamily="2" charset="0"/>
              </a:rPr>
              <a:t>izkoristili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priložnosti</a:t>
            </a:r>
            <a:r>
              <a:rPr lang="en-GB" dirty="0">
                <a:latin typeface="Montserrat Light" panose="00000400000000000000" pitchFamily="2" charset="0"/>
              </a:rPr>
              <a:t>? </a:t>
            </a:r>
            <a:r>
              <a:rPr lang="en-GB" dirty="0" err="1">
                <a:latin typeface="Montserrat Light" panose="00000400000000000000" pitchFamily="2" charset="0"/>
              </a:rPr>
              <a:t>Kako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lahko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en-GB" dirty="0" err="1">
                <a:latin typeface="Montserrat Light" panose="00000400000000000000" pitchFamily="2" charset="0"/>
              </a:rPr>
              <a:t>zmanjšate</a:t>
            </a:r>
            <a:r>
              <a:rPr lang="en-GB" dirty="0">
                <a:latin typeface="Montserrat Light" panose="00000400000000000000" pitchFamily="2" charset="0"/>
              </a:rPr>
              <a:t> </a:t>
            </a:r>
            <a:r>
              <a:rPr lang="sl-SI" dirty="0">
                <a:latin typeface="Montserrat Light" panose="00000400000000000000" pitchFamily="2" charset="0"/>
              </a:rPr>
              <a:t>svoje </a:t>
            </a:r>
            <a:r>
              <a:rPr lang="en-GB" dirty="0" err="1">
                <a:latin typeface="Montserrat Light" panose="00000400000000000000" pitchFamily="2" charset="0"/>
              </a:rPr>
              <a:t>slabosti</a:t>
            </a:r>
            <a:r>
              <a:rPr lang="en-GB" dirty="0">
                <a:latin typeface="Montserrat Light" panose="00000400000000000000" pitchFamily="2" charset="0"/>
              </a:rPr>
              <a:t>, </a:t>
            </a:r>
            <a:r>
              <a:rPr lang="sl-SI" dirty="0">
                <a:latin typeface="Montserrat Light" panose="00000400000000000000" pitchFamily="2" charset="0"/>
              </a:rPr>
              <a:t>da bi se tako izognili njihovim negativnim posledicam</a:t>
            </a:r>
            <a:r>
              <a:rPr lang="en-GB" dirty="0">
                <a:latin typeface="Montserrat Light" panose="00000400000000000000" pitchFamily="2" charset="0"/>
              </a:rPr>
              <a:t>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6772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Priložnosti</a:t>
            </a:r>
            <a:r>
              <a:rPr lang="en-GB" dirty="0"/>
              <a:t> &amp; </a:t>
            </a:r>
            <a:r>
              <a:rPr lang="en-GB" dirty="0" err="1"/>
              <a:t>tveganja</a:t>
            </a:r>
            <a:endParaRPr lang="en-GB" noProof="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Prednosti 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500" b="1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500" dirty="0" err="1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trenghts</a:t>
            </a:r>
            <a:r>
              <a:rPr lang="en-GB" sz="1500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GB" sz="788" dirty="0">
              <a:solidFill>
                <a:srgbClr val="000000"/>
              </a:solidFill>
              <a:latin typeface="Montserrat"/>
              <a:cs typeface="Times New Roman" panose="02020603050405020304" pitchFamily="18" charset="0"/>
            </a:endParaRPr>
          </a:p>
          <a:p>
            <a:pPr indent="-91440">
              <a:spcAft>
                <a:spcPts val="500"/>
              </a:spcAft>
              <a:buClr>
                <a:srgbClr val="3C7486"/>
              </a:buClr>
            </a:pPr>
            <a:r>
              <a:rPr lang="en-US" sz="1000" i="1" dirty="0" err="1">
                <a:latin typeface="Montserrat" pitchFamily="50" charset="0"/>
              </a:rPr>
              <a:t>Kaj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sl-SI" sz="1000" i="1" dirty="0">
                <a:latin typeface="Montserrat" pitchFamily="50" charset="0"/>
              </a:rPr>
              <a:t>so vaša močna področja?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Katere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notranje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vire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imate</a:t>
            </a:r>
            <a:r>
              <a:rPr lang="en-US" sz="1000" i="1" dirty="0">
                <a:latin typeface="Montserrat" pitchFamily="50" charset="0"/>
              </a:rPr>
              <a:t>? </a:t>
            </a:r>
            <a:r>
              <a:rPr lang="en-US" sz="1000" i="1" dirty="0" err="1">
                <a:latin typeface="Montserrat" pitchFamily="50" charset="0"/>
              </a:rPr>
              <a:t>Katere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prednosti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imate</a:t>
            </a:r>
            <a:r>
              <a:rPr lang="en-US" sz="1000" i="1" dirty="0">
                <a:latin typeface="Montserrat" pitchFamily="50" charset="0"/>
              </a:rPr>
              <a:t> v </a:t>
            </a:r>
            <a:r>
              <a:rPr lang="en-US" sz="1000" i="1" dirty="0" err="1">
                <a:latin typeface="Montserrat" pitchFamily="50" charset="0"/>
              </a:rPr>
              <a:t>primerjavi</a:t>
            </a:r>
            <a:r>
              <a:rPr lang="en-US" sz="1000" i="1" dirty="0">
                <a:latin typeface="Montserrat" pitchFamily="50" charset="0"/>
              </a:rPr>
              <a:t> s </a:t>
            </a:r>
            <a:r>
              <a:rPr lang="en-US" sz="1000" i="1" dirty="0" err="1">
                <a:latin typeface="Montserrat" pitchFamily="50" charset="0"/>
              </a:rPr>
              <a:t>tekmeci</a:t>
            </a:r>
            <a:r>
              <a:rPr lang="en-US" sz="1000" i="1" dirty="0">
                <a:latin typeface="Montserrat" pitchFamily="50" charset="0"/>
              </a:rPr>
              <a:t>?</a:t>
            </a:r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9" y="1898266"/>
            <a:ext cx="2425136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Slabosti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W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eaknesses)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endParaRPr lang="en-US" sz="790" dirty="0">
              <a:solidFill>
                <a:srgbClr val="3C7486"/>
              </a:solidFill>
              <a:latin typeface="Montserrat"/>
            </a:endParaRPr>
          </a:p>
          <a:p>
            <a:r>
              <a:rPr lang="sl-SI" sz="1000" i="1" dirty="0">
                <a:latin typeface="Montserrat" pitchFamily="50" charset="0"/>
              </a:rPr>
              <a:t>Kaj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manjka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vašemu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projektu</a:t>
            </a:r>
            <a:r>
              <a:rPr lang="en-US" sz="1000" i="1" dirty="0">
                <a:latin typeface="Montserrat" pitchFamily="50" charset="0"/>
              </a:rPr>
              <a:t>? </a:t>
            </a:r>
            <a:r>
              <a:rPr lang="en-US" sz="1000" i="1" dirty="0" err="1">
                <a:latin typeface="Montserrat" pitchFamily="50" charset="0"/>
              </a:rPr>
              <a:t>Kje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ima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vaš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projekt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omejena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sredstva</a:t>
            </a:r>
            <a:r>
              <a:rPr lang="en-US" sz="1000" i="1" dirty="0">
                <a:latin typeface="Montserrat" pitchFamily="50" charset="0"/>
              </a:rPr>
              <a:t>? </a:t>
            </a:r>
            <a:r>
              <a:rPr lang="en-US" sz="1000" i="1" dirty="0" err="1">
                <a:latin typeface="Montserrat" pitchFamily="50" charset="0"/>
              </a:rPr>
              <a:t>Katera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področja</a:t>
            </a:r>
            <a:r>
              <a:rPr lang="en-US" sz="1000" i="1" dirty="0">
                <a:latin typeface="Montserrat" pitchFamily="50" charset="0"/>
              </a:rPr>
              <a:t> je </a:t>
            </a:r>
            <a:r>
              <a:rPr lang="en-US" sz="1000" i="1" dirty="0" err="1">
                <a:latin typeface="Montserrat" pitchFamily="50" charset="0"/>
              </a:rPr>
              <a:t>treba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izboljšati</a:t>
            </a:r>
            <a:r>
              <a:rPr lang="en-US" sz="1000" i="1" dirty="0">
                <a:latin typeface="Montserrat" pitchFamily="50" charset="0"/>
              </a:rPr>
              <a:t>, da </a:t>
            </a:r>
            <a:r>
              <a:rPr lang="en-US" sz="1000" i="1" dirty="0" err="1">
                <a:latin typeface="Montserrat" pitchFamily="50" charset="0"/>
              </a:rPr>
              <a:t>boste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lahko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dosegli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svoje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cilje</a:t>
            </a:r>
            <a:r>
              <a:rPr lang="en-US" sz="1000" i="1" dirty="0">
                <a:latin typeface="Montserrat" pitchFamily="50" charset="0"/>
              </a:rPr>
              <a:t>?</a:t>
            </a:r>
          </a:p>
        </p:txBody>
      </p:sp>
      <p:sp>
        <p:nvSpPr>
          <p:cNvPr id="16" name="Rechteck 15"/>
          <p:cNvSpPr/>
          <p:nvPr/>
        </p:nvSpPr>
        <p:spPr>
          <a:xfrm>
            <a:off x="5990126" y="4039610"/>
            <a:ext cx="2473906" cy="176104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Nevarnosti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T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hreats)</a:t>
            </a:r>
          </a:p>
          <a:p>
            <a:endParaRPr lang="en-US" sz="79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000" i="1" dirty="0">
                <a:latin typeface="Montserrat" pitchFamily="50" charset="0"/>
              </a:rPr>
              <a:t>S </a:t>
            </a:r>
            <a:r>
              <a:rPr lang="en-US" sz="1000" i="1" dirty="0" err="1">
                <a:latin typeface="Montserrat" pitchFamily="50" charset="0"/>
              </a:rPr>
              <a:t>katerimi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tveganji</a:t>
            </a:r>
            <a:r>
              <a:rPr lang="en-US" sz="1000" i="1" dirty="0">
                <a:latin typeface="Montserrat" pitchFamily="50" charset="0"/>
              </a:rPr>
              <a:t> se </a:t>
            </a:r>
            <a:r>
              <a:rPr lang="en-US" sz="1000" i="1" dirty="0" err="1">
                <a:latin typeface="Montserrat" pitchFamily="50" charset="0"/>
              </a:rPr>
              <a:t>soočate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glede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na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sedanje</a:t>
            </a:r>
            <a:r>
              <a:rPr lang="en-US" sz="1000" i="1" dirty="0">
                <a:latin typeface="Montserrat" pitchFamily="50" charset="0"/>
              </a:rPr>
              <a:t> in </a:t>
            </a:r>
            <a:r>
              <a:rPr lang="en-US" sz="1000" i="1" dirty="0" err="1">
                <a:latin typeface="Montserrat" pitchFamily="50" charset="0"/>
              </a:rPr>
              <a:t>prihodnje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politične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gospodarske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socialne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tehnološke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pravne</a:t>
            </a:r>
            <a:r>
              <a:rPr lang="en-US" sz="1000" i="1" dirty="0">
                <a:latin typeface="Montserrat" pitchFamily="50" charset="0"/>
              </a:rPr>
              <a:t> in </a:t>
            </a:r>
            <a:r>
              <a:rPr lang="en-US" sz="1000" i="1" dirty="0" err="1">
                <a:latin typeface="Montserrat" pitchFamily="50" charset="0"/>
              </a:rPr>
              <a:t>okoljske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razmere</a:t>
            </a:r>
            <a:r>
              <a:rPr lang="en-US" sz="1000" i="1" dirty="0">
                <a:latin typeface="Montserrat" pitchFamily="50" charset="0"/>
              </a:rPr>
              <a:t>?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100216" y="4063983"/>
            <a:ext cx="2251811" cy="1527930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Priložnosti</a:t>
            </a:r>
          </a:p>
          <a:p>
            <a:r>
              <a:rPr lang="en-US" sz="1500" dirty="0">
                <a:latin typeface="Montserrat"/>
                <a:ea typeface="Times New Roman" panose="02020603050405020304" pitchFamily="18" charset="0"/>
              </a:rPr>
              <a:t>(</a:t>
            </a:r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O</a:t>
            </a:r>
            <a:r>
              <a:rPr lang="en-US" sz="1500" dirty="0">
                <a:latin typeface="Montserrat"/>
                <a:ea typeface="Times New Roman" panose="02020603050405020304" pitchFamily="18" charset="0"/>
              </a:rPr>
              <a:t>pportunities)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endParaRPr lang="en-US" sz="79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000" i="1" dirty="0" err="1">
                <a:latin typeface="Montserrat" pitchFamily="50" charset="0"/>
              </a:rPr>
              <a:t>Katere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možnosti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imate</a:t>
            </a:r>
            <a:r>
              <a:rPr lang="en-US" sz="1000" i="1" dirty="0">
                <a:latin typeface="Montserrat" pitchFamily="50" charset="0"/>
              </a:rPr>
              <a:t> v </a:t>
            </a:r>
            <a:r>
              <a:rPr lang="en-US" sz="1000" i="1" dirty="0" err="1">
                <a:latin typeface="Montserrat" pitchFamily="50" charset="0"/>
              </a:rPr>
              <a:t>sedanjih</a:t>
            </a:r>
            <a:r>
              <a:rPr lang="en-US" sz="1000" i="1" dirty="0">
                <a:latin typeface="Montserrat" pitchFamily="50" charset="0"/>
              </a:rPr>
              <a:t> in </a:t>
            </a:r>
            <a:r>
              <a:rPr lang="en-US" sz="1000" i="1" dirty="0" err="1">
                <a:latin typeface="Montserrat" pitchFamily="50" charset="0"/>
              </a:rPr>
              <a:t>prihodnjih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političnih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gospodarskih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socialnih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tehnoloških</a:t>
            </a:r>
            <a:r>
              <a:rPr lang="en-US" sz="1000" i="1" dirty="0">
                <a:latin typeface="Montserrat" pitchFamily="50" charset="0"/>
              </a:rPr>
              <a:t>, </a:t>
            </a:r>
            <a:r>
              <a:rPr lang="en-US" sz="1000" i="1" dirty="0" err="1">
                <a:latin typeface="Montserrat" pitchFamily="50" charset="0"/>
              </a:rPr>
              <a:t>pravnih</a:t>
            </a:r>
            <a:r>
              <a:rPr lang="en-US" sz="1000" i="1" dirty="0">
                <a:latin typeface="Montserrat" pitchFamily="50" charset="0"/>
              </a:rPr>
              <a:t> in </a:t>
            </a:r>
            <a:r>
              <a:rPr lang="en-US" sz="1000" i="1" dirty="0" err="1">
                <a:latin typeface="Montserrat" pitchFamily="50" charset="0"/>
              </a:rPr>
              <a:t>okoljskih</a:t>
            </a:r>
            <a:r>
              <a:rPr lang="en-US" sz="1000" i="1" dirty="0">
                <a:latin typeface="Montserrat" pitchFamily="50" charset="0"/>
              </a:rPr>
              <a:t> </a:t>
            </a:r>
            <a:r>
              <a:rPr lang="en-US" sz="1000" i="1" dirty="0" err="1">
                <a:latin typeface="Montserrat" pitchFamily="50" charset="0"/>
              </a:rPr>
              <a:t>razmerah</a:t>
            </a:r>
            <a:r>
              <a:rPr lang="en-US" sz="1000" i="1" dirty="0">
                <a:latin typeface="Montserrat" pitchFamily="50" charset="0"/>
              </a:rPr>
              <a:t>?</a:t>
            </a: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8781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982377" y="2034121"/>
            <a:ext cx="7374038" cy="1889060"/>
            <a:chOff x="-998315" y="-937803"/>
            <a:chExt cx="8703517" cy="2929162"/>
          </a:xfrm>
        </p:grpSpPr>
        <p:sp>
          <p:nvSpPr>
            <p:cNvPr id="4" name="Freihandform 3"/>
            <p:cNvSpPr/>
            <p:nvPr/>
          </p:nvSpPr>
          <p:spPr>
            <a:xfrm>
              <a:off x="4169860" y="-937803"/>
              <a:ext cx="3535342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107150" rIns="107151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6" name="Freihandform 5"/>
            <p:cNvSpPr/>
            <p:nvPr/>
          </p:nvSpPr>
          <p:spPr>
            <a:xfrm>
              <a:off x="-998315" y="-937803"/>
              <a:ext cx="2982608" cy="2908325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107150" rIns="558864" bIns="35099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7" name="Freihandform 6"/>
            <p:cNvSpPr/>
            <p:nvPr/>
          </p:nvSpPr>
          <p:spPr>
            <a:xfrm>
              <a:off x="1269515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1759712"/>
                  </a:moveTo>
                  <a:cubicBezTo>
                    <a:pt x="0" y="787850"/>
                    <a:pt x="787850" y="0"/>
                    <a:pt x="1759712" y="0"/>
                  </a:cubicBezTo>
                  <a:lnTo>
                    <a:pt x="1759712" y="1759712"/>
                  </a:lnTo>
                  <a:lnTo>
                    <a:pt x="0" y="1759712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509238" rIns="122682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8" name="Freihandform 7"/>
            <p:cNvSpPr/>
            <p:nvPr/>
          </p:nvSpPr>
          <p:spPr>
            <a:xfrm>
              <a:off x="3153277" y="231647"/>
              <a:ext cx="1815253" cy="1759712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0" y="0"/>
                  </a:moveTo>
                  <a:cubicBezTo>
                    <a:pt x="971862" y="0"/>
                    <a:pt x="1759712" y="787850"/>
                    <a:pt x="1759712" y="1759712"/>
                  </a:cubicBezTo>
                  <a:lnTo>
                    <a:pt x="0" y="17597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509238" rIns="509238" bIns="122682" numCol="1" spcCol="1270" anchor="b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W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942859" y="4005067"/>
            <a:ext cx="7473524" cy="1636688"/>
            <a:chOff x="-1021231" y="1799885"/>
            <a:chExt cx="8620665" cy="2537836"/>
          </a:xfrm>
        </p:grpSpPr>
        <p:sp>
          <p:nvSpPr>
            <p:cNvPr id="10" name="Freihandform 9"/>
            <p:cNvSpPr/>
            <p:nvPr/>
          </p:nvSpPr>
          <p:spPr>
            <a:xfrm>
              <a:off x="4098779" y="1832611"/>
              <a:ext cx="3500655" cy="2505108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558863" tIns="350991" rIns="107151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021231" y="1813955"/>
              <a:ext cx="2960474" cy="2523766"/>
            </a:xfrm>
            <a:custGeom>
              <a:avLst/>
              <a:gdLst>
                <a:gd name="connsiteX0" fmla="*/ 0 w 2007616"/>
                <a:gd name="connsiteY0" fmla="*/ 130048 h 1300480"/>
                <a:gd name="connsiteX1" fmla="*/ 130048 w 2007616"/>
                <a:gd name="connsiteY1" fmla="*/ 0 h 1300480"/>
                <a:gd name="connsiteX2" fmla="*/ 1877568 w 2007616"/>
                <a:gd name="connsiteY2" fmla="*/ 0 h 1300480"/>
                <a:gd name="connsiteX3" fmla="*/ 2007616 w 2007616"/>
                <a:gd name="connsiteY3" fmla="*/ 130048 h 1300480"/>
                <a:gd name="connsiteX4" fmla="*/ 2007616 w 2007616"/>
                <a:gd name="connsiteY4" fmla="*/ 1170432 h 1300480"/>
                <a:gd name="connsiteX5" fmla="*/ 1877568 w 2007616"/>
                <a:gd name="connsiteY5" fmla="*/ 1300480 h 1300480"/>
                <a:gd name="connsiteX6" fmla="*/ 130048 w 2007616"/>
                <a:gd name="connsiteY6" fmla="*/ 1300480 h 1300480"/>
                <a:gd name="connsiteX7" fmla="*/ 0 w 2007616"/>
                <a:gd name="connsiteY7" fmla="*/ 1170432 h 1300480"/>
                <a:gd name="connsiteX8" fmla="*/ 0 w 2007616"/>
                <a:gd name="connsiteY8" fmla="*/ 130048 h 130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7616" h="1300480">
                  <a:moveTo>
                    <a:pt x="0" y="130048"/>
                  </a:moveTo>
                  <a:cubicBezTo>
                    <a:pt x="0" y="58224"/>
                    <a:pt x="58224" y="0"/>
                    <a:pt x="130048" y="0"/>
                  </a:cubicBezTo>
                  <a:lnTo>
                    <a:pt x="1877568" y="0"/>
                  </a:lnTo>
                  <a:cubicBezTo>
                    <a:pt x="1949392" y="0"/>
                    <a:pt x="2007616" y="58224"/>
                    <a:pt x="2007616" y="130048"/>
                  </a:cubicBezTo>
                  <a:lnTo>
                    <a:pt x="2007616" y="1170432"/>
                  </a:lnTo>
                  <a:cubicBezTo>
                    <a:pt x="2007616" y="1242256"/>
                    <a:pt x="1949392" y="1300480"/>
                    <a:pt x="1877568" y="1300480"/>
                  </a:cubicBezTo>
                  <a:lnTo>
                    <a:pt x="130048" y="1300480"/>
                  </a:lnTo>
                  <a:cubicBezTo>
                    <a:pt x="58224" y="1300480"/>
                    <a:pt x="0" y="1242256"/>
                    <a:pt x="0" y="1170432"/>
                  </a:cubicBezTo>
                  <a:lnTo>
                    <a:pt x="0" y="130048"/>
                  </a:lnTo>
                  <a:close/>
                </a:path>
              </a:pathLst>
            </a:custGeom>
            <a:noFill/>
            <a:ln w="12700" cap="flat" cmpd="sng" algn="ctr">
              <a:solidFill>
                <a:srgbClr val="003399"/>
              </a:solidFill>
              <a:prstDash val="solid"/>
              <a:miter lim="800000"/>
            </a:ln>
            <a:effectLst/>
          </p:spPr>
          <p:txBody>
            <a:bodyPr spcFirstLastPara="0" vert="horz" wrap="square" lIns="107150" tIns="350991" rIns="558864" bIns="107150" numCol="1" spcCol="1270" anchor="t" anchorCtr="0">
              <a:noAutofit/>
            </a:bodyPr>
            <a:lstStyle/>
            <a:p>
              <a:endParaRPr lang="de-AT" sz="1620"/>
            </a:p>
          </p:txBody>
        </p:sp>
        <p:sp>
          <p:nvSpPr>
            <p:cNvPr id="12" name="Freihandform 11"/>
            <p:cNvSpPr/>
            <p:nvPr/>
          </p:nvSpPr>
          <p:spPr>
            <a:xfrm>
              <a:off x="3081684" y="1799885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0"/>
                  </a:moveTo>
                  <a:cubicBezTo>
                    <a:pt x="1759712" y="971862"/>
                    <a:pt x="971862" y="1759712"/>
                    <a:pt x="0" y="1759712"/>
                  </a:cubicBezTo>
                  <a:lnTo>
                    <a:pt x="0" y="0"/>
                  </a:lnTo>
                  <a:lnTo>
                    <a:pt x="1759712" y="0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122682" tIns="122683" rIns="509238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  <p:sp>
          <p:nvSpPr>
            <p:cNvPr id="13" name="Freihandform 12"/>
            <p:cNvSpPr/>
            <p:nvPr/>
          </p:nvSpPr>
          <p:spPr>
            <a:xfrm>
              <a:off x="1240692" y="1799886"/>
              <a:ext cx="1774039" cy="1759713"/>
            </a:xfrm>
            <a:custGeom>
              <a:avLst/>
              <a:gdLst>
                <a:gd name="connsiteX0" fmla="*/ 0 w 1759712"/>
                <a:gd name="connsiteY0" fmla="*/ 1759712 h 1759712"/>
                <a:gd name="connsiteX1" fmla="*/ 1759712 w 1759712"/>
                <a:gd name="connsiteY1" fmla="*/ 0 h 1759712"/>
                <a:gd name="connsiteX2" fmla="*/ 1759712 w 1759712"/>
                <a:gd name="connsiteY2" fmla="*/ 1759712 h 1759712"/>
                <a:gd name="connsiteX3" fmla="*/ 0 w 1759712"/>
                <a:gd name="connsiteY3" fmla="*/ 1759712 h 1759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9712" h="1759712">
                  <a:moveTo>
                    <a:pt x="1759712" y="1759712"/>
                  </a:moveTo>
                  <a:cubicBezTo>
                    <a:pt x="787850" y="1759712"/>
                    <a:pt x="0" y="971862"/>
                    <a:pt x="0" y="0"/>
                  </a:cubicBezTo>
                  <a:lnTo>
                    <a:pt x="1759712" y="0"/>
                  </a:lnTo>
                  <a:lnTo>
                    <a:pt x="1759712" y="1759712"/>
                  </a:lnTo>
                  <a:close/>
                </a:path>
              </a:pathLst>
            </a:custGeom>
            <a:solidFill>
              <a:srgbClr val="FDC608"/>
            </a:solidFill>
            <a:ln>
              <a:solidFill>
                <a:srgbClr val="FFFFFF"/>
              </a:solidFill>
            </a:ln>
            <a:effectLst/>
          </p:spPr>
          <p:txBody>
            <a:bodyPr spcFirstLastPara="0" vert="horz" wrap="square" lIns="509238" tIns="122682" rIns="122681" bIns="509238" numCol="1" spcCol="127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269"/>
                </a:spcAft>
              </a:pPr>
              <a:r>
                <a:rPr lang="de-DE" sz="3750" b="1" dirty="0">
                  <a:solidFill>
                    <a:srgbClr val="FFFFFF"/>
                  </a:solidFill>
                  <a:latin typeface="Montserrat"/>
                  <a:ea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de-AT" sz="3750" dirty="0">
                <a:latin typeface="Montserrat"/>
                <a:ea typeface="Times New Roman" panose="02020603050405020304" pitchFamily="18" charset="0"/>
              </a:endParaRPr>
            </a:p>
          </p:txBody>
        </p:sp>
      </p:grpSp>
      <p:sp>
        <p:nvSpPr>
          <p:cNvPr id="14" name="Rechteck 13"/>
          <p:cNvSpPr/>
          <p:nvPr/>
        </p:nvSpPr>
        <p:spPr>
          <a:xfrm>
            <a:off x="1097038" y="2112090"/>
            <a:ext cx="2208964" cy="17370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500" b="1" dirty="0">
                <a:solidFill>
                  <a:srgbClr val="000000"/>
                </a:solidFill>
                <a:latin typeface="Montserrat"/>
                <a:ea typeface="Times New Roman" panose="02020603050405020304" pitchFamily="18" charset="0"/>
                <a:cs typeface="Times New Roman" panose="02020603050405020304" pitchFamily="18" charset="0"/>
              </a:rPr>
              <a:t>Prednosti</a:t>
            </a:r>
            <a:endParaRPr lang="en-GB" sz="1620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GB" sz="788" dirty="0">
              <a:solidFill>
                <a:srgbClr val="000000"/>
              </a:solidFill>
              <a:latin typeface="Montserra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825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AT" sz="825" i="1" dirty="0">
              <a:ea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931278" y="1898266"/>
            <a:ext cx="2590685" cy="185685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en-US" sz="1500" dirty="0">
              <a:latin typeface="Montserrat"/>
              <a:ea typeface="Times New Roman" panose="02020603050405020304" pitchFamily="18" charset="0"/>
            </a:endParaRPr>
          </a:p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Slabosti</a:t>
            </a:r>
            <a:r>
              <a:rPr lang="en-US" sz="1620" dirty="0">
                <a:latin typeface="Montserrat"/>
                <a:ea typeface="Times New Roman" panose="02020603050405020304" pitchFamily="18" charset="0"/>
              </a:rPr>
              <a:t> </a:t>
            </a:r>
          </a:p>
          <a:p>
            <a:pPr marL="128588" indent="-128588">
              <a:buFontTx/>
              <a:buChar char="-"/>
            </a:pPr>
            <a:endParaRPr lang="en-US" sz="788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990126" y="4342809"/>
            <a:ext cx="2473906" cy="145784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Nevarnosti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endParaRPr lang="en-US" sz="975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097038" y="4344053"/>
            <a:ext cx="2251811" cy="1355355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r>
              <a:rPr lang="en-US" sz="1500" b="1" dirty="0">
                <a:latin typeface="Montserrat"/>
                <a:ea typeface="Times New Roman" panose="02020603050405020304" pitchFamily="18" charset="0"/>
              </a:rPr>
              <a:t>Priložnosti</a:t>
            </a:r>
            <a:endParaRPr lang="en-US" sz="1620" dirty="0">
              <a:latin typeface="Montserrat"/>
              <a:ea typeface="Times New Roman" panose="02020603050405020304" pitchFamily="18" charset="0"/>
            </a:endParaRPr>
          </a:p>
          <a:p>
            <a:pPr marL="128588" indent="-128588">
              <a:buFontTx/>
              <a:buChar char="-"/>
            </a:pPr>
            <a:endParaRPr lang="en-US" sz="975" dirty="0">
              <a:latin typeface="Montserrat"/>
              <a:ea typeface="Times New Roman" panose="02020603050405020304" pitchFamily="18" charset="0"/>
            </a:endParaRPr>
          </a:p>
        </p:txBody>
      </p:sp>
      <p:sp>
        <p:nvSpPr>
          <p:cNvPr id="18" name="Titel 4"/>
          <p:cNvSpPr>
            <a:spLocks noGrp="1"/>
          </p:cNvSpPr>
          <p:nvPr>
            <p:ph type="title"/>
          </p:nvPr>
        </p:nvSpPr>
        <p:spPr>
          <a:xfrm>
            <a:off x="462408" y="167640"/>
            <a:ext cx="6646730" cy="1084586"/>
          </a:xfrm>
        </p:spPr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 err="1"/>
              <a:t>Priložnosti</a:t>
            </a:r>
            <a:r>
              <a:rPr lang="en-GB" dirty="0"/>
              <a:t> &amp; </a:t>
            </a:r>
            <a:r>
              <a:rPr lang="en-GB" dirty="0" err="1"/>
              <a:t>tveganja</a:t>
            </a:r>
            <a:endParaRPr lang="en-GB" noProof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795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41615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dde413db-0745-4f3a-8dca-564dc7ff6f7d"/>
    <ds:schemaRef ds:uri="08b0a3ee-3d2a-451c-9a1a-7e5d5b0c9c77"/>
    <ds:schemaRef ds:uri="1a8d9a65-8471-4209-a900-f8e11db75e0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203</Words>
  <Application>Microsoft Office PowerPoint</Application>
  <PresentationFormat>Bildschirmpräsentation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Priložnosti &amp; tveganja</vt:lpstr>
      <vt:lpstr>Priložnosti &amp; tveganja</vt:lpstr>
      <vt:lpstr>Moj projekt: Priložnosti &amp; tveganja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