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78" r:id="rId5"/>
    <p:sldId id="379" r:id="rId6"/>
    <p:sldId id="380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85" d="100"/>
          <a:sy n="85" d="100"/>
        </p:scale>
        <p:origin x="73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07.07.2021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Financiranje</a:t>
            </a:r>
            <a:endParaRPr lang="en-GB" noProof="0" dirty="0"/>
          </a:p>
        </p:txBody>
      </p:sp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sl-SI" b="1" dirty="0">
                <a:latin typeface="Montserrat Light" panose="00000400000000000000" pitchFamily="2" charset="0"/>
              </a:rPr>
              <a:t>Poglavitna</a:t>
            </a:r>
            <a:r>
              <a:rPr lang="en-GB" b="1" dirty="0">
                <a:latin typeface="Montserrat Light" panose="00000400000000000000" pitchFamily="2" charset="0"/>
              </a:rPr>
              <a:t> </a:t>
            </a:r>
            <a:r>
              <a:rPr lang="en-GB" b="1" dirty="0" err="1">
                <a:latin typeface="Montserrat Light" panose="00000400000000000000" pitchFamily="2" charset="0"/>
              </a:rPr>
              <a:t>vprašanja</a:t>
            </a:r>
            <a:endParaRPr lang="en-GB" sz="180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pl-PL" dirty="0">
                <a:latin typeface="Montserrat Light" panose="00000400000000000000" pitchFamily="2" charset="0"/>
              </a:rPr>
              <a:t>Kakšno bo dolgoročno financiranje projekta?</a:t>
            </a:r>
            <a:endParaRPr lang="de-AT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sl-SI" dirty="0">
                <a:latin typeface="Montserrat Light" panose="00000400000000000000" pitchFamily="2" charset="0"/>
              </a:rPr>
              <a:t>V</a:t>
            </a:r>
            <a:r>
              <a:rPr lang="it-IT" dirty="0" err="1">
                <a:latin typeface="Montserrat Light" panose="00000400000000000000" pitchFamily="2" charset="0"/>
              </a:rPr>
              <a:t>aši</a:t>
            </a:r>
            <a:r>
              <a:rPr lang="it-IT" dirty="0">
                <a:latin typeface="Montserrat Light" panose="00000400000000000000" pitchFamily="2" charset="0"/>
              </a:rPr>
              <a:t> viri </a:t>
            </a:r>
            <a:r>
              <a:rPr lang="it-IT" dirty="0" err="1">
                <a:latin typeface="Montserrat Light" panose="00000400000000000000" pitchFamily="2" charset="0"/>
              </a:rPr>
              <a:t>financiranja</a:t>
            </a:r>
            <a:r>
              <a:rPr lang="it-IT" dirty="0">
                <a:latin typeface="Montserrat Light" panose="00000400000000000000" pitchFamily="2" charset="0"/>
              </a:rPr>
              <a:t>?</a:t>
            </a:r>
            <a:endParaRPr lang="en-GB" noProof="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sl-SI" dirty="0">
                <a:latin typeface="Montserrat Light" panose="00000400000000000000" pitchFamily="2" charset="0"/>
              </a:rPr>
              <a:t>I</a:t>
            </a:r>
            <a:r>
              <a:rPr lang="en-GB" dirty="0" err="1">
                <a:latin typeface="Montserrat Light" panose="00000400000000000000" pitchFamily="2" charset="0"/>
              </a:rPr>
              <a:t>novativne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strategije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za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financiranje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sl-SI" dirty="0">
                <a:latin typeface="Montserrat Light" panose="00000400000000000000" pitchFamily="2" charset="0"/>
              </a:rPr>
              <a:t>vašega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projekta</a:t>
            </a:r>
            <a:r>
              <a:rPr lang="en-GB" dirty="0">
                <a:latin typeface="Montserrat Light" panose="00000400000000000000" pitchFamily="2" charset="0"/>
              </a:rPr>
              <a:t>?</a:t>
            </a:r>
            <a:endParaRPr lang="en-GB" noProof="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pl-PL" dirty="0">
                <a:latin typeface="Montserrat Light" panose="00000400000000000000" pitchFamily="2" charset="0"/>
              </a:rPr>
              <a:t>Kako boste zagotovili, da bo projekt dolgoročno finančno vzdržen?</a:t>
            </a:r>
            <a:endParaRPr lang="en-GB" noProof="0" dirty="0"/>
          </a:p>
          <a:p>
            <a:pPr marL="0" indent="-6351">
              <a:buNone/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8596202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Financiranje</a:t>
            </a:r>
            <a:endParaRPr lang="en-GB" noProof="0" dirty="0"/>
          </a:p>
        </p:txBody>
      </p:sp>
      <p:sp>
        <p:nvSpPr>
          <p:cNvPr id="7" name="Rechteck 6"/>
          <p:cNvSpPr/>
          <p:nvPr/>
        </p:nvSpPr>
        <p:spPr>
          <a:xfrm>
            <a:off x="171450" y="3190428"/>
            <a:ext cx="21717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Montserrat Light" panose="00000400000000000000" pitchFamily="2" charset="0"/>
              </a:rPr>
              <a:t>Za </a:t>
            </a:r>
            <a:r>
              <a:rPr lang="en-GB" sz="1600" dirty="0" err="1">
                <a:latin typeface="Montserrat Light" panose="00000400000000000000" pitchFamily="2" charset="0"/>
              </a:rPr>
              <a:t>izračun</a:t>
            </a:r>
            <a:r>
              <a:rPr lang="en-GB" sz="1600" dirty="0">
                <a:latin typeface="Montserrat Light" panose="00000400000000000000" pitchFamily="2" charset="0"/>
              </a:rPr>
              <a:t> </a:t>
            </a:r>
            <a:r>
              <a:rPr lang="en-GB" sz="1600" dirty="0" err="1">
                <a:latin typeface="Montserrat Light" panose="00000400000000000000" pitchFamily="2" charset="0"/>
              </a:rPr>
              <a:t>denarnega</a:t>
            </a:r>
            <a:r>
              <a:rPr lang="en-GB" sz="1600" dirty="0">
                <a:latin typeface="Montserrat Light" panose="00000400000000000000" pitchFamily="2" charset="0"/>
              </a:rPr>
              <a:t> </a:t>
            </a:r>
            <a:r>
              <a:rPr lang="en-GB" sz="1600" dirty="0" err="1">
                <a:latin typeface="Montserrat Light" panose="00000400000000000000" pitchFamily="2" charset="0"/>
              </a:rPr>
              <a:t>toka</a:t>
            </a:r>
            <a:r>
              <a:rPr lang="en-GB" sz="1600" dirty="0">
                <a:latin typeface="Montserrat Light" panose="00000400000000000000" pitchFamily="2" charset="0"/>
              </a:rPr>
              <a:t> in </a:t>
            </a:r>
            <a:r>
              <a:rPr lang="en-GB" sz="1600" dirty="0" err="1">
                <a:latin typeface="Montserrat Light" panose="00000400000000000000" pitchFamily="2" charset="0"/>
              </a:rPr>
              <a:t>likvidnosti</a:t>
            </a:r>
            <a:r>
              <a:rPr lang="en-GB" sz="1600" dirty="0">
                <a:latin typeface="Montserrat Light" panose="00000400000000000000" pitchFamily="2" charset="0"/>
              </a:rPr>
              <a:t> </a:t>
            </a:r>
            <a:r>
              <a:rPr lang="en-GB" sz="1600" dirty="0" err="1">
                <a:latin typeface="Montserrat Light" panose="00000400000000000000" pitchFamily="2" charset="0"/>
              </a:rPr>
              <a:t>si</a:t>
            </a:r>
            <a:r>
              <a:rPr lang="en-GB" sz="1600" dirty="0">
                <a:latin typeface="Montserrat Light" panose="00000400000000000000" pitchFamily="2" charset="0"/>
              </a:rPr>
              <a:t> </a:t>
            </a:r>
            <a:r>
              <a:rPr lang="en-GB" sz="1600" dirty="0" err="1">
                <a:latin typeface="Montserrat Light" panose="00000400000000000000" pitchFamily="2" charset="0"/>
              </a:rPr>
              <a:t>oglejte</a:t>
            </a:r>
            <a:r>
              <a:rPr lang="en-GB" sz="1600" dirty="0">
                <a:latin typeface="Montserrat Light" panose="00000400000000000000" pitchFamily="2" charset="0"/>
              </a:rPr>
              <a:t> “</a:t>
            </a:r>
            <a:r>
              <a:rPr lang="en-GB" sz="1600" dirty="0" err="1">
                <a:latin typeface="Montserrat Light" panose="00000400000000000000" pitchFamily="2" charset="0"/>
              </a:rPr>
              <a:t>finančni</a:t>
            </a:r>
            <a:r>
              <a:rPr lang="en-GB" sz="1600" dirty="0">
                <a:latin typeface="Montserrat Light" panose="00000400000000000000" pitchFamily="2" charset="0"/>
              </a:rPr>
              <a:t> </a:t>
            </a:r>
            <a:r>
              <a:rPr lang="en-GB" sz="1600" dirty="0" err="1">
                <a:latin typeface="Montserrat Light" panose="00000400000000000000" pitchFamily="2" charset="0"/>
              </a:rPr>
              <a:t>načrt</a:t>
            </a:r>
            <a:r>
              <a:rPr lang="en-GB" sz="1600" dirty="0">
                <a:latin typeface="Montserrat Light" panose="00000400000000000000" pitchFamily="2" charset="0"/>
              </a:rPr>
              <a:t>” v </a:t>
            </a:r>
            <a:r>
              <a:rPr lang="en-GB" sz="1600" dirty="0" err="1">
                <a:latin typeface="Montserrat Light" panose="00000400000000000000" pitchFamily="2" charset="0"/>
              </a:rPr>
              <a:t>Excelu</a:t>
            </a:r>
            <a:endParaRPr lang="de-AT" sz="16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150" y="1796817"/>
            <a:ext cx="6698942" cy="423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82351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err="1"/>
              <a:t>Moj</a:t>
            </a:r>
            <a:r>
              <a:rPr lang="en-GB" i="1" dirty="0"/>
              <a:t> </a:t>
            </a:r>
            <a:r>
              <a:rPr lang="en-GB" i="1" dirty="0" err="1"/>
              <a:t>projekt</a:t>
            </a:r>
            <a:r>
              <a:rPr lang="en-GB" i="1" dirty="0"/>
              <a:t>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dirty="0"/>
              <a:t>Financiranje</a:t>
            </a:r>
            <a:endParaRPr lang="en-GB" noProof="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/>
          </p:nvPr>
        </p:nvGraphicFramePr>
        <p:xfrm>
          <a:off x="164124" y="1387831"/>
          <a:ext cx="8897813" cy="4614388"/>
        </p:xfrm>
        <a:graphic>
          <a:graphicData uri="http://schemas.openxmlformats.org/drawingml/2006/table">
            <a:tbl>
              <a:tblPr/>
              <a:tblGrid>
                <a:gridCol w="2392796">
                  <a:extLst>
                    <a:ext uri="{9D8B030D-6E8A-4147-A177-3AD203B41FA5}">
                      <a16:colId xmlns:a16="http://schemas.microsoft.com/office/drawing/2014/main" val="1382774397"/>
                    </a:ext>
                  </a:extLst>
                </a:gridCol>
                <a:gridCol w="1327938">
                  <a:extLst>
                    <a:ext uri="{9D8B030D-6E8A-4147-A177-3AD203B41FA5}">
                      <a16:colId xmlns:a16="http://schemas.microsoft.com/office/drawing/2014/main" val="3780651092"/>
                    </a:ext>
                  </a:extLst>
                </a:gridCol>
                <a:gridCol w="1327938">
                  <a:extLst>
                    <a:ext uri="{9D8B030D-6E8A-4147-A177-3AD203B41FA5}">
                      <a16:colId xmlns:a16="http://schemas.microsoft.com/office/drawing/2014/main" val="1723378291"/>
                    </a:ext>
                  </a:extLst>
                </a:gridCol>
                <a:gridCol w="1327938">
                  <a:extLst>
                    <a:ext uri="{9D8B030D-6E8A-4147-A177-3AD203B41FA5}">
                      <a16:colId xmlns:a16="http://schemas.microsoft.com/office/drawing/2014/main" val="3813627410"/>
                    </a:ext>
                  </a:extLst>
                </a:gridCol>
                <a:gridCol w="1327938">
                  <a:extLst>
                    <a:ext uri="{9D8B030D-6E8A-4147-A177-3AD203B41FA5}">
                      <a16:colId xmlns:a16="http://schemas.microsoft.com/office/drawing/2014/main" val="4020638362"/>
                    </a:ext>
                  </a:extLst>
                </a:gridCol>
                <a:gridCol w="1193265">
                  <a:extLst>
                    <a:ext uri="{9D8B030D-6E8A-4147-A177-3AD203B41FA5}">
                      <a16:colId xmlns:a16="http://schemas.microsoft.com/office/drawing/2014/main" val="2416166316"/>
                    </a:ext>
                  </a:extLst>
                </a:gridCol>
              </a:tblGrid>
              <a:tr h="353306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Leto</a:t>
                      </a:r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1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Leto</a:t>
                      </a:r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2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Leto</a:t>
                      </a:r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3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Leto</a:t>
                      </a:r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4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Leto</a:t>
                      </a:r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5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826778"/>
                  </a:ext>
                </a:extLst>
              </a:tr>
              <a:tr h="310481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STROŠKI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581098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(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Začetne</a:t>
                      </a:r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)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Investicije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071470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Materialni</a:t>
                      </a:r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stroški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312218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Stroški</a:t>
                      </a:r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osebja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6143763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Infrastrukturni</a:t>
                      </a:r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stroški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59888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Davki</a:t>
                      </a:r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&amp;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prispevki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575465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Stroški</a:t>
                      </a:r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financiranja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929757"/>
                  </a:ext>
                </a:extLst>
              </a:tr>
              <a:tr h="267655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Vsi</a:t>
                      </a:r>
                      <a:r>
                        <a:rPr lang="de-A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stroški</a:t>
                      </a:r>
                      <a:endParaRPr lang="de-AT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734009"/>
                  </a:ext>
                </a:extLst>
              </a:tr>
              <a:tr h="310481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PRIHODKI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084319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Sredstva</a:t>
                      </a:r>
                      <a:endParaRPr lang="de-AT" sz="9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969474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Donacije</a:t>
                      </a:r>
                      <a:endParaRPr lang="de-AT" sz="9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216635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Prihodki</a:t>
                      </a:r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od</a:t>
                      </a:r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storitev</a:t>
                      </a:r>
                      <a:endParaRPr lang="de-AT" sz="9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6030673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Prihodki</a:t>
                      </a:r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po</a:t>
                      </a:r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pogodbi</a:t>
                      </a:r>
                      <a:endParaRPr lang="de-AT" sz="9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436675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Članarine</a:t>
                      </a:r>
                      <a:endParaRPr lang="de-AT" sz="9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867846"/>
                  </a:ext>
                </a:extLst>
              </a:tr>
              <a:tr h="214125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Sponzorska</a:t>
                      </a:r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sredstva</a:t>
                      </a:r>
                      <a:endParaRPr lang="de-AT" sz="9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328009"/>
                  </a:ext>
                </a:extLst>
              </a:tr>
              <a:tr h="267655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Denarni</a:t>
                      </a:r>
                      <a:r>
                        <a:rPr lang="de-A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tok</a:t>
                      </a:r>
                      <a:endParaRPr lang="de-AT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067097"/>
                  </a:ext>
                </a:extLst>
              </a:tr>
              <a:tr h="267655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Denarno</a:t>
                      </a:r>
                      <a:r>
                        <a:rPr lang="de-A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stanje</a:t>
                      </a:r>
                      <a:endParaRPr lang="de-AT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304684"/>
                  </a:ext>
                </a:extLst>
              </a:tr>
              <a:tr h="267655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Likvidnost</a:t>
                      </a:r>
                      <a:r>
                        <a:rPr lang="de-A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 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04029"/>
                  </a:ext>
                </a:extLst>
              </a:tr>
            </a:tbl>
          </a:graphicData>
        </a:graphic>
      </p:graphicFrame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003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73746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7D6B3F-5577-476F-86B7-640F22A7303E}">
  <ds:schemaRefs>
    <ds:schemaRef ds:uri="http://schemas.microsoft.com/office/infopath/2007/PartnerControls"/>
    <ds:schemaRef ds:uri="1a8d9a65-8471-4209-a900-f8e11db75e0a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dde413db-0745-4f3a-8dca-564dc7ff6f7d"/>
    <ds:schemaRef ds:uri="08b0a3ee-3d2a-451c-9a1a-7e5d5b0c9c7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188</Words>
  <Application>Microsoft Office PowerPoint</Application>
  <PresentationFormat>Bildschirmpräsentation (4:3)</PresentationFormat>
  <Paragraphs>115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Financiranje</vt:lpstr>
      <vt:lpstr>Financiranje</vt:lpstr>
      <vt:lpstr>Moj projekt: Financiranje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2021-07-07T11:39:18Z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