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7" r:id="rId5"/>
    <p:sldId id="378" r:id="rId6"/>
    <p:sldId id="379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4" d="100"/>
          <a:sy n="94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Náklady</a:t>
            </a:r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2" charset="0"/>
              </a:rPr>
              <a:t>Hlavné usmerňujúce otázky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Aký druh počiatočných investícií vám vznikne pri založení projektu?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Aké sú náklady na udržanie prevádzky projektu počas jedného roka?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Kedy sú ktoré náklady splatné?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Aké sú vaše ročné výdavky počas bežného roku?</a:t>
            </a:r>
          </a:p>
          <a:p>
            <a:pPr>
              <a:spcBef>
                <a:spcPts val="1200"/>
              </a:spcBef>
            </a:pPr>
            <a:endParaRPr lang="en-GB" noProof="0" dirty="0"/>
          </a:p>
          <a:p>
            <a:pPr marL="266689" lvl="1" indent="0">
              <a:buNone/>
            </a:pPr>
            <a:endParaRPr lang="en-GB" noProof="0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3892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Náklady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3190427"/>
            <a:ext cx="18320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>
                <a:latin typeface="Montserrat Light" panose="00000400000000000000" pitchFamily="2" charset="0"/>
              </a:rPr>
              <a:t>Prezrite si </a:t>
            </a:r>
            <a:r>
              <a:rPr lang="sk-SK" sz="1600" b="1" dirty="0" err="1">
                <a:latin typeface="Montserrat Light" panose="00000400000000000000" pitchFamily="2" charset="0"/>
              </a:rPr>
              <a:t>Excelový</a:t>
            </a:r>
            <a:r>
              <a:rPr lang="sk-SK" sz="1600" b="1" dirty="0">
                <a:latin typeface="Montserrat Light" panose="00000400000000000000" pitchFamily="2" charset="0"/>
              </a:rPr>
              <a:t> dokument</a:t>
            </a:r>
            <a:r>
              <a:rPr lang="sk-SK" sz="1600" dirty="0">
                <a:latin typeface="Montserrat Light" panose="00000400000000000000" pitchFamily="2" charset="0"/>
              </a:rPr>
              <a:t> “Finančný plán” </a:t>
            </a:r>
            <a:r>
              <a:rPr lang="en-GB" sz="1600" dirty="0">
                <a:latin typeface="Montserrat Light" panose="00000400000000000000" pitchFamily="2" charset="0"/>
              </a:rPr>
              <a:t/>
            </a:r>
            <a:br>
              <a:rPr lang="en-GB" sz="1600" dirty="0">
                <a:latin typeface="Montserrat Light" panose="00000400000000000000" pitchFamily="2" charset="0"/>
              </a:rPr>
            </a:br>
            <a:r>
              <a:rPr lang="sk-SK" sz="1600" dirty="0">
                <a:latin typeface="Montserrat Light" panose="00000400000000000000" pitchFamily="2" charset="0"/>
              </a:rPr>
              <a:t>a vypočítajte si svoje náklady a výdavky!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5430B21-5A67-4CFD-A111-8A61141CC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057" y="1386355"/>
            <a:ext cx="7140493" cy="468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886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Môj projekt: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Náklady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222740" y="1383321"/>
          <a:ext cx="8686801" cy="4700957"/>
        </p:xfrm>
        <a:graphic>
          <a:graphicData uri="http://schemas.openxmlformats.org/drawingml/2006/table">
            <a:tbl>
              <a:tblPr/>
              <a:tblGrid>
                <a:gridCol w="2336050">
                  <a:extLst>
                    <a:ext uri="{9D8B030D-6E8A-4147-A177-3AD203B41FA5}">
                      <a16:colId xmlns:a16="http://schemas.microsoft.com/office/drawing/2014/main" val="2992857116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269413944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770552164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372695207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824770029"/>
                    </a:ext>
                  </a:extLst>
                </a:gridCol>
                <a:gridCol w="1164967">
                  <a:extLst>
                    <a:ext uri="{9D8B030D-6E8A-4147-A177-3AD203B41FA5}">
                      <a16:colId xmlns:a16="http://schemas.microsoft.com/office/drawing/2014/main" val="2683482907"/>
                    </a:ext>
                  </a:extLst>
                </a:gridCol>
              </a:tblGrid>
              <a:tr h="38841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5.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15546"/>
                  </a:ext>
                </a:extLst>
              </a:tr>
              <a:tr h="341331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Výdavky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92833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(Počiatočné) Investície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5522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Výdavky na materiál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3923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Výdavky na personál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35598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Výdavky na infraštruktúru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74798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Dane a poplatky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3734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Finančné výdavky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7689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Celkové výdavky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91317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NÁKLADY na základe časového rozlíšenia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13732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Náklady budúcich období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57764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Odpisy (amortizácia)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03722"/>
                  </a:ext>
                </a:extLst>
              </a:tr>
              <a:tr h="56496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Ne-prevádzkové NÁKLADY </a:t>
                      </a:r>
                      <a:b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</a:br>
                      <a: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 implicitné náklady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01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- Ne-prevádzkové náklady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00137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+ Implicitné náklady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758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k-SK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Celkové náklady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72374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23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8170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de413db-0745-4f3a-8dca-564dc7ff6f7d"/>
    <ds:schemaRef ds:uri="08b0a3ee-3d2a-451c-9a1a-7e5d5b0c9c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197</Words>
  <Application>Microsoft Office PowerPoint</Application>
  <PresentationFormat>Bildschirmpräsentation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Náklady</vt:lpstr>
      <vt:lpstr>Náklady</vt:lpstr>
      <vt:lpstr>Môj projekt: Náklady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2021-06-22T14:05:52Z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